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2.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4"/>
  </p:notesMasterIdLst>
  <p:handoutMasterIdLst>
    <p:handoutMasterId r:id="rId75"/>
  </p:handoutMasterIdLst>
  <p:sldIdLst>
    <p:sldId id="341" r:id="rId2"/>
    <p:sldId id="342" r:id="rId3"/>
    <p:sldId id="257" r:id="rId4"/>
    <p:sldId id="258" r:id="rId5"/>
    <p:sldId id="331" r:id="rId6"/>
    <p:sldId id="333" r:id="rId7"/>
    <p:sldId id="261" r:id="rId8"/>
    <p:sldId id="262" r:id="rId9"/>
    <p:sldId id="263" r:id="rId10"/>
    <p:sldId id="264" r:id="rId11"/>
    <p:sldId id="265" r:id="rId12"/>
    <p:sldId id="334" r:id="rId13"/>
    <p:sldId id="267" r:id="rId14"/>
    <p:sldId id="268" r:id="rId15"/>
    <p:sldId id="269" r:id="rId16"/>
    <p:sldId id="270" r:id="rId17"/>
    <p:sldId id="335" r:id="rId18"/>
    <p:sldId id="271" r:id="rId19"/>
    <p:sldId id="273" r:id="rId20"/>
    <p:sldId id="274" r:id="rId21"/>
    <p:sldId id="275" r:id="rId22"/>
    <p:sldId id="276" r:id="rId23"/>
    <p:sldId id="277" r:id="rId24"/>
    <p:sldId id="278" r:id="rId25"/>
    <p:sldId id="279" r:id="rId26"/>
    <p:sldId id="280" r:id="rId27"/>
    <p:sldId id="281" r:id="rId28"/>
    <p:sldId id="282" r:id="rId29"/>
    <p:sldId id="283" r:id="rId30"/>
    <p:sldId id="339" r:id="rId31"/>
    <p:sldId id="340" r:id="rId32"/>
    <p:sldId id="288" r:id="rId33"/>
    <p:sldId id="336" r:id="rId34"/>
    <p:sldId id="337" r:id="rId35"/>
    <p:sldId id="290" r:id="rId36"/>
    <p:sldId id="291" r:id="rId37"/>
    <p:sldId id="292"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38"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43" r:id="rId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177" autoAdjust="0"/>
  </p:normalViewPr>
  <p:slideViewPr>
    <p:cSldViewPr snapToGrid="0" snapToObjects="1">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90" d="100"/>
        <a:sy n="90" d="100"/>
      </p:scale>
      <p:origin x="0" y="-7468"/>
    </p:cViewPr>
  </p:sorterViewPr>
  <p:notesViewPr>
    <p:cSldViewPr snapToGrid="0" snapToObjects="1">
      <p:cViewPr varScale="1">
        <p:scale>
          <a:sx n="88" d="100"/>
          <a:sy n="88" d="100"/>
        </p:scale>
        <p:origin x="-387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B0F6DB-7F1F-8C43-B6F8-5E19FEC58FD8}" type="doc">
      <dgm:prSet loTypeId="urn:microsoft.com/office/officeart/2005/8/layout/hChevron3" loCatId="" qsTypeId="urn:microsoft.com/office/officeart/2005/8/quickstyle/simple3" qsCatId="simple" csTypeId="urn:microsoft.com/office/officeart/2005/8/colors/accent1_2" csCatId="accent1" phldr="1"/>
      <dgm:spPr>
        <a:scene3d>
          <a:camera prst="orthographicFront">
            <a:rot lat="0" lon="1980000" rev="2580000"/>
          </a:camera>
          <a:lightRig rig="threePt" dir="t"/>
        </a:scene3d>
      </dgm:spPr>
    </dgm:pt>
    <dgm:pt modelId="{11367828-530C-1D45-A20A-966D2A4FC965}">
      <dgm:prSet phldrT="[Text]" phldr="1"/>
      <dgm:spPr/>
      <dgm:t>
        <a:bodyPr/>
        <a:lstStyle/>
        <a:p>
          <a:endParaRPr lang="en-US" dirty="0"/>
        </a:p>
      </dgm:t>
    </dgm:pt>
    <dgm:pt modelId="{D2F267E3-EA14-504C-A7D0-A9586B340E67}" type="parTrans" cxnId="{3AE0E649-C70A-574E-AD74-E267866F2F3C}">
      <dgm:prSet/>
      <dgm:spPr/>
      <dgm:t>
        <a:bodyPr/>
        <a:lstStyle/>
        <a:p>
          <a:endParaRPr lang="en-US"/>
        </a:p>
      </dgm:t>
    </dgm:pt>
    <dgm:pt modelId="{15EC8414-40E3-DE4B-81D5-D7FA47DE432F}" type="sibTrans" cxnId="{3AE0E649-C70A-574E-AD74-E267866F2F3C}">
      <dgm:prSet/>
      <dgm:spPr/>
      <dgm:t>
        <a:bodyPr/>
        <a:lstStyle/>
        <a:p>
          <a:endParaRPr lang="en-US"/>
        </a:p>
      </dgm:t>
    </dgm:pt>
    <dgm:pt modelId="{30C62001-258B-D44C-B3D9-B1B6DE5E9E17}" type="pres">
      <dgm:prSet presAssocID="{23B0F6DB-7F1F-8C43-B6F8-5E19FEC58FD8}" presName="Name0" presStyleCnt="0">
        <dgm:presLayoutVars>
          <dgm:dir/>
          <dgm:resizeHandles val="exact"/>
        </dgm:presLayoutVars>
      </dgm:prSet>
      <dgm:spPr/>
    </dgm:pt>
    <dgm:pt modelId="{8497E59D-E2DE-0D42-A6EE-2A93EC7B9AC5}" type="pres">
      <dgm:prSet presAssocID="{11367828-530C-1D45-A20A-966D2A4FC965}" presName="parTxOnly" presStyleLbl="node1" presStyleIdx="0" presStyleCnt="1" custScaleY="16016">
        <dgm:presLayoutVars>
          <dgm:bulletEnabled val="1"/>
        </dgm:presLayoutVars>
      </dgm:prSet>
      <dgm:spPr/>
      <dgm:t>
        <a:bodyPr/>
        <a:lstStyle/>
        <a:p>
          <a:endParaRPr lang="en-US"/>
        </a:p>
      </dgm:t>
    </dgm:pt>
  </dgm:ptLst>
  <dgm:cxnLst>
    <dgm:cxn modelId="{3AE0E649-C70A-574E-AD74-E267866F2F3C}" srcId="{23B0F6DB-7F1F-8C43-B6F8-5E19FEC58FD8}" destId="{11367828-530C-1D45-A20A-966D2A4FC965}" srcOrd="0" destOrd="0" parTransId="{D2F267E3-EA14-504C-A7D0-A9586B340E67}" sibTransId="{15EC8414-40E3-DE4B-81D5-D7FA47DE432F}"/>
    <dgm:cxn modelId="{E4A7A6D2-E870-E348-B1B9-036896897F38}" type="presOf" srcId="{23B0F6DB-7F1F-8C43-B6F8-5E19FEC58FD8}" destId="{30C62001-258B-D44C-B3D9-B1B6DE5E9E17}" srcOrd="0" destOrd="0" presId="urn:microsoft.com/office/officeart/2005/8/layout/hChevron3"/>
    <dgm:cxn modelId="{75B438FF-0BB2-8F4F-BA27-D6273949FA80}" type="presOf" srcId="{11367828-530C-1D45-A20A-966D2A4FC965}" destId="{8497E59D-E2DE-0D42-A6EE-2A93EC7B9AC5}" srcOrd="0" destOrd="0" presId="urn:microsoft.com/office/officeart/2005/8/layout/hChevron3"/>
    <dgm:cxn modelId="{8DDEB082-C188-D144-9D53-B9A299D1D7FC}" type="presParOf" srcId="{30C62001-258B-D44C-B3D9-B1B6DE5E9E17}" destId="{8497E59D-E2DE-0D42-A6EE-2A93EC7B9AC5}" srcOrd="0"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7E59D-E2DE-0D42-A6EE-2A93EC7B9AC5}">
      <dsp:nvSpPr>
        <dsp:cNvPr id="0" name=""/>
        <dsp:cNvSpPr/>
      </dsp:nvSpPr>
      <dsp:spPr>
        <a:xfrm>
          <a:off x="0" y="395018"/>
          <a:ext cx="1717493" cy="110029"/>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rot lat="0" lon="1980000" rev="2580000"/>
          </a:camera>
          <a:lightRig rig="threeP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13335" rIns="6668" bIns="13335" numCol="1" spcCol="1270" anchor="ctr" anchorCtr="0">
          <a:noAutofit/>
        </a:bodyPr>
        <a:lstStyle/>
        <a:p>
          <a:pPr lvl="0" algn="ctr" defTabSz="222250">
            <a:lnSpc>
              <a:spcPct val="90000"/>
            </a:lnSpc>
            <a:spcBef>
              <a:spcPct val="0"/>
            </a:spcBef>
            <a:spcAft>
              <a:spcPct val="35000"/>
            </a:spcAft>
          </a:pPr>
          <a:endParaRPr lang="en-US" sz="500" kern="1200" dirty="0"/>
        </a:p>
      </dsp:txBody>
      <dsp:txXfrm>
        <a:off x="0" y="395018"/>
        <a:ext cx="1689986" cy="11002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endParaRPr lang="en-US" dirty="0"/>
          </a:p>
        </p:txBody>
      </p:sp>
    </p:spTree>
    <p:extLst>
      <p:ext uri="{BB962C8B-B14F-4D97-AF65-F5344CB8AC3E}">
        <p14:creationId xmlns:p14="http://schemas.microsoft.com/office/powerpoint/2010/main" val="2419071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D9EC1A-54C4-4941-91B4-2BBA0F71485D}" type="datetimeFigureOut">
              <a:rPr lang="en-US" smtClean="0"/>
              <a:t>8/25/2017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1BF4FA-C5CF-DA4B-A973-2F1E4AEF8164}" type="slidenum">
              <a:rPr lang="en-US" smtClean="0"/>
              <a:t>‹#›</a:t>
            </a:fld>
            <a:endParaRPr lang="en-US"/>
          </a:p>
        </p:txBody>
      </p:sp>
    </p:spTree>
    <p:extLst>
      <p:ext uri="{BB962C8B-B14F-4D97-AF65-F5344CB8AC3E}">
        <p14:creationId xmlns:p14="http://schemas.microsoft.com/office/powerpoint/2010/main" val="25691319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D8EA7295-9132-4563-8823-C981F294203F}" type="slidenum">
              <a:rPr lang="en-US"/>
              <a:pPr/>
              <a:t>1</a:t>
            </a:fld>
            <a:endParaRPr lang="en-US"/>
          </a:p>
        </p:txBody>
      </p:sp>
      <p:sp>
        <p:nvSpPr>
          <p:cNvPr id="5122" name="Rectangle 2"/>
          <p:cNvSpPr>
            <a:spLocks noGrp="1" noRot="1" noChangeAspect="1" noChangeArrowheads="1" noTextEdit="1"/>
          </p:cNvSpPr>
          <p:nvPr>
            <p:ph type="sldImg"/>
          </p:nvPr>
        </p:nvSpPr>
        <p:spPr>
          <a:xfrm>
            <a:off x="1244600" y="733425"/>
            <a:ext cx="4491038" cy="3368675"/>
          </a:xfrm>
          <a:ln cap="flat"/>
        </p:spPr>
      </p:sp>
      <p:sp>
        <p:nvSpPr>
          <p:cNvPr id="5123" name="Rectangle 3"/>
          <p:cNvSpPr>
            <a:spLocks noGrp="1" noChangeArrowheads="1"/>
          </p:cNvSpPr>
          <p:nvPr>
            <p:ph type="body" idx="1"/>
          </p:nvPr>
        </p:nvSpPr>
        <p:spPr>
          <a:noFill/>
          <a:ln/>
        </p:spPr>
        <p:txBody>
          <a:bodyPr/>
          <a:lstStyle/>
          <a:p>
            <a:r>
              <a:rPr lang="en-US" sz="1300" dirty="0"/>
              <a:t>This presentation is designed to assist trainers conducting OSHA 10-hour General Industry outreach training for workers.  Since workers are the target audience, this presentation emphasizes hazard identification, avoidance, and control – not standards.  No attempt has been made to treat the topic exhaustively.  It is essential that trainers tailor their presentations to the needs and understanding of their audience.</a:t>
            </a:r>
          </a:p>
          <a:p>
            <a:endParaRPr lang="en-US" sz="1300" dirty="0"/>
          </a:p>
          <a:p>
            <a:r>
              <a:rPr lang="en-US" sz="1300" dirty="0"/>
              <a:t>This presentation is not a substitute for any of the provisions of the Occupational Safety and Health Act of 1970 or for any standards issued by the U.S. Department of Labor.  Mention of trade names, commercial products, or organizations does not imply endorsement by the U.S. Department of Labor.</a:t>
            </a:r>
          </a:p>
          <a:p>
            <a:endParaRPr lang="en-US" dirty="0"/>
          </a:p>
        </p:txBody>
      </p:sp>
    </p:spTree>
    <p:extLst>
      <p:ext uri="{BB962C8B-B14F-4D97-AF65-F5344CB8AC3E}">
        <p14:creationId xmlns:p14="http://schemas.microsoft.com/office/powerpoint/2010/main" val="1642068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462" eaLnBrk="0" hangingPunct="0">
              <a:defRPr>
                <a:solidFill>
                  <a:schemeClr val="tx1"/>
                </a:solidFill>
                <a:latin typeface="Arial" charset="0"/>
                <a:ea typeface="ＭＳ Ｐゴシック" pitchFamily="-105" charset="-128"/>
              </a:defRPr>
            </a:lvl1pPr>
            <a:lvl2pPr marL="702756" indent="-270291" defTabSz="893462" eaLnBrk="0" hangingPunct="0">
              <a:defRPr>
                <a:solidFill>
                  <a:schemeClr val="tx1"/>
                </a:solidFill>
                <a:latin typeface="Arial" charset="0"/>
                <a:ea typeface="ＭＳ Ｐゴシック" pitchFamily="-105" charset="-128"/>
              </a:defRPr>
            </a:lvl2pPr>
            <a:lvl3pPr marL="1081164" indent="-216233" defTabSz="893462" eaLnBrk="0" hangingPunct="0">
              <a:defRPr>
                <a:solidFill>
                  <a:schemeClr val="tx1"/>
                </a:solidFill>
                <a:latin typeface="Arial" charset="0"/>
                <a:ea typeface="ＭＳ Ｐゴシック" pitchFamily="-105" charset="-128"/>
              </a:defRPr>
            </a:lvl3pPr>
            <a:lvl4pPr marL="1513629" indent="-216233" defTabSz="893462" eaLnBrk="0" hangingPunct="0">
              <a:defRPr>
                <a:solidFill>
                  <a:schemeClr val="tx1"/>
                </a:solidFill>
                <a:latin typeface="Arial" charset="0"/>
                <a:ea typeface="ＭＳ Ｐゴシック" pitchFamily="-105" charset="-128"/>
              </a:defRPr>
            </a:lvl4pPr>
            <a:lvl5pPr marL="1946095" indent="-216233" defTabSz="893462" eaLnBrk="0" hangingPunct="0">
              <a:defRPr>
                <a:solidFill>
                  <a:schemeClr val="tx1"/>
                </a:solidFill>
                <a:latin typeface="Arial" charset="0"/>
                <a:ea typeface="ＭＳ Ｐゴシック" pitchFamily="-105" charset="-128"/>
              </a:defRPr>
            </a:lvl5pPr>
            <a:lvl6pPr marL="2378560" indent="-216233" defTabSz="893462" eaLnBrk="0" fontAlgn="base" hangingPunct="0">
              <a:spcBef>
                <a:spcPct val="0"/>
              </a:spcBef>
              <a:spcAft>
                <a:spcPct val="0"/>
              </a:spcAft>
              <a:defRPr>
                <a:solidFill>
                  <a:schemeClr val="tx1"/>
                </a:solidFill>
                <a:latin typeface="Arial" charset="0"/>
                <a:ea typeface="ＭＳ Ｐゴシック" pitchFamily="-105" charset="-128"/>
              </a:defRPr>
            </a:lvl6pPr>
            <a:lvl7pPr marL="2811026" indent="-216233" defTabSz="893462" eaLnBrk="0" fontAlgn="base" hangingPunct="0">
              <a:spcBef>
                <a:spcPct val="0"/>
              </a:spcBef>
              <a:spcAft>
                <a:spcPct val="0"/>
              </a:spcAft>
              <a:defRPr>
                <a:solidFill>
                  <a:schemeClr val="tx1"/>
                </a:solidFill>
                <a:latin typeface="Arial" charset="0"/>
                <a:ea typeface="ＭＳ Ｐゴシック" pitchFamily="-105" charset="-128"/>
              </a:defRPr>
            </a:lvl7pPr>
            <a:lvl8pPr marL="3243491" indent="-216233" defTabSz="893462" eaLnBrk="0" fontAlgn="base" hangingPunct="0">
              <a:spcBef>
                <a:spcPct val="0"/>
              </a:spcBef>
              <a:spcAft>
                <a:spcPct val="0"/>
              </a:spcAft>
              <a:defRPr>
                <a:solidFill>
                  <a:schemeClr val="tx1"/>
                </a:solidFill>
                <a:latin typeface="Arial" charset="0"/>
                <a:ea typeface="ＭＳ Ｐゴシック" pitchFamily="-105" charset="-128"/>
              </a:defRPr>
            </a:lvl8pPr>
            <a:lvl9pPr marL="3675957" indent="-216233" defTabSz="893462"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endParaRPr lang="en-US"/>
          </a:p>
          <a:p>
            <a:pPr eaLnBrk="1" hangingPunct="1"/>
            <a:r>
              <a:rPr lang="en-US"/>
              <a:t>INTRODUCTION TO OSHA</a:t>
            </a:r>
          </a:p>
        </p:txBody>
      </p:sp>
      <p:sp>
        <p:nvSpPr>
          <p:cNvPr id="53251"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462" eaLnBrk="0" hangingPunct="0">
              <a:defRPr>
                <a:solidFill>
                  <a:schemeClr val="tx1"/>
                </a:solidFill>
                <a:latin typeface="Arial" charset="0"/>
                <a:ea typeface="ＭＳ Ｐゴシック" pitchFamily="-105" charset="-128"/>
              </a:defRPr>
            </a:lvl1pPr>
            <a:lvl2pPr marL="702756" indent="-270291" defTabSz="893462" eaLnBrk="0" hangingPunct="0">
              <a:defRPr>
                <a:solidFill>
                  <a:schemeClr val="tx1"/>
                </a:solidFill>
                <a:latin typeface="Arial" charset="0"/>
                <a:ea typeface="ＭＳ Ｐゴシック" pitchFamily="-105" charset="-128"/>
              </a:defRPr>
            </a:lvl2pPr>
            <a:lvl3pPr marL="1081164" indent="-216233" defTabSz="893462" eaLnBrk="0" hangingPunct="0">
              <a:defRPr>
                <a:solidFill>
                  <a:schemeClr val="tx1"/>
                </a:solidFill>
                <a:latin typeface="Arial" charset="0"/>
                <a:ea typeface="ＭＳ Ｐゴシック" pitchFamily="-105" charset="-128"/>
              </a:defRPr>
            </a:lvl3pPr>
            <a:lvl4pPr marL="1513629" indent="-216233" defTabSz="893462" eaLnBrk="0" hangingPunct="0">
              <a:defRPr>
                <a:solidFill>
                  <a:schemeClr val="tx1"/>
                </a:solidFill>
                <a:latin typeface="Arial" charset="0"/>
                <a:ea typeface="ＭＳ Ｐゴシック" pitchFamily="-105" charset="-128"/>
              </a:defRPr>
            </a:lvl4pPr>
            <a:lvl5pPr marL="1946095" indent="-216233" defTabSz="893462" eaLnBrk="0" hangingPunct="0">
              <a:defRPr>
                <a:solidFill>
                  <a:schemeClr val="tx1"/>
                </a:solidFill>
                <a:latin typeface="Arial" charset="0"/>
                <a:ea typeface="ＭＳ Ｐゴシック" pitchFamily="-105" charset="-128"/>
              </a:defRPr>
            </a:lvl5pPr>
            <a:lvl6pPr marL="2378560" indent="-216233" defTabSz="893462" eaLnBrk="0" fontAlgn="base" hangingPunct="0">
              <a:spcBef>
                <a:spcPct val="0"/>
              </a:spcBef>
              <a:spcAft>
                <a:spcPct val="0"/>
              </a:spcAft>
              <a:defRPr>
                <a:solidFill>
                  <a:schemeClr val="tx1"/>
                </a:solidFill>
                <a:latin typeface="Arial" charset="0"/>
                <a:ea typeface="ＭＳ Ｐゴシック" pitchFamily="-105" charset="-128"/>
              </a:defRPr>
            </a:lvl6pPr>
            <a:lvl7pPr marL="2811026" indent="-216233" defTabSz="893462" eaLnBrk="0" fontAlgn="base" hangingPunct="0">
              <a:spcBef>
                <a:spcPct val="0"/>
              </a:spcBef>
              <a:spcAft>
                <a:spcPct val="0"/>
              </a:spcAft>
              <a:defRPr>
                <a:solidFill>
                  <a:schemeClr val="tx1"/>
                </a:solidFill>
                <a:latin typeface="Arial" charset="0"/>
                <a:ea typeface="ＭＳ Ｐゴシック" pitchFamily="-105" charset="-128"/>
              </a:defRPr>
            </a:lvl7pPr>
            <a:lvl8pPr marL="3243491" indent="-216233" defTabSz="893462" eaLnBrk="0" fontAlgn="base" hangingPunct="0">
              <a:spcBef>
                <a:spcPct val="0"/>
              </a:spcBef>
              <a:spcAft>
                <a:spcPct val="0"/>
              </a:spcAft>
              <a:defRPr>
                <a:solidFill>
                  <a:schemeClr val="tx1"/>
                </a:solidFill>
                <a:latin typeface="Arial" charset="0"/>
                <a:ea typeface="ＭＳ Ｐゴシック" pitchFamily="-105" charset="-128"/>
              </a:defRPr>
            </a:lvl8pPr>
            <a:lvl9pPr marL="3675957" indent="-216233" defTabSz="893462"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a:t>02.12.10</a:t>
            </a:r>
          </a:p>
        </p:txBody>
      </p:sp>
      <p:sp>
        <p:nvSpPr>
          <p:cNvPr id="53252"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462" eaLnBrk="0" hangingPunct="0">
              <a:defRPr>
                <a:solidFill>
                  <a:schemeClr val="tx1"/>
                </a:solidFill>
                <a:latin typeface="Arial" charset="0"/>
                <a:ea typeface="ＭＳ Ｐゴシック" pitchFamily="-105" charset="-128"/>
              </a:defRPr>
            </a:lvl1pPr>
            <a:lvl2pPr marL="702756" indent="-270291" defTabSz="893462" eaLnBrk="0" hangingPunct="0">
              <a:defRPr>
                <a:solidFill>
                  <a:schemeClr val="tx1"/>
                </a:solidFill>
                <a:latin typeface="Arial" charset="0"/>
                <a:ea typeface="ＭＳ Ｐゴシック" pitchFamily="-105" charset="-128"/>
              </a:defRPr>
            </a:lvl2pPr>
            <a:lvl3pPr marL="1081164" indent="-216233" defTabSz="893462" eaLnBrk="0" hangingPunct="0">
              <a:defRPr>
                <a:solidFill>
                  <a:schemeClr val="tx1"/>
                </a:solidFill>
                <a:latin typeface="Arial" charset="0"/>
                <a:ea typeface="ＭＳ Ｐゴシック" pitchFamily="-105" charset="-128"/>
              </a:defRPr>
            </a:lvl3pPr>
            <a:lvl4pPr marL="1513629" indent="-216233" defTabSz="893462" eaLnBrk="0" hangingPunct="0">
              <a:defRPr>
                <a:solidFill>
                  <a:schemeClr val="tx1"/>
                </a:solidFill>
                <a:latin typeface="Arial" charset="0"/>
                <a:ea typeface="ＭＳ Ｐゴシック" pitchFamily="-105" charset="-128"/>
              </a:defRPr>
            </a:lvl4pPr>
            <a:lvl5pPr marL="1946095" indent="-216233" defTabSz="893462" eaLnBrk="0" hangingPunct="0">
              <a:defRPr>
                <a:solidFill>
                  <a:schemeClr val="tx1"/>
                </a:solidFill>
                <a:latin typeface="Arial" charset="0"/>
                <a:ea typeface="ＭＳ Ｐゴシック" pitchFamily="-105" charset="-128"/>
              </a:defRPr>
            </a:lvl5pPr>
            <a:lvl6pPr marL="2378560" indent="-216233" defTabSz="893462" eaLnBrk="0" fontAlgn="base" hangingPunct="0">
              <a:spcBef>
                <a:spcPct val="0"/>
              </a:spcBef>
              <a:spcAft>
                <a:spcPct val="0"/>
              </a:spcAft>
              <a:defRPr>
                <a:solidFill>
                  <a:schemeClr val="tx1"/>
                </a:solidFill>
                <a:latin typeface="Arial" charset="0"/>
                <a:ea typeface="ＭＳ Ｐゴシック" pitchFamily="-105" charset="-128"/>
              </a:defRPr>
            </a:lvl6pPr>
            <a:lvl7pPr marL="2811026" indent="-216233" defTabSz="893462" eaLnBrk="0" fontAlgn="base" hangingPunct="0">
              <a:spcBef>
                <a:spcPct val="0"/>
              </a:spcBef>
              <a:spcAft>
                <a:spcPct val="0"/>
              </a:spcAft>
              <a:defRPr>
                <a:solidFill>
                  <a:schemeClr val="tx1"/>
                </a:solidFill>
                <a:latin typeface="Arial" charset="0"/>
                <a:ea typeface="ＭＳ Ｐゴシック" pitchFamily="-105" charset="-128"/>
              </a:defRPr>
            </a:lvl7pPr>
            <a:lvl8pPr marL="3243491" indent="-216233" defTabSz="893462" eaLnBrk="0" fontAlgn="base" hangingPunct="0">
              <a:spcBef>
                <a:spcPct val="0"/>
              </a:spcBef>
              <a:spcAft>
                <a:spcPct val="0"/>
              </a:spcAft>
              <a:defRPr>
                <a:solidFill>
                  <a:schemeClr val="tx1"/>
                </a:solidFill>
                <a:latin typeface="Arial" charset="0"/>
                <a:ea typeface="ＭＳ Ｐゴシック" pitchFamily="-105" charset="-128"/>
              </a:defRPr>
            </a:lvl8pPr>
            <a:lvl9pPr marL="3675957" indent="-216233" defTabSz="893462"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fld id="{3D26CD42-6A1A-4E79-A1BA-372FA60DF609}" type="slidenum">
              <a:rPr lang="en-US" smtClean="0">
                <a:latin typeface="Calibri" pitchFamily="34" charset="0"/>
              </a:rPr>
              <a:pPr eaLnBrk="1" hangingPunct="1"/>
              <a:t>3</a:t>
            </a:fld>
            <a:endParaRPr lang="en-US" smtClean="0">
              <a:latin typeface="Calibri" pitchFamily="34" charset="0"/>
            </a:endParaRPr>
          </a:p>
        </p:txBody>
      </p:sp>
      <p:sp>
        <p:nvSpPr>
          <p:cNvPr id="5325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4"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40782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4</a:t>
            </a:fld>
            <a:endParaRPr lang="en-US"/>
          </a:p>
        </p:txBody>
      </p:sp>
    </p:spTree>
    <p:extLst>
      <p:ext uri="{BB962C8B-B14F-4D97-AF65-F5344CB8AC3E}">
        <p14:creationId xmlns:p14="http://schemas.microsoft.com/office/powerpoint/2010/main" val="327961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a:t>
            </a:fld>
            <a:endParaRPr lang="en-US"/>
          </a:p>
        </p:txBody>
      </p:sp>
    </p:spTree>
    <p:extLst>
      <p:ext uri="{BB962C8B-B14F-4D97-AF65-F5344CB8AC3E}">
        <p14:creationId xmlns:p14="http://schemas.microsoft.com/office/powerpoint/2010/main" val="93430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6</a:t>
            </a:fld>
            <a:endParaRPr lang="en-US"/>
          </a:p>
        </p:txBody>
      </p:sp>
    </p:spTree>
    <p:extLst>
      <p:ext uri="{BB962C8B-B14F-4D97-AF65-F5344CB8AC3E}">
        <p14:creationId xmlns:p14="http://schemas.microsoft.com/office/powerpoint/2010/main" val="1916178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Refer to Handout #1: </a:t>
            </a:r>
            <a:r>
              <a:rPr lang="en-US" sz="1100" dirty="0">
                <a:ea typeface="ＭＳ Ｐゴシック" pitchFamily="-105" charset="-128"/>
              </a:rPr>
              <a:t>Weekly Fatality/Catastrophe Report and/or Fatality/Catastrophe list of weekly reports online at: </a:t>
            </a:r>
          </a:p>
          <a:p>
            <a:endParaRPr lang="en-US" sz="1100" dirty="0">
              <a:ea typeface="ＭＳ Ｐゴシック" pitchFamily="-105" charset="-128"/>
            </a:endParaRPr>
          </a:p>
          <a:p>
            <a:r>
              <a:rPr lang="en-US" sz="1100" dirty="0">
                <a:ea typeface="ＭＳ Ｐゴシック" pitchFamily="-105" charset="-128"/>
              </a:rPr>
              <a:t>http://www.osha.gov/dep/fatcat/dep_fatcat.html  	</a:t>
            </a:r>
          </a:p>
          <a:p>
            <a:endParaRPr lang="en-US" dirty="0" smtClean="0"/>
          </a:p>
          <a:p>
            <a:r>
              <a:rPr lang="en-US" sz="1100" i="1" dirty="0">
                <a:ea typeface="ＭＳ Ｐゴシック" pitchFamily="-105" charset="-128"/>
              </a:rPr>
              <a:t>Have the class break up into groups of 3-5 people. </a:t>
            </a:r>
            <a:endParaRPr lang="en-US" sz="1100" dirty="0">
              <a:ea typeface="ＭＳ Ｐゴシック" pitchFamily="-105" charset="-128"/>
            </a:endParaRPr>
          </a:p>
          <a:p>
            <a:r>
              <a:rPr lang="en-US" sz="1100" dirty="0">
                <a:ea typeface="ＭＳ Ｐゴシック" pitchFamily="-105" charset="-128"/>
              </a:rPr>
              <a:t>1. Refer students to the Weekly Fatality/Catastrophe Report and explain its purpose. (Emphasize that this represents one week of worker fatalities reported to OSHA.) Show where the current report is located on the website, if available. </a:t>
            </a:r>
          </a:p>
          <a:p>
            <a:r>
              <a:rPr lang="en-US" sz="1100" dirty="0">
                <a:ea typeface="ＭＳ Ｐゴシック" pitchFamily="-105" charset="-128"/>
              </a:rPr>
              <a:t>2. Tell the class to look at the list and see if they know or have heard of any similar incidents or near misses. Allow a minute or so for the class to scan the report. </a:t>
            </a:r>
          </a:p>
          <a:p>
            <a:r>
              <a:rPr lang="en-US" sz="1100" dirty="0">
                <a:ea typeface="ＭＳ Ｐゴシック" pitchFamily="-105" charset="-128"/>
              </a:rPr>
              <a:t>3. Ask each group to discuss an incident from the report, or a similar incident that they know of or have heard about on their job. </a:t>
            </a:r>
          </a:p>
          <a:p>
            <a:r>
              <a:rPr lang="en-US" sz="1100" dirty="0">
                <a:ea typeface="ＭＳ Ｐゴシック" pitchFamily="-105" charset="-128"/>
              </a:rPr>
              <a:t>4. After a few minutes, bring class back together. </a:t>
            </a:r>
          </a:p>
          <a:p>
            <a:r>
              <a:rPr lang="en-US" sz="1100" dirty="0">
                <a:ea typeface="ＭＳ Ｐゴシック" pitchFamily="-105" charset="-128"/>
              </a:rPr>
              <a:t>5. Ask for a few volunteers to share an experience they may have heard of, what they discussed in their group, and how an incident was or may have been prevented. </a:t>
            </a:r>
          </a:p>
          <a:p>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Sum up the exercise by stating that hazard prevention is OSHA’s priority. If workers know their rights, and employers meet their responsibilities, lives and limbs can be saved. Focus on how important this training is to the participants	</a:t>
            </a: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9</a:t>
            </a:fld>
            <a:endParaRPr lang="en-US"/>
          </a:p>
        </p:txBody>
      </p:sp>
    </p:spTree>
    <p:extLst>
      <p:ext uri="{BB962C8B-B14F-4D97-AF65-F5344CB8AC3E}">
        <p14:creationId xmlns:p14="http://schemas.microsoft.com/office/powerpoint/2010/main" val="1981832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Some events that led to the OSHA law include: </a:t>
            </a:r>
            <a:endParaRPr lang="en-US" sz="1100" dirty="0">
              <a:ea typeface="ＭＳ Ｐゴシック" pitchFamily="-105" charset="-128"/>
            </a:endParaRPr>
          </a:p>
          <a:p>
            <a:r>
              <a:rPr lang="en-US" sz="1100" dirty="0">
                <a:ea typeface="ＭＳ Ｐゴシック" pitchFamily="-105" charset="-128"/>
              </a:rPr>
              <a:t> The 1911 Triangle Shirtwaist Company fire in New York City killed 146 of 500 employees in one of the worst work-related disasters in our country’s history. Factory workers, mainly young, female immigrants working long hours for low wages, died because doors were locked and there were no fire escapes. This tragedy outraged the public, who called for safety and health reform. Frances Perkins, who later became the first Secretary of Labor, investigated the Triangle fire and tried to find ways to prevent future occurrences. </a:t>
            </a:r>
          </a:p>
          <a:p>
            <a:r>
              <a:rPr lang="en-US" sz="1100" dirty="0">
                <a:ea typeface="ＭＳ Ｐゴシック" pitchFamily="-105" charset="-128"/>
              </a:rPr>
              <a:t> Production for World War I caused a crisis in workplace safety and health conditions. The government created a Working Conditions Service to help states inspect plants and reduce hazards. </a:t>
            </a:r>
          </a:p>
          <a:p>
            <a:r>
              <a:rPr lang="en-US" sz="1100" dirty="0">
                <a:ea typeface="ＭＳ Ｐゴシック" pitchFamily="-105" charset="-128"/>
              </a:rPr>
              <a:t> In the 1930’s, as part of President Roosevelt’s New Deal, additional laws increased the federal government’s role in job safety and health. But the federal role was mainly to provide service and information to state governments. By the late 1950’s, the Federal-State partnership could no longer deal with the growing workforce and increasing hazards. Additional federal laws were enacted, but only covered certain industries. </a:t>
            </a:r>
          </a:p>
          <a:p>
            <a:endParaRPr lang="en-US" sz="1100" dirty="0">
              <a:ea typeface="ＭＳ Ｐゴシック" pitchFamily="-105" charset="-128"/>
            </a:endParaRPr>
          </a:p>
          <a:p>
            <a:r>
              <a:rPr lang="en-US" sz="1100" dirty="0">
                <a:ea typeface="ＭＳ Ｐゴシック" pitchFamily="-105" charset="-128"/>
              </a:rPr>
              <a:t> By the 1960’s, 14,000 workers died every year and more than 2.2 million workers were not able to work from injuries and illnesses. </a:t>
            </a:r>
          </a:p>
          <a:p>
            <a:endParaRPr lang="en-US" sz="1100" dirty="0">
              <a:ea typeface="ＭＳ Ｐゴシック" pitchFamily="-105" charset="-128"/>
            </a:endParaRPr>
          </a:p>
          <a:p>
            <a:r>
              <a:rPr lang="en-US" sz="1100" dirty="0">
                <a:ea typeface="ＭＳ Ｐゴシック" pitchFamily="-105" charset="-128"/>
              </a:rPr>
              <a:t>Many thought that the only solution was a Federal law with the same rules and enforcement for everyone. On December 29, 1970, President Nixon signed the OSH Act. This Act created OSHA, the agency, which formally came into being on April 28, 1971. With the creation of OSHA, for the first time, all employers in the United States had the legal responsibility to provide a safe and healthful workplace for employees. And, there were now uniform regulations that applied to all workplaces. </a:t>
            </a:r>
          </a:p>
          <a:p>
            <a:r>
              <a:rPr lang="en-US" sz="1100" dirty="0">
                <a:ea typeface="ＭＳ Ｐゴシック" pitchFamily="-105" charset="-128"/>
              </a:rPr>
              <a:t>The OSH Act is also known as Public Law 91-596. It covers all private sector employers and their workers in the 50 states and all territories and jurisdictions under federal authority. Employers and workers in many fields, including but not limited to manufacturing, construction, </a:t>
            </a:r>
            <a:r>
              <a:rPr lang="en-US" sz="1100" dirty="0" err="1">
                <a:ea typeface="ＭＳ Ｐゴシック" pitchFamily="-105" charset="-128"/>
              </a:rPr>
              <a:t>longshoring</a:t>
            </a:r>
            <a:r>
              <a:rPr lang="en-US" sz="1100" dirty="0">
                <a:ea typeface="ＭＳ Ｐゴシック" pitchFamily="-105" charset="-128"/>
              </a:rPr>
              <a:t>, agriculture, law, medicine, charity and disaster relief are covered by OSHA. Religious groups are covered if they employ workers for secular purposes, such as maintenance or gardening. </a:t>
            </a:r>
          </a:p>
          <a:p>
            <a:endParaRPr lang="en-US" sz="1100" dirty="0">
              <a:ea typeface="ＭＳ Ｐゴシック" pitchFamily="-105" charset="-128"/>
            </a:endParaRPr>
          </a:p>
          <a:p>
            <a:r>
              <a:rPr lang="en-US" sz="1100" dirty="0">
                <a:ea typeface="ＭＳ Ｐゴシック" pitchFamily="-105" charset="-128"/>
              </a:rPr>
              <a:t>Which groups do not come under OSHA’s coverage? </a:t>
            </a:r>
          </a:p>
          <a:p>
            <a:r>
              <a:rPr lang="en-US" sz="1100" dirty="0">
                <a:ea typeface="ＭＳ Ｐゴシック" pitchFamily="-105" charset="-128"/>
              </a:rPr>
              <a:t> The self-employed; </a:t>
            </a:r>
          </a:p>
          <a:p>
            <a:r>
              <a:rPr lang="en-US" sz="1100" dirty="0">
                <a:ea typeface="ＭＳ Ｐゴシック" pitchFamily="-105" charset="-128"/>
              </a:rPr>
              <a:t> Immediate members of farming families not employing outside workers; </a:t>
            </a:r>
          </a:p>
          <a:p>
            <a:r>
              <a:rPr lang="en-US" sz="1100" dirty="0">
                <a:ea typeface="ＭＳ Ｐゴシック" pitchFamily="-105" charset="-128"/>
              </a:rPr>
              <a:t> Mine workers, certain truckers and transportation workers, and atomic energy workers who are covered by other federal agencies; </a:t>
            </a:r>
          </a:p>
          <a:p>
            <a:r>
              <a:rPr lang="en-US" sz="1100" dirty="0">
                <a:ea typeface="ＭＳ Ｐゴシック" pitchFamily="-105" charset="-128"/>
              </a:rPr>
              <a:t> Public employees in state and local governments, although some states have their own plans that cover these workers.</a:t>
            </a:r>
          </a:p>
          <a:p>
            <a:r>
              <a:rPr lang="en-US" sz="1100" dirty="0">
                <a:ea typeface="ＭＳ Ｐゴシック" pitchFamily="-105" charset="-128"/>
              </a:rPr>
              <a:t>	</a:t>
            </a:r>
          </a:p>
          <a:p>
            <a:r>
              <a:rPr lang="en-US" sz="1100" dirty="0">
                <a:ea typeface="ＭＳ Ｐゴシック" pitchFamily="-105" charset="-128"/>
              </a:rPr>
              <a:t>	</a:t>
            </a:r>
          </a:p>
          <a:p>
            <a:r>
              <a:rPr lang="en-US" sz="1100" dirty="0">
                <a:ea typeface="ＭＳ Ｐゴシック" pitchFamily="-105" charset="-128"/>
              </a:rPr>
              <a:t>	</a:t>
            </a:r>
          </a:p>
          <a:p>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10</a:t>
            </a:fld>
            <a:endParaRPr lang="en-US"/>
          </a:p>
        </p:txBody>
      </p:sp>
    </p:spTree>
    <p:extLst>
      <p:ext uri="{BB962C8B-B14F-4D97-AF65-F5344CB8AC3E}">
        <p14:creationId xmlns:p14="http://schemas.microsoft.com/office/powerpoint/2010/main" val="2642718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Answers: </a:t>
            </a:r>
            <a:endParaRPr lang="en-US" sz="1100" dirty="0">
              <a:ea typeface="ＭＳ Ｐゴシック" pitchFamily="-105" charset="-128"/>
            </a:endParaRPr>
          </a:p>
          <a:p>
            <a:r>
              <a:rPr lang="en-US" sz="1100" i="1" dirty="0">
                <a:ea typeface="ＭＳ Ｐゴシック" pitchFamily="-105" charset="-128"/>
              </a:rPr>
              <a:t>1. No, miners are covered by MSHA; </a:t>
            </a:r>
            <a:endParaRPr lang="en-US" sz="1100" dirty="0">
              <a:ea typeface="ＭＳ Ｐゴシック" pitchFamily="-105" charset="-128"/>
            </a:endParaRPr>
          </a:p>
          <a:p>
            <a:r>
              <a:rPr lang="en-US" sz="1100" i="1" dirty="0">
                <a:ea typeface="ＭＳ Ｐゴシック" pitchFamily="-105" charset="-128"/>
              </a:rPr>
              <a:t>2. Yes. </a:t>
            </a:r>
            <a:endParaRPr lang="en-US" sz="1100" dirty="0">
              <a:ea typeface="ＭＳ Ｐゴシック" pitchFamily="-105" charset="-128"/>
            </a:endParaRPr>
          </a:p>
          <a:p>
            <a:r>
              <a:rPr lang="en-US" sz="1100" i="1" dirty="0">
                <a:ea typeface="ＭＳ Ｐゴシック" pitchFamily="-105" charset="-128"/>
              </a:rPr>
              <a:t>3. No, the self-employed are not covered. </a:t>
            </a:r>
            <a:endParaRPr lang="en-US" sz="1100" dirty="0">
              <a:ea typeface="ＭＳ Ｐゴシック" pitchFamily="-105" charset="-128"/>
            </a:endParaRPr>
          </a:p>
          <a:p>
            <a:r>
              <a:rPr lang="en-US" sz="1100" i="1" dirty="0">
                <a:ea typeface="ＭＳ Ｐゴシック" pitchFamily="-105" charset="-128"/>
              </a:rPr>
              <a:t>4. Yes. </a:t>
            </a:r>
          </a:p>
          <a:p>
            <a:endParaRPr lang="en-US" sz="1100" i="1"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11</a:t>
            </a:fld>
            <a:endParaRPr lang="en-US"/>
          </a:p>
        </p:txBody>
      </p:sp>
    </p:spTree>
    <p:extLst>
      <p:ext uri="{BB962C8B-B14F-4D97-AF65-F5344CB8AC3E}">
        <p14:creationId xmlns:p14="http://schemas.microsoft.com/office/powerpoint/2010/main" val="3934310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12</a:t>
            </a:fld>
            <a:endParaRPr lang="en-US"/>
          </a:p>
        </p:txBody>
      </p:sp>
    </p:spTree>
    <p:extLst>
      <p:ext uri="{BB962C8B-B14F-4D97-AF65-F5344CB8AC3E}">
        <p14:creationId xmlns:p14="http://schemas.microsoft.com/office/powerpoint/2010/main" val="3258325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Answers: </a:t>
            </a:r>
            <a:endParaRPr lang="en-US" sz="1100" dirty="0">
              <a:ea typeface="ＭＳ Ｐゴシック" pitchFamily="-105" charset="-128"/>
            </a:endParaRPr>
          </a:p>
          <a:p>
            <a:r>
              <a:rPr lang="en-US" sz="1100" i="1" dirty="0">
                <a:ea typeface="ＭＳ Ｐゴシック" pitchFamily="-105" charset="-128"/>
              </a:rPr>
              <a:t>1. Workplace injuries, illnesses and death were increasing and no uniform or comprehensive law existed to protect against workplace hazards. </a:t>
            </a:r>
            <a:endParaRPr lang="en-US" sz="1100" dirty="0">
              <a:ea typeface="ＭＳ Ｐゴシック" pitchFamily="-105" charset="-128"/>
            </a:endParaRPr>
          </a:p>
          <a:p>
            <a:r>
              <a:rPr lang="en-US" sz="1100" i="1" dirty="0">
                <a:ea typeface="ＭＳ Ｐゴシック" pitchFamily="-105" charset="-128"/>
              </a:rPr>
              <a:t>2. To save lives, prevent injuries and protect the health of America’s workers. </a:t>
            </a:r>
            <a:endParaRPr lang="en-US" sz="1100" dirty="0">
              <a:ea typeface="ＭＳ Ｐゴシック" pitchFamily="-105" charset="-128"/>
            </a:endParaRPr>
          </a:p>
          <a:p>
            <a:r>
              <a:rPr lang="en-US" sz="1100" dirty="0">
                <a:ea typeface="ＭＳ Ｐゴシック" pitchFamily="-105" charset="-128"/>
              </a:rPr>
              <a:t>3. </a:t>
            </a:r>
            <a:r>
              <a:rPr lang="en-US" sz="1100" i="1" dirty="0">
                <a:ea typeface="ＭＳ Ｐゴシック" pitchFamily="-105" charset="-128"/>
              </a:rPr>
              <a:t>You’ll know your rights, if there are hazards in your workplace, and where to get help. </a:t>
            </a:r>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13</a:t>
            </a:fld>
            <a:endParaRPr lang="en-US"/>
          </a:p>
        </p:txBody>
      </p:sp>
    </p:spTree>
    <p:extLst>
      <p:ext uri="{BB962C8B-B14F-4D97-AF65-F5344CB8AC3E}">
        <p14:creationId xmlns:p14="http://schemas.microsoft.com/office/powerpoint/2010/main" val="327792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b="1" dirty="0">
                <a:ea typeface="ＭＳ Ｐゴシック" pitchFamily="-105" charset="-128"/>
              </a:rPr>
              <a:t>Refer to Handout #2: </a:t>
            </a:r>
            <a:r>
              <a:rPr lang="en-US" sz="1100" dirty="0">
                <a:ea typeface="ＭＳ Ｐゴシック" pitchFamily="-105" charset="-128"/>
              </a:rPr>
              <a:t>Copy of OSHA Poster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14</a:t>
            </a:fld>
            <a:endParaRPr lang="en-US"/>
          </a:p>
        </p:txBody>
      </p:sp>
    </p:spTree>
    <p:extLst>
      <p:ext uri="{BB962C8B-B14F-4D97-AF65-F5344CB8AC3E}">
        <p14:creationId xmlns:p14="http://schemas.microsoft.com/office/powerpoint/2010/main" val="2999342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NOTES:</a:t>
            </a:r>
            <a:endParaRPr lang="en-US" sz="1100" dirty="0">
              <a:ea typeface="ＭＳ Ｐゴシック" pitchFamily="-105" charset="-128"/>
            </a:endParaRPr>
          </a:p>
          <a:p>
            <a:r>
              <a:rPr lang="en-US" sz="1100" dirty="0">
                <a:ea typeface="ＭＳ Ｐゴシック" pitchFamily="-105" charset="-128"/>
              </a:rPr>
              <a:t>Ask the class if they have seen the OSHA poster in their workplace. If so, ask where it is posted. </a:t>
            </a:r>
          </a:p>
          <a:p>
            <a:endParaRPr lang="en-US" sz="1100" dirty="0">
              <a:ea typeface="ＭＳ Ｐゴシック" pitchFamily="-105" charset="-128"/>
            </a:endParaRPr>
          </a:p>
          <a:p>
            <a:r>
              <a:rPr lang="en-US" sz="1100" dirty="0">
                <a:ea typeface="ＭＳ Ｐゴシック" pitchFamily="-105" charset="-128"/>
              </a:rPr>
              <a:t>Tell the class that all employers covered by the OSHA Act must display the OSHA poster. (Employers in states operating OSHA-approved state plans should obtain and post the state’s equivalent poster.) </a:t>
            </a:r>
          </a:p>
          <a:p>
            <a:endParaRPr lang="en-US" sz="1100" dirty="0">
              <a:ea typeface="ＭＳ Ｐゴシック" pitchFamily="-105" charset="-128"/>
            </a:endParaRPr>
          </a:p>
          <a:p>
            <a:r>
              <a:rPr lang="en-US" sz="1100" dirty="0">
                <a:ea typeface="ＭＳ Ｐゴシック" pitchFamily="-105" charset="-128"/>
              </a:rPr>
              <a:t>Ask the class to provide examples of how a safe and healthful workplace is provided [or should be provided] at their workplace or worksite.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15</a:t>
            </a:fld>
            <a:endParaRPr lang="en-US"/>
          </a:p>
        </p:txBody>
      </p:sp>
    </p:spTree>
    <p:extLst>
      <p:ext uri="{BB962C8B-B14F-4D97-AF65-F5344CB8AC3E}">
        <p14:creationId xmlns:p14="http://schemas.microsoft.com/office/powerpoint/2010/main" val="85268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16</a:t>
            </a:fld>
            <a:endParaRPr lang="en-US"/>
          </a:p>
        </p:txBody>
      </p:sp>
    </p:spTree>
    <p:extLst>
      <p:ext uri="{BB962C8B-B14F-4D97-AF65-F5344CB8AC3E}">
        <p14:creationId xmlns:p14="http://schemas.microsoft.com/office/powerpoint/2010/main" val="3045020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17</a:t>
            </a:fld>
            <a:endParaRPr lang="en-US"/>
          </a:p>
        </p:txBody>
      </p:sp>
    </p:spTree>
    <p:extLst>
      <p:ext uri="{BB962C8B-B14F-4D97-AF65-F5344CB8AC3E}">
        <p14:creationId xmlns:p14="http://schemas.microsoft.com/office/powerpoint/2010/main" val="66394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Refer to Handout #3: </a:t>
            </a:r>
            <a:r>
              <a:rPr lang="en-US" sz="1100" dirty="0">
                <a:ea typeface="ＭＳ Ｐゴシック" pitchFamily="-105" charset="-128"/>
              </a:rPr>
              <a:t>SDS Example for student. Use Appendix A: SDS Explanation if needed. </a:t>
            </a:r>
          </a:p>
          <a:p>
            <a:endParaRPr lang="en-US" sz="1100" dirty="0">
              <a:ea typeface="ＭＳ Ｐゴシック" pitchFamily="-105" charset="-128"/>
            </a:endParaRPr>
          </a:p>
          <a:p>
            <a:r>
              <a:rPr lang="en-US" sz="1100" b="1" dirty="0">
                <a:ea typeface="ＭＳ Ｐゴシック" pitchFamily="-105" charset="-128"/>
              </a:rPr>
              <a:t>NOTE</a:t>
            </a:r>
            <a:r>
              <a:rPr lang="en-US" sz="1100" dirty="0">
                <a:ea typeface="ＭＳ Ｐゴシック" pitchFamily="-105" charset="-128"/>
              </a:rPr>
              <a:t>: </a:t>
            </a:r>
            <a:r>
              <a:rPr lang="en-US" sz="1100" b="1" dirty="0">
                <a:ea typeface="ＭＳ Ｐゴシック" pitchFamily="-105" charset="-128"/>
              </a:rPr>
              <a:t>Safety Data Sheet: </a:t>
            </a:r>
            <a:r>
              <a:rPr lang="en-US" sz="1100" dirty="0">
                <a:ea typeface="ＭＳ Ｐゴシック" pitchFamily="-105" charset="-128"/>
              </a:rPr>
              <a:t>	</a:t>
            </a:r>
            <a:r>
              <a:rPr lang="en-US" dirty="0" smtClean="0"/>
              <a:t>The </a:t>
            </a:r>
            <a:r>
              <a:rPr lang="en-US" dirty="0"/>
              <a:t>Hazard Communication Standard (HCS) requires chemical manufacturers, distributors, or importers to provide Safety Data Sheets (SDSs) (formerly known as Material Safety Data Sheets or MSDSs) to communicate the hazards of hazardous chemical products. As of June 1, 2015, the HCS will require new SDSs to be in a uniform format. </a:t>
            </a:r>
            <a:endParaRPr lang="en-US" dirty="0" smtClean="0"/>
          </a:p>
          <a:p>
            <a:endParaRPr lang="en-US" dirty="0" smtClean="0"/>
          </a:p>
          <a:p>
            <a:pPr defTabSz="864931" eaLnBrk="0" fontAlgn="base" hangingPunct="0">
              <a:spcBef>
                <a:spcPct val="30000"/>
              </a:spcBef>
              <a:spcAft>
                <a:spcPct val="0"/>
              </a:spcAft>
              <a:defRPr/>
            </a:pPr>
            <a:r>
              <a:rPr lang="en-US" sz="1100" dirty="0">
                <a:ea typeface="ＭＳ Ｐゴシック" pitchFamily="-105" charset="-128"/>
              </a:rPr>
              <a:t>Sum up the exercise by emphasizing that the SDS provides important information to workers about hazardous chemicals in the workplace.	</a:t>
            </a:r>
          </a:p>
          <a:p>
            <a:endParaRPr lang="en-US" dirty="0" smtClean="0"/>
          </a:p>
          <a:p>
            <a:endParaRPr lang="en-US" dirty="0"/>
          </a:p>
          <a:p>
            <a:r>
              <a:rPr lang="en-US" dirty="0"/>
              <a:t>	</a:t>
            </a:r>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18</a:t>
            </a:fld>
            <a:endParaRPr lang="en-US"/>
          </a:p>
        </p:txBody>
      </p:sp>
    </p:spTree>
    <p:extLst>
      <p:ext uri="{BB962C8B-B14F-4D97-AF65-F5344CB8AC3E}">
        <p14:creationId xmlns:p14="http://schemas.microsoft.com/office/powerpoint/2010/main" val="1257818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NOTES:</a:t>
            </a:r>
            <a:endParaRPr lang="en-US" sz="1100" dirty="0">
              <a:ea typeface="ＭＳ Ｐゴシック" pitchFamily="-105" charset="-128"/>
            </a:endParaRPr>
          </a:p>
          <a:p>
            <a:r>
              <a:rPr lang="en-US" sz="1100" dirty="0">
                <a:ea typeface="ＭＳ Ｐゴシック" pitchFamily="-105" charset="-128"/>
              </a:rPr>
              <a:t>Ask the class if their employer has set up a way for them to report injuries and illnesses. </a:t>
            </a:r>
          </a:p>
          <a:p>
            <a:endParaRPr lang="en-US" sz="1100" dirty="0">
              <a:ea typeface="ＭＳ Ｐゴシック" pitchFamily="-105" charset="-128"/>
            </a:endParaRPr>
          </a:p>
          <a:p>
            <a:r>
              <a:rPr lang="en-US" sz="1100" dirty="0">
                <a:ea typeface="ＭＳ Ｐゴシック" pitchFamily="-105" charset="-128"/>
              </a:rPr>
              <a:t>The right to review the log includes former employees, their personal representatives, and authorized employee representatives. </a:t>
            </a:r>
          </a:p>
          <a:p>
            <a:endParaRPr lang="en-US" sz="1100" dirty="0">
              <a:ea typeface="ＭＳ Ｐゴシック" pitchFamily="-105" charset="-128"/>
            </a:endParaRPr>
          </a:p>
          <a:p>
            <a:r>
              <a:rPr lang="en-US" sz="1100" dirty="0">
                <a:ea typeface="ＭＳ Ｐゴシック" pitchFamily="-105" charset="-128"/>
              </a:rPr>
              <a:t>“Privacy concern cases” are those involving an intimate body part, mental illness, HIV, etc. For more detail, see 1904.29(b)(7).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19</a:t>
            </a:fld>
            <a:endParaRPr lang="en-US"/>
          </a:p>
        </p:txBody>
      </p:sp>
    </p:spTree>
    <p:extLst>
      <p:ext uri="{BB962C8B-B14F-4D97-AF65-F5344CB8AC3E}">
        <p14:creationId xmlns:p14="http://schemas.microsoft.com/office/powerpoint/2010/main" val="203498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ea typeface="ＭＳ Ｐゴシック" pitchFamily="-105" charset="-128"/>
              </a:rPr>
              <a:t>Ask the class if they have ever reported a hazard to their supervisor. If so, what was the outcome? </a:t>
            </a:r>
          </a:p>
          <a:p>
            <a:endParaRPr lang="en-US" sz="1100" dirty="0">
              <a:ea typeface="ＭＳ Ｐゴシック" pitchFamily="-105" charset="-128"/>
            </a:endParaRPr>
          </a:p>
          <a:p>
            <a:r>
              <a:rPr lang="en-US" sz="1100" dirty="0">
                <a:ea typeface="ＭＳ Ｐゴシック" pitchFamily="-105" charset="-128"/>
              </a:rPr>
              <a:t>1977.9(c) states: “the principles of the Act would be seriously undermined if employees were discouraged from lodging complaints about occupational safety and health matters with their employers. Such complaints to employers, if made in good faith, therefore would be related to the Act, and an employee would be protected against discharge or discrimination caused by a complaint to the employer.”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20</a:t>
            </a:fld>
            <a:endParaRPr lang="en-US"/>
          </a:p>
        </p:txBody>
      </p:sp>
    </p:spTree>
    <p:extLst>
      <p:ext uri="{BB962C8B-B14F-4D97-AF65-F5344CB8AC3E}">
        <p14:creationId xmlns:p14="http://schemas.microsoft.com/office/powerpoint/2010/main" val="3581375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21</a:t>
            </a:fld>
            <a:endParaRPr lang="en-US"/>
          </a:p>
        </p:txBody>
      </p:sp>
    </p:spTree>
    <p:extLst>
      <p:ext uri="{BB962C8B-B14F-4D97-AF65-F5344CB8AC3E}">
        <p14:creationId xmlns:p14="http://schemas.microsoft.com/office/powerpoint/2010/main" val="251319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dirty="0">
                <a:ea typeface="ＭＳ Ｐゴシック" pitchFamily="-105" charset="-128"/>
              </a:rPr>
              <a:t>Access means the right to examine and copy medical and exposure records.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22</a:t>
            </a:fld>
            <a:endParaRPr lang="en-US"/>
          </a:p>
        </p:txBody>
      </p:sp>
    </p:spTree>
    <p:extLst>
      <p:ext uri="{BB962C8B-B14F-4D97-AF65-F5344CB8AC3E}">
        <p14:creationId xmlns:p14="http://schemas.microsoft.com/office/powerpoint/2010/main" val="1668068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NOTES: </a:t>
            </a:r>
            <a:endParaRPr lang="en-US" sz="1100" dirty="0">
              <a:ea typeface="ＭＳ Ｐゴシック" pitchFamily="-105" charset="-128"/>
            </a:endParaRPr>
          </a:p>
          <a:p>
            <a:r>
              <a:rPr lang="en-US" sz="1100" dirty="0">
                <a:ea typeface="ＭＳ Ｐゴシック" pitchFamily="-105" charset="-128"/>
              </a:rPr>
              <a:t>Filing a complaint is covered later in this session.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23</a:t>
            </a:fld>
            <a:endParaRPr lang="en-US"/>
          </a:p>
        </p:txBody>
      </p:sp>
    </p:spTree>
    <p:extLst>
      <p:ext uri="{BB962C8B-B14F-4D97-AF65-F5344CB8AC3E}">
        <p14:creationId xmlns:p14="http://schemas.microsoft.com/office/powerpoint/2010/main" val="2998548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b="1" dirty="0">
                <a:ea typeface="ＭＳ Ｐゴシック" pitchFamily="-105" charset="-128"/>
              </a:rPr>
              <a:t>CONTEST</a:t>
            </a:r>
            <a:r>
              <a:rPr lang="en-US" sz="1100" dirty="0">
                <a:ea typeface="ＭＳ Ｐゴシック" pitchFamily="-105" charset="-128"/>
              </a:rPr>
              <a:t>: If an employer disagrees with the results of the OSHA inspection, he or she may submit a written objection to OSHA, called a Notice of Contest.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24</a:t>
            </a:fld>
            <a:endParaRPr lang="en-US"/>
          </a:p>
        </p:txBody>
      </p:sp>
    </p:spTree>
    <p:extLst>
      <p:ext uri="{BB962C8B-B14F-4D97-AF65-F5344CB8AC3E}">
        <p14:creationId xmlns:p14="http://schemas.microsoft.com/office/powerpoint/2010/main" val="353910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NOTES: </a:t>
            </a:r>
            <a:endParaRPr lang="en-US" sz="1100" dirty="0">
              <a:ea typeface="ＭＳ Ｐゴシック" pitchFamily="-105" charset="-128"/>
            </a:endParaRPr>
          </a:p>
          <a:p>
            <a:r>
              <a:rPr lang="en-US" sz="1100" b="1" dirty="0">
                <a:ea typeface="ＭＳ Ｐゴシック" pitchFamily="-105" charset="-128"/>
              </a:rPr>
              <a:t>Refer to Handout #4: </a:t>
            </a:r>
            <a:r>
              <a:rPr lang="en-US" sz="1100" dirty="0">
                <a:ea typeface="ＭＳ Ｐゴシック" pitchFamily="-105" charset="-128"/>
              </a:rPr>
              <a:t>Your Rights as a Whistleblower Fact Sheet </a:t>
            </a:r>
          </a:p>
          <a:p>
            <a:endParaRPr lang="en-US" sz="1100" dirty="0">
              <a:ea typeface="ＭＳ Ｐゴシック" pitchFamily="-105" charset="-128"/>
            </a:endParaRPr>
          </a:p>
          <a:p>
            <a:r>
              <a:rPr lang="en-US" sz="1100" b="1" dirty="0">
                <a:ea typeface="ＭＳ Ｐゴシック" pitchFamily="-105" charset="-128"/>
              </a:rPr>
              <a:t>Refer to Handout #5: </a:t>
            </a:r>
            <a:r>
              <a:rPr lang="en-US" sz="1100" dirty="0">
                <a:ea typeface="ＭＳ Ｐゴシック" pitchFamily="-105" charset="-128"/>
              </a:rPr>
              <a:t>Refusing to Work because Conditions are Dangerous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25</a:t>
            </a:fld>
            <a:endParaRPr lang="en-US"/>
          </a:p>
        </p:txBody>
      </p:sp>
    </p:spTree>
    <p:extLst>
      <p:ext uri="{BB962C8B-B14F-4D97-AF65-F5344CB8AC3E}">
        <p14:creationId xmlns:p14="http://schemas.microsoft.com/office/powerpoint/2010/main" val="2417417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Answers: </a:t>
            </a:r>
            <a:endParaRPr lang="en-US" sz="1100" dirty="0">
              <a:ea typeface="ＭＳ Ｐゴシック" pitchFamily="-105" charset="-128"/>
            </a:endParaRPr>
          </a:p>
          <a:p>
            <a:pPr marL="216233" indent="-216233">
              <a:buAutoNum type="arabicPeriod"/>
            </a:pPr>
            <a:r>
              <a:rPr lang="en-US" sz="1100" i="1" dirty="0">
                <a:ea typeface="ＭＳ Ｐゴシック" pitchFamily="-105" charset="-128"/>
              </a:rPr>
              <a:t>Chemical name, hazardous ingredients, physical and chemical characteristics, fire and explosion hazards, compatibility and reactivity, health hazards, precautions for safe use and handling, and control measures. </a:t>
            </a:r>
          </a:p>
          <a:p>
            <a:pPr marL="216233" indent="-216233">
              <a:buAutoNum type="arabicPeriod"/>
            </a:pPr>
            <a:endParaRPr lang="en-US" sz="1100" dirty="0">
              <a:ea typeface="ＭＳ Ｐゴシック" pitchFamily="-105" charset="-128"/>
            </a:endParaRPr>
          </a:p>
          <a:p>
            <a:r>
              <a:rPr lang="en-US" sz="1100" i="1" dirty="0">
                <a:ea typeface="ＭＳ Ｐゴシック" pitchFamily="-105" charset="-128"/>
              </a:rPr>
              <a:t>2. Know how to report injuries/illnesses, see the annual summary, and review the log. </a:t>
            </a:r>
          </a:p>
          <a:p>
            <a:endParaRPr lang="en-US" sz="1100" dirty="0">
              <a:ea typeface="ＭＳ Ｐゴシック" pitchFamily="-105" charset="-128"/>
            </a:endParaRPr>
          </a:p>
          <a:p>
            <a:r>
              <a:rPr lang="en-US" sz="1100" i="1" dirty="0">
                <a:ea typeface="ＭＳ Ｐゴシック" pitchFamily="-105" charset="-128"/>
              </a:rPr>
              <a:t>3. Lockout/Tagout, fall hazards in construction, hazard communication, confined spaces, bloodborne pathogens, and personal protective equipment. </a:t>
            </a:r>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26</a:t>
            </a:fld>
            <a:endParaRPr lang="en-US"/>
          </a:p>
        </p:txBody>
      </p:sp>
    </p:spTree>
    <p:extLst>
      <p:ext uri="{BB962C8B-B14F-4D97-AF65-F5344CB8AC3E}">
        <p14:creationId xmlns:p14="http://schemas.microsoft.com/office/powerpoint/2010/main" val="894635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dirty="0">
                <a:ea typeface="ＭＳ Ｐゴシック" pitchFamily="-105" charset="-128"/>
              </a:rPr>
              <a:t>See the publication, Training Requirements in OSHA Standards and Training Guidelines for additional information. </a:t>
            </a:r>
          </a:p>
          <a:p>
            <a:pPr defTabSz="864931" eaLnBrk="0" fontAlgn="base" hangingPunct="0">
              <a:spcBef>
                <a:spcPct val="30000"/>
              </a:spcBef>
              <a:spcAft>
                <a:spcPct val="0"/>
              </a:spcAft>
              <a:defRPr/>
            </a:pPr>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Ask the class about safety and health training they have received prior to this course. </a:t>
            </a:r>
          </a:p>
          <a:p>
            <a:pPr defTabSz="864931" eaLnBrk="0" fontAlgn="base" hangingPunct="0">
              <a:spcBef>
                <a:spcPct val="30000"/>
              </a:spcBef>
              <a:spcAft>
                <a:spcPct val="0"/>
              </a:spcAft>
              <a:defRPr/>
            </a:pPr>
            <a:r>
              <a:rPr lang="en-US" sz="1100" dirty="0">
                <a:ea typeface="ＭＳ Ｐゴシック" pitchFamily="-105" charset="-128"/>
              </a:rPr>
              <a:t>	</a:t>
            </a:r>
          </a:p>
          <a:p>
            <a:r>
              <a:rPr lang="en-US" sz="1100" dirty="0">
                <a:ea typeface="ＭＳ Ｐゴシック" pitchFamily="-105" charset="-128"/>
              </a:rPr>
              <a:t>Ask the class to recall some of their rights under OSHA. Rights include: right to a workplace free of hazards, receiving training, access to injury/illness and medical records, complaining to your employer or OSHA about a safety and health problem, participating in an OSHA inspection, and participating or testifying in any proceeding related to an OSHA inspection. </a:t>
            </a:r>
          </a:p>
          <a:p>
            <a:endParaRPr lang="en-US" sz="1100" dirty="0">
              <a:ea typeface="ＭＳ Ｐゴシック" pitchFamily="-105" charset="-128"/>
            </a:endParaRPr>
          </a:p>
          <a:p>
            <a:r>
              <a:rPr lang="en-US" sz="1100" dirty="0">
                <a:ea typeface="ＭＳ Ｐゴシック" pitchFamily="-105" charset="-128"/>
              </a:rPr>
              <a:t>OSHA also administers the whistleblower provisions of 17 other statutes, protecting workers who report violations of various trucking, airline, nuclear power and environmental laws. </a:t>
            </a:r>
          </a:p>
          <a:p>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See Abatement Verification Regulation, 1903.19, for additional information. 	</a:t>
            </a:r>
          </a:p>
          <a:p>
            <a:r>
              <a:rPr lang="en-US" sz="1100" dirty="0">
                <a:ea typeface="ＭＳ Ｐゴシック" pitchFamily="-105" charset="-128"/>
              </a:rPr>
              <a:t>	</a:t>
            </a:r>
          </a:p>
          <a:p>
            <a:pPr defTabSz="864931" eaLnBrk="0" fontAlgn="base" hangingPunct="0">
              <a:spcBef>
                <a:spcPct val="30000"/>
              </a:spcBef>
              <a:spcAft>
                <a:spcPct val="0"/>
              </a:spcAft>
              <a:defRPr/>
            </a:pPr>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27</a:t>
            </a:fld>
            <a:endParaRPr lang="en-US"/>
          </a:p>
        </p:txBody>
      </p:sp>
    </p:spTree>
    <p:extLst>
      <p:ext uri="{BB962C8B-B14F-4D97-AF65-F5344CB8AC3E}">
        <p14:creationId xmlns:p14="http://schemas.microsoft.com/office/powerpoint/2010/main" val="3624741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dirty="0">
                <a:ea typeface="ＭＳ Ｐゴシック" pitchFamily="-105" charset="-128"/>
              </a:rPr>
              <a:t>Employers exempt from recordkeeping requirements must still report deaths and the hospitalization of 3 or more to OSHA.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28</a:t>
            </a:fld>
            <a:endParaRPr lang="en-US"/>
          </a:p>
        </p:txBody>
      </p:sp>
    </p:spTree>
    <p:extLst>
      <p:ext uri="{BB962C8B-B14F-4D97-AF65-F5344CB8AC3E}">
        <p14:creationId xmlns:p14="http://schemas.microsoft.com/office/powerpoint/2010/main" val="18470327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30</a:t>
            </a:fld>
            <a:endParaRPr lang="en-US"/>
          </a:p>
        </p:txBody>
      </p:sp>
    </p:spTree>
    <p:extLst>
      <p:ext uri="{BB962C8B-B14F-4D97-AF65-F5344CB8AC3E}">
        <p14:creationId xmlns:p14="http://schemas.microsoft.com/office/powerpoint/2010/main" val="2067622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ea typeface="ＭＳ Ｐゴシック" pitchFamily="-105" charset="-128"/>
              </a:rPr>
              <a:t>Answers: </a:t>
            </a:r>
          </a:p>
          <a:p>
            <a:r>
              <a:rPr lang="en-US" sz="1100" i="1" dirty="0">
                <a:ea typeface="ＭＳ Ｐゴシック" pitchFamily="-105" charset="-128"/>
              </a:rPr>
              <a:t>1. Employers must set up a reporting system and inform workers of how to report, maintain an OSHA-300 log and make it available to workers, post the annual summary and report fatalities and the hospitalization of 3 or more workers to OSHA. </a:t>
            </a:r>
            <a:endParaRPr lang="en-US" sz="1100" dirty="0">
              <a:ea typeface="ＭＳ Ｐゴシック" pitchFamily="-105" charset="-128"/>
            </a:endParaRPr>
          </a:p>
          <a:p>
            <a:endParaRPr lang="en-US" sz="1100" dirty="0">
              <a:ea typeface="ＭＳ Ｐゴシック" pitchFamily="-105" charset="-128"/>
            </a:endParaRPr>
          </a:p>
          <a:p>
            <a:r>
              <a:rPr lang="en-US" sz="1100" i="1" dirty="0">
                <a:ea typeface="ＭＳ Ｐゴシック" pitchFamily="-105" charset="-128"/>
              </a:rPr>
              <a:t>2. Section 11(c) </a:t>
            </a:r>
            <a:endParaRPr lang="en-US" sz="1100" dirty="0">
              <a:ea typeface="ＭＳ Ｐゴシック" pitchFamily="-105" charset="-128"/>
            </a:endParaRPr>
          </a:p>
          <a:p>
            <a:endParaRPr lang="en-US" sz="1100" dirty="0">
              <a:ea typeface="ＭＳ Ｐゴシック" pitchFamily="-105" charset="-128"/>
            </a:endParaRPr>
          </a:p>
          <a:p>
            <a:r>
              <a:rPr lang="en-US" sz="1100" b="1" dirty="0">
                <a:ea typeface="ＭＳ Ｐゴシック" pitchFamily="-105" charset="-128"/>
              </a:rPr>
              <a:t>3. </a:t>
            </a:r>
            <a:r>
              <a:rPr lang="en-US" sz="1100" i="1" dirty="0">
                <a:ea typeface="ＭＳ Ｐゴシック" pitchFamily="-105" charset="-128"/>
              </a:rPr>
              <a:t>Hardhats, hearing protection, etc.</a:t>
            </a:r>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32</a:t>
            </a:fld>
            <a:endParaRPr lang="en-US"/>
          </a:p>
        </p:txBody>
      </p:sp>
    </p:spTree>
    <p:extLst>
      <p:ext uri="{BB962C8B-B14F-4D97-AF65-F5344CB8AC3E}">
        <p14:creationId xmlns:p14="http://schemas.microsoft.com/office/powerpoint/2010/main" val="2991584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33</a:t>
            </a:fld>
            <a:endParaRPr lang="en-US"/>
          </a:p>
        </p:txBody>
      </p:sp>
    </p:spTree>
    <p:extLst>
      <p:ext uri="{BB962C8B-B14F-4D97-AF65-F5344CB8AC3E}">
        <p14:creationId xmlns:p14="http://schemas.microsoft.com/office/powerpoint/2010/main" val="2143239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34</a:t>
            </a:fld>
            <a:endParaRPr lang="en-US"/>
          </a:p>
        </p:txBody>
      </p:sp>
    </p:spTree>
    <p:extLst>
      <p:ext uri="{BB962C8B-B14F-4D97-AF65-F5344CB8AC3E}">
        <p14:creationId xmlns:p14="http://schemas.microsoft.com/office/powerpoint/2010/main" val="9269032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b="1" dirty="0">
                <a:ea typeface="ＭＳ Ｐゴシック" pitchFamily="-105" charset="-128"/>
              </a:rPr>
              <a:t>Discuss/Show: </a:t>
            </a:r>
            <a:r>
              <a:rPr lang="en-US" sz="1100" dirty="0">
                <a:ea typeface="ＭＳ Ｐゴシック" pitchFamily="-105" charset="-128"/>
              </a:rPr>
              <a:t>Copy of the OSHA standards book (General Industry or Construction)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35</a:t>
            </a:fld>
            <a:endParaRPr lang="en-US"/>
          </a:p>
        </p:txBody>
      </p:sp>
    </p:spTree>
    <p:extLst>
      <p:ext uri="{BB962C8B-B14F-4D97-AF65-F5344CB8AC3E}">
        <p14:creationId xmlns:p14="http://schemas.microsoft.com/office/powerpoint/2010/main" val="605276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38</a:t>
            </a:fld>
            <a:endParaRPr lang="en-US"/>
          </a:p>
        </p:txBody>
      </p:sp>
    </p:spTree>
    <p:extLst>
      <p:ext uri="{BB962C8B-B14F-4D97-AF65-F5344CB8AC3E}">
        <p14:creationId xmlns:p14="http://schemas.microsoft.com/office/powerpoint/2010/main" val="730993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8"/>
          <p:cNvSpPr>
            <a:spLocks noGrp="1" noChangeArrowheads="1"/>
          </p:cNvSpPr>
          <p:nvPr>
            <p:ph type="sldNum" sz="quarter" idx="5"/>
          </p:nvPr>
        </p:nvSpPr>
        <p:spPr>
          <a:noFill/>
        </p:spPr>
        <p:txBody>
          <a:bodyPr/>
          <a:lstStyle/>
          <a:p>
            <a:fld id="{8EB0AFAA-446B-4990-80F6-E3EDEF9A4AA8}" type="slidenum">
              <a:rPr lang="en-US" altLang="en-US" smtClean="0"/>
              <a:pPr/>
              <a:t>39</a:t>
            </a:fld>
            <a:endParaRPr lang="en-US" altLang="en-US" sz="1100" dirty="0"/>
          </a:p>
        </p:txBody>
      </p:sp>
      <p:sp>
        <p:nvSpPr>
          <p:cNvPr id="54275" name="Rectangle 2"/>
          <p:cNvSpPr>
            <a:spLocks noGrp="1" noChangeArrowheads="1"/>
          </p:cNvSpPr>
          <p:nvPr>
            <p:ph type="body" idx="1"/>
          </p:nvPr>
        </p:nvSpPr>
        <p:spPr>
          <a:xfrm>
            <a:off x="914713" y="4340902"/>
            <a:ext cx="5028578" cy="4117611"/>
          </a:xfrm>
          <a:noFill/>
          <a:ln/>
        </p:spPr>
        <p:txBody>
          <a:bodyPr lIns="91852" tIns="45926" rIns="91852" bIns="45926"/>
          <a:lstStyle/>
          <a:p>
            <a:r>
              <a:rPr lang="en-US" altLang="en-US" sz="1000" b="1" dirty="0">
                <a:solidFill>
                  <a:srgbClr val="3333CC"/>
                </a:solidFill>
              </a:rPr>
              <a:t>OSHA Inspections in FY 2006-</a:t>
            </a:r>
          </a:p>
          <a:p>
            <a:pPr>
              <a:buNone/>
            </a:pPr>
            <a:r>
              <a:rPr lang="en-US" altLang="en-US" u="sng" dirty="0" smtClean="0">
                <a:solidFill>
                  <a:srgbClr val="008080"/>
                </a:solidFill>
              </a:rPr>
              <a:t>Federal OSHA</a:t>
            </a:r>
          </a:p>
          <a:p>
            <a:pPr>
              <a:spcBef>
                <a:spcPts val="1766"/>
              </a:spcBef>
            </a:pPr>
            <a:r>
              <a:rPr lang="en-US" altLang="en-US" dirty="0" smtClean="0">
                <a:solidFill>
                  <a:srgbClr val="A50021"/>
                </a:solidFill>
              </a:rPr>
              <a:t>38,579 inspections</a:t>
            </a:r>
          </a:p>
          <a:p>
            <a:pPr>
              <a:spcBef>
                <a:spcPts val="1766"/>
              </a:spcBef>
            </a:pPr>
            <a:r>
              <a:rPr lang="en-US" altLang="en-US" dirty="0" smtClean="0">
                <a:solidFill>
                  <a:srgbClr val="660066"/>
                </a:solidFill>
              </a:rPr>
              <a:t>83,913 violations</a:t>
            </a:r>
          </a:p>
          <a:p>
            <a:pPr>
              <a:spcBef>
                <a:spcPts val="1766"/>
              </a:spcBef>
            </a:pPr>
            <a:r>
              <a:rPr lang="en-US" altLang="en-US" dirty="0" smtClean="0">
                <a:solidFill>
                  <a:srgbClr val="006600"/>
                </a:solidFill>
              </a:rPr>
              <a:t>$84,413,006 in penalties</a:t>
            </a:r>
          </a:p>
          <a:p>
            <a:pPr>
              <a:spcBef>
                <a:spcPts val="1766"/>
              </a:spcBef>
            </a:pPr>
            <a:endParaRPr lang="en-US" altLang="en-US" dirty="0" smtClean="0">
              <a:solidFill>
                <a:srgbClr val="006600"/>
              </a:solidFill>
            </a:endParaRPr>
          </a:p>
          <a:p>
            <a:pPr>
              <a:spcBef>
                <a:spcPts val="1766"/>
              </a:spcBef>
            </a:pPr>
            <a:r>
              <a:rPr lang="en-US" altLang="en-US" sz="800" u="sng" dirty="0">
                <a:solidFill>
                  <a:srgbClr val="A50021"/>
                </a:solidFill>
                <a:latin typeface="Times New Roman" pitchFamily="18" charset="0"/>
              </a:rPr>
              <a:t>State OSHA programs</a:t>
            </a:r>
          </a:p>
          <a:p>
            <a:pPr marL="225856" indent="-225856">
              <a:spcBef>
                <a:spcPts val="1766"/>
              </a:spcBef>
              <a:buSzPct val="135000"/>
              <a:buChar char="•"/>
              <a:defRPr/>
            </a:pPr>
            <a:r>
              <a:rPr lang="en-US" altLang="en-US" sz="1000" dirty="0">
                <a:solidFill>
                  <a:srgbClr val="A50021"/>
                </a:solidFill>
                <a:latin typeface="Times New Roman" pitchFamily="18" charset="0"/>
              </a:rPr>
              <a:t>58,058 inspections</a:t>
            </a:r>
          </a:p>
          <a:p>
            <a:pPr marL="225856" indent="-225856">
              <a:spcBef>
                <a:spcPts val="1766"/>
              </a:spcBef>
              <a:buSzPct val="135000"/>
              <a:buChar char="•"/>
              <a:defRPr/>
            </a:pPr>
            <a:r>
              <a:rPr lang="en-US" altLang="en-US" sz="1000" dirty="0">
                <a:solidFill>
                  <a:srgbClr val="A50021"/>
                </a:solidFill>
                <a:latin typeface="Times New Roman" pitchFamily="18" charset="0"/>
              </a:rPr>
              <a:t>127,284 violations</a:t>
            </a:r>
          </a:p>
          <a:p>
            <a:pPr marL="225856" indent="-225856">
              <a:spcBef>
                <a:spcPts val="1766"/>
              </a:spcBef>
              <a:buSzPct val="135000"/>
              <a:buChar char="•"/>
              <a:defRPr/>
            </a:pPr>
            <a:r>
              <a:rPr lang="en-US" altLang="en-US" sz="1000" dirty="0">
                <a:solidFill>
                  <a:srgbClr val="A50021"/>
                </a:solidFill>
                <a:latin typeface="Times New Roman" pitchFamily="18" charset="0"/>
              </a:rPr>
              <a:t>$71,037,356 </a:t>
            </a:r>
            <a:br>
              <a:rPr lang="en-US" altLang="en-US" sz="1000" dirty="0">
                <a:solidFill>
                  <a:srgbClr val="A50021"/>
                </a:solidFill>
                <a:latin typeface="Times New Roman" pitchFamily="18" charset="0"/>
              </a:rPr>
            </a:br>
            <a:r>
              <a:rPr lang="en-US" altLang="en-US" sz="1000" dirty="0">
                <a:solidFill>
                  <a:srgbClr val="A50021"/>
                </a:solidFill>
                <a:latin typeface="Times New Roman" pitchFamily="18" charset="0"/>
              </a:rPr>
              <a:t>in penalties</a:t>
            </a:r>
          </a:p>
          <a:p>
            <a:endParaRPr lang="en-US" dirty="0" smtClean="0"/>
          </a:p>
        </p:txBody>
      </p:sp>
      <p:sp>
        <p:nvSpPr>
          <p:cNvPr id="54276" name="Rectangle 3"/>
          <p:cNvSpPr>
            <a:spLocks noGrp="1" noRot="1" noChangeAspect="1" noChangeArrowheads="1" noTextEdit="1"/>
          </p:cNvSpPr>
          <p:nvPr>
            <p:ph type="sldImg"/>
          </p:nvPr>
        </p:nvSpPr>
        <p:spPr>
          <a:xfrm>
            <a:off x="1198563" y="728663"/>
            <a:ext cx="4460875" cy="3346450"/>
          </a:xfrm>
          <a:ln w="12700" cap="flat">
            <a:solidFill>
              <a:schemeClr val="tx1"/>
            </a:solidFill>
          </a:ln>
        </p:spPr>
      </p:sp>
    </p:spTree>
    <p:extLst>
      <p:ext uri="{BB962C8B-B14F-4D97-AF65-F5344CB8AC3E}">
        <p14:creationId xmlns:p14="http://schemas.microsoft.com/office/powerpoint/2010/main" val="11955555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8"/>
          <p:cNvSpPr>
            <a:spLocks noGrp="1" noChangeArrowheads="1"/>
          </p:cNvSpPr>
          <p:nvPr>
            <p:ph type="sldNum" sz="quarter" idx="5"/>
          </p:nvPr>
        </p:nvSpPr>
        <p:spPr>
          <a:noFill/>
        </p:spPr>
        <p:txBody>
          <a:bodyPr/>
          <a:lstStyle/>
          <a:p>
            <a:fld id="{F1D8A6E3-F755-4F60-8A43-FC397D42CD69}" type="slidenum">
              <a:rPr lang="en-US" altLang="en-US" smtClean="0"/>
              <a:pPr/>
              <a:t>40</a:t>
            </a:fld>
            <a:endParaRPr lang="en-US" altLang="en-US" sz="1100" dirty="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r>
              <a:rPr lang="en-US" b="1" dirty="0" smtClean="0"/>
              <a:t>Inspection Priorities:</a:t>
            </a:r>
          </a:p>
          <a:p>
            <a:pPr>
              <a:buNone/>
            </a:pPr>
            <a:r>
              <a:rPr lang="en-US" dirty="0" smtClean="0"/>
              <a:t>	- Imminent Danger (any condition where there is a reasonable certainty that a danger exists that can be expected to cause death or serious physical harm immediately, or before the danger can be eliminated through normal enforcement procedures.)</a:t>
            </a:r>
          </a:p>
          <a:p>
            <a:pPr>
              <a:buNone/>
            </a:pPr>
            <a:r>
              <a:rPr lang="en-US" dirty="0" smtClean="0"/>
              <a:t>	- Fatalities and Catastrophes (resulting in hospitalization of three or more employees)</a:t>
            </a:r>
          </a:p>
          <a:p>
            <a:pPr>
              <a:buNone/>
            </a:pPr>
            <a:r>
              <a:rPr lang="en-US" dirty="0" smtClean="0"/>
              <a:t>	- Employee Complaints/Referrals</a:t>
            </a:r>
          </a:p>
          <a:p>
            <a:pPr>
              <a:buNone/>
            </a:pPr>
            <a:r>
              <a:rPr lang="en-US" dirty="0" smtClean="0"/>
              <a:t>	- Programmed High-Hazard Inspections</a:t>
            </a:r>
          </a:p>
          <a:p>
            <a:pPr>
              <a:buNone/>
            </a:pPr>
            <a:r>
              <a:rPr lang="en-US" dirty="0" smtClean="0"/>
              <a:t>	- Follow-ups to previous inspections</a:t>
            </a:r>
          </a:p>
          <a:p>
            <a:pPr>
              <a:buNone/>
            </a:pPr>
            <a:endParaRPr lang="en-US" altLang="en-US" dirty="0" smtClean="0"/>
          </a:p>
        </p:txBody>
      </p:sp>
    </p:spTree>
    <p:extLst>
      <p:ext uri="{BB962C8B-B14F-4D97-AF65-F5344CB8AC3E}">
        <p14:creationId xmlns:p14="http://schemas.microsoft.com/office/powerpoint/2010/main" val="1824180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8"/>
          <p:cNvSpPr>
            <a:spLocks noGrp="1" noChangeArrowheads="1"/>
          </p:cNvSpPr>
          <p:nvPr>
            <p:ph type="sldNum" sz="quarter" idx="5"/>
          </p:nvPr>
        </p:nvSpPr>
        <p:spPr>
          <a:noFill/>
        </p:spPr>
        <p:txBody>
          <a:bodyPr/>
          <a:lstStyle/>
          <a:p>
            <a:fld id="{EC143D06-5822-45FD-9647-24E1E45AA864}" type="slidenum">
              <a:rPr lang="en-US" altLang="en-US" smtClean="0"/>
              <a:pPr/>
              <a:t>41</a:t>
            </a:fld>
            <a:endParaRPr lang="en-US" altLang="en-US" sz="1100" dirty="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a:buFontTx/>
              <a:buNone/>
            </a:pPr>
            <a:r>
              <a:rPr lang="en-US" altLang="en-US" b="1" dirty="0" smtClean="0"/>
              <a:t>I.	Speaker’s Notes</a:t>
            </a:r>
            <a:endParaRPr lang="en-US" altLang="en-US" dirty="0" smtClean="0"/>
          </a:p>
          <a:p>
            <a:r>
              <a:rPr lang="en-US" altLang="en-US" dirty="0" smtClean="0"/>
              <a:t>The first person to greet an OSHA CSHO is usually a receptionist.  The receptionist must be trained on your company’s OSHA inspection action plan so that he or she knows which personnel to contact, how to prepare the conference room, and what other responsibilities are required of him or her.</a:t>
            </a:r>
          </a:p>
          <a:p>
            <a:r>
              <a:rPr lang="en-US" altLang="en-US" dirty="0" smtClean="0"/>
              <a:t>The OSHA inspector will want to meet with the owner, general manager, or person in charge of the operations at your facility.  Other key people to contact might include your safety director, human resources manager, production manager, engineering manager, safety consultant, etc.</a:t>
            </a:r>
          </a:p>
          <a:p>
            <a:r>
              <a:rPr lang="en-US" altLang="en-US" dirty="0" smtClean="0"/>
              <a:t>Before leading the CSHO into a conference room, make sure the room is </a:t>
            </a:r>
            <a:r>
              <a:rPr lang="en-US" altLang="en-US" b="1" dirty="0" smtClean="0"/>
              <a:t>sanitized</a:t>
            </a:r>
            <a:r>
              <a:rPr lang="en-US" altLang="en-US" dirty="0" smtClean="0"/>
              <a:t>.  Erase any notes on black or white boards, remove papers from previous meetings, and make sure no extra information is in the room.</a:t>
            </a:r>
          </a:p>
          <a:p>
            <a:r>
              <a:rPr lang="en-US" altLang="en-US" dirty="0" smtClean="0"/>
              <a:t>Check the CSHO credentials.  You may also verify the credentials by calling the nearest federal or state OSHA office.  This phone number should be listed in your OSHA Inspection Action Plan.</a:t>
            </a:r>
          </a:p>
          <a:p>
            <a:endParaRPr lang="en-US" altLang="en-US" dirty="0" smtClean="0"/>
          </a:p>
        </p:txBody>
      </p:sp>
    </p:spTree>
    <p:extLst>
      <p:ext uri="{BB962C8B-B14F-4D97-AF65-F5344CB8AC3E}">
        <p14:creationId xmlns:p14="http://schemas.microsoft.com/office/powerpoint/2010/main" val="38562859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8"/>
          <p:cNvSpPr>
            <a:spLocks noGrp="1" noChangeArrowheads="1"/>
          </p:cNvSpPr>
          <p:nvPr>
            <p:ph type="sldNum" sz="quarter" idx="5"/>
          </p:nvPr>
        </p:nvSpPr>
        <p:spPr>
          <a:noFill/>
        </p:spPr>
        <p:txBody>
          <a:bodyPr/>
          <a:lstStyle/>
          <a:p>
            <a:fld id="{873A6C6E-A35E-48EF-9CCD-63E5481C232F}" type="slidenum">
              <a:rPr lang="en-US" altLang="en-US" smtClean="0"/>
              <a:pPr/>
              <a:t>42</a:t>
            </a:fld>
            <a:endParaRPr lang="en-US" altLang="en-US" sz="1100" dirty="0"/>
          </a:p>
        </p:txBody>
      </p:sp>
      <p:sp>
        <p:nvSpPr>
          <p:cNvPr id="59395" name="Rectangle 2"/>
          <p:cNvSpPr>
            <a:spLocks noGrp="1" noChangeArrowheads="1"/>
          </p:cNvSpPr>
          <p:nvPr>
            <p:ph type="body" idx="1"/>
          </p:nvPr>
        </p:nvSpPr>
        <p:spPr>
          <a:xfrm>
            <a:off x="914713" y="4340902"/>
            <a:ext cx="5028578" cy="4117611"/>
          </a:xfrm>
          <a:noFill/>
          <a:ln/>
        </p:spPr>
        <p:txBody>
          <a:bodyPr lIns="91852" tIns="45926" rIns="91852" bIns="45926"/>
          <a:lstStyle/>
          <a:p>
            <a:endParaRPr lang="en-US" dirty="0" smtClean="0"/>
          </a:p>
        </p:txBody>
      </p:sp>
      <p:sp>
        <p:nvSpPr>
          <p:cNvPr id="59396" name="Rectangle 3"/>
          <p:cNvSpPr>
            <a:spLocks noGrp="1" noRot="1" noChangeAspect="1" noChangeArrowheads="1" noTextEdit="1"/>
          </p:cNvSpPr>
          <p:nvPr>
            <p:ph type="sldImg"/>
          </p:nvPr>
        </p:nvSpPr>
        <p:spPr>
          <a:xfrm>
            <a:off x="1198563" y="728663"/>
            <a:ext cx="4460875" cy="3346450"/>
          </a:xfrm>
          <a:ln w="12700" cap="flat">
            <a:solidFill>
              <a:schemeClr val="tx1"/>
            </a:solidFill>
          </a:ln>
        </p:spPr>
      </p:sp>
    </p:spTree>
    <p:extLst>
      <p:ext uri="{BB962C8B-B14F-4D97-AF65-F5344CB8AC3E}">
        <p14:creationId xmlns:p14="http://schemas.microsoft.com/office/powerpoint/2010/main" val="4125829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8"/>
          <p:cNvSpPr>
            <a:spLocks noGrp="1" noChangeArrowheads="1"/>
          </p:cNvSpPr>
          <p:nvPr>
            <p:ph type="sldNum" sz="quarter" idx="5"/>
          </p:nvPr>
        </p:nvSpPr>
        <p:spPr>
          <a:noFill/>
        </p:spPr>
        <p:txBody>
          <a:bodyPr/>
          <a:lstStyle/>
          <a:p>
            <a:fld id="{B9C2D1E3-9E92-4C47-9F74-966EFD224287}" type="slidenum">
              <a:rPr lang="en-US" altLang="en-US" smtClean="0"/>
              <a:pPr/>
              <a:t>43</a:t>
            </a:fld>
            <a:endParaRPr lang="en-US" altLang="en-US" sz="1100"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914713" y="4344025"/>
            <a:ext cx="5028578" cy="4265950"/>
          </a:xfrm>
          <a:noFill/>
          <a:ln/>
        </p:spPr>
        <p:txBody>
          <a:bodyPr/>
          <a:lstStyle/>
          <a:p>
            <a:pPr>
              <a:buFontTx/>
              <a:buNone/>
            </a:pPr>
            <a:r>
              <a:rPr lang="en-US" altLang="en-US" b="1" dirty="0" smtClean="0"/>
              <a:t>I.	Speaker’s Notes</a:t>
            </a:r>
            <a:endParaRPr lang="en-US" altLang="en-US" dirty="0" smtClean="0"/>
          </a:p>
          <a:p>
            <a:r>
              <a:rPr lang="en-US" altLang="en-US" dirty="0" smtClean="0"/>
              <a:t>Now that we know why OSHA might select your facility for an inspection, we should take steps to prepare your facility and personnel.</a:t>
            </a:r>
          </a:p>
          <a:p>
            <a:r>
              <a:rPr lang="en-US" altLang="en-US" dirty="0" smtClean="0"/>
              <a:t>An OSHA inspection plan will help your company successfully manage an OSHA inspection.  The plan should focus on three key areas to help ensure that the inspection goes smoothly.  However, remember that the focus of your safety resources should be on developing an effective safety program, because having an excellent OSHA Inspection Plan will not compensate for a poor safety program.</a:t>
            </a:r>
          </a:p>
          <a:p>
            <a:r>
              <a:rPr lang="en-US" altLang="en-US" dirty="0" smtClean="0"/>
              <a:t>The plan should discuss how your company will manage the inspection process.  For example, who will be called when the CSHO arrives?  Where is the location of the paperwork that the CSHO may ask for?  On which route will you take the inspector through your facility?  Where will you have the opening and closing conferences?</a:t>
            </a:r>
          </a:p>
          <a:p>
            <a:r>
              <a:rPr lang="en-US" altLang="en-US" dirty="0" smtClean="0"/>
              <a:t>The plan should determine the responsibilities of key individuals in your </a:t>
            </a:r>
            <a:br>
              <a:rPr lang="en-US" altLang="en-US" dirty="0" smtClean="0"/>
            </a:br>
            <a:r>
              <a:rPr lang="en-US" altLang="en-US" dirty="0" smtClean="0"/>
              <a:t>facility.  Who will escort the CSHO through the plant?  Who will be responsible for providing documentation to the CSHO?  Who will take the minutes of the meeting?</a:t>
            </a:r>
          </a:p>
          <a:p>
            <a:r>
              <a:rPr lang="en-US" altLang="en-US" dirty="0" smtClean="0"/>
              <a:t>The plan should also explain what equipment is necessary for an inspection.  </a:t>
            </a:r>
            <a:br>
              <a:rPr lang="en-US" altLang="en-US" dirty="0" smtClean="0"/>
            </a:br>
            <a:r>
              <a:rPr lang="en-US" altLang="en-US" dirty="0" smtClean="0"/>
              <a:t>Is a camera needed?  Is notepaper available?  Do you have required personal protective equipment (PPE) available for the CSHO to wear?</a:t>
            </a:r>
          </a:p>
          <a:p>
            <a:r>
              <a:rPr lang="en-US" altLang="en-US" dirty="0" smtClean="0"/>
              <a:t>In this training session, we will answer many of these questions to enable you to develop a solid OSHA inspection action plan and train your employees on the plan so that you are prepared for an OSHA inspection.</a:t>
            </a:r>
          </a:p>
        </p:txBody>
      </p:sp>
    </p:spTree>
    <p:extLst>
      <p:ext uri="{BB962C8B-B14F-4D97-AF65-F5344CB8AC3E}">
        <p14:creationId xmlns:p14="http://schemas.microsoft.com/office/powerpoint/2010/main" val="6172363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8"/>
          <p:cNvSpPr>
            <a:spLocks noGrp="1" noChangeArrowheads="1"/>
          </p:cNvSpPr>
          <p:nvPr>
            <p:ph type="sldNum" sz="quarter" idx="5"/>
          </p:nvPr>
        </p:nvSpPr>
        <p:spPr>
          <a:noFill/>
        </p:spPr>
        <p:txBody>
          <a:bodyPr/>
          <a:lstStyle/>
          <a:p>
            <a:fld id="{1EBC7395-CF1D-48B2-AAA2-6D044B2E6640}" type="slidenum">
              <a:rPr lang="en-US" altLang="en-US" smtClean="0"/>
              <a:pPr/>
              <a:t>44</a:t>
            </a:fld>
            <a:endParaRPr lang="en-US" altLang="en-US" sz="1100" dirty="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a:buFontTx/>
              <a:buNone/>
            </a:pPr>
            <a:r>
              <a:rPr lang="en-US" altLang="en-US" b="1" dirty="0" smtClean="0"/>
              <a:t>I.	Speaker’s Notes</a:t>
            </a:r>
          </a:p>
          <a:p>
            <a:r>
              <a:rPr lang="en-US" altLang="en-US" dirty="0" smtClean="0"/>
              <a:t>Another part of preparing for an OSHA inspection is to put together an Inspection Tool Box that contains some items that you will need so that you do not have to spend time scrambling for these items.  The tool box should include:</a:t>
            </a:r>
          </a:p>
          <a:p>
            <a:pPr lvl="1"/>
            <a:r>
              <a:rPr lang="en-US" altLang="en-US" dirty="0" smtClean="0"/>
              <a:t>A camera so that you can take pictures of what the CSHO takes pictures of or is focusing his or her attention on</a:t>
            </a:r>
          </a:p>
          <a:p>
            <a:pPr lvl="1"/>
            <a:r>
              <a:rPr lang="en-US" altLang="en-US" dirty="0" smtClean="0"/>
              <a:t>Clipboards, notepads, and plenty of pens</a:t>
            </a:r>
          </a:p>
          <a:p>
            <a:pPr lvl="1"/>
            <a:r>
              <a:rPr lang="en-US" altLang="en-US" dirty="0" smtClean="0"/>
              <a:t>Flashlights to help look in those hard-to-see areas</a:t>
            </a:r>
          </a:p>
          <a:p>
            <a:pPr lvl="1"/>
            <a:r>
              <a:rPr lang="en-US" altLang="en-US" dirty="0" smtClean="0"/>
              <a:t>Extra PPE for both the inspector and your key people so that they are sure to have the right equipment on before entering the facility</a:t>
            </a:r>
          </a:p>
          <a:p>
            <a:pPr lvl="1"/>
            <a:r>
              <a:rPr lang="en-US" altLang="en-US" dirty="0" smtClean="0"/>
              <a:t>A current facility map that will help the CSHO get the feel for your facility and understand how your operations are set up</a:t>
            </a:r>
          </a:p>
          <a:p>
            <a:r>
              <a:rPr lang="en-US" altLang="en-US" dirty="0" smtClean="0"/>
              <a:t>Other information that might be included is a list of the location of monitoring equipment (include keys in the tool box if the equipment is locked up), location of key safety documents (keys for filing cabinets if necessary), etc.</a:t>
            </a:r>
          </a:p>
        </p:txBody>
      </p:sp>
    </p:spTree>
    <p:extLst>
      <p:ext uri="{BB962C8B-B14F-4D97-AF65-F5344CB8AC3E}">
        <p14:creationId xmlns:p14="http://schemas.microsoft.com/office/powerpoint/2010/main" val="1139285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8"/>
          <p:cNvSpPr>
            <a:spLocks noGrp="1" noChangeArrowheads="1"/>
          </p:cNvSpPr>
          <p:nvPr>
            <p:ph type="sldNum" sz="quarter" idx="5"/>
          </p:nvPr>
        </p:nvSpPr>
        <p:spPr>
          <a:noFill/>
        </p:spPr>
        <p:txBody>
          <a:bodyPr/>
          <a:lstStyle/>
          <a:p>
            <a:fld id="{AAD80B64-9B4A-47E3-8288-D84D6DB41583}" type="slidenum">
              <a:rPr lang="en-US" altLang="en-US" smtClean="0"/>
              <a:pPr/>
              <a:t>45</a:t>
            </a:fld>
            <a:endParaRPr lang="en-US" altLang="en-US" sz="1100" dirty="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838615" y="4344025"/>
            <a:ext cx="5180772" cy="4418975"/>
          </a:xfrm>
          <a:noFill/>
          <a:ln/>
        </p:spPr>
        <p:txBody>
          <a:bodyPr/>
          <a:lstStyle/>
          <a:p>
            <a:pPr>
              <a:buFontTx/>
              <a:buNone/>
            </a:pPr>
            <a:r>
              <a:rPr lang="en-US" altLang="en-US" b="1" dirty="0" smtClean="0"/>
              <a:t>I.	Speaker’s Notes</a:t>
            </a:r>
            <a:endParaRPr lang="en-US" altLang="en-US" dirty="0" smtClean="0"/>
          </a:p>
          <a:p>
            <a:pPr>
              <a:lnSpc>
                <a:spcPct val="90000"/>
              </a:lnSpc>
            </a:pPr>
            <a:r>
              <a:rPr lang="en-US" altLang="en-US" dirty="0" smtClean="0"/>
              <a:t>After the opening conference, the CSHO may want to look at documentation that relates to your safety program.</a:t>
            </a:r>
          </a:p>
          <a:p>
            <a:pPr>
              <a:lnSpc>
                <a:spcPct val="90000"/>
              </a:lnSpc>
            </a:pPr>
            <a:r>
              <a:rPr lang="en-US" altLang="en-US" dirty="0" smtClean="0"/>
              <a:t>The OSHA inspector will request injury and illness logs, such as the OSHA 200 form.  The inspector will not only check to make sure you have accurately completed the form, he or she will also look at your accident history to get a feel for what types of injuries and illnesses occur at your facility.</a:t>
            </a:r>
          </a:p>
          <a:p>
            <a:pPr>
              <a:lnSpc>
                <a:spcPct val="90000"/>
              </a:lnSpc>
            </a:pPr>
            <a:r>
              <a:rPr lang="en-US" altLang="en-US" dirty="0" smtClean="0"/>
              <a:t>The CSHO will also ask for your written safety programs to ensure that you have them, they are current and reflect OSHA’s requirements, etc.  The inspector will look to see if the written safety programs are being followed out in the plant during the walkaround.  For example, if your program says safety glasses are required in a certain area, the workers in that area had better be wearing safety glasses.  If not, the inspector may think that your written programs are just for show and do not accurately reflect your overall safety program and culture.</a:t>
            </a:r>
          </a:p>
          <a:p>
            <a:pPr>
              <a:lnSpc>
                <a:spcPct val="90000"/>
              </a:lnSpc>
            </a:pPr>
            <a:r>
              <a:rPr lang="en-US" altLang="en-US" dirty="0" smtClean="0"/>
              <a:t>The CSHO may also ask to see documentation of employee training.  He or she will want to ensure that employees receive regular training that meets the requirements of OSHA standards and also follows what is written in your safety programs.</a:t>
            </a:r>
          </a:p>
          <a:p>
            <a:pPr>
              <a:lnSpc>
                <a:spcPct val="90000"/>
              </a:lnSpc>
            </a:pPr>
            <a:r>
              <a:rPr lang="en-US" altLang="en-US" dirty="0" smtClean="0"/>
              <a:t>The OSHA inspector may also ask to see documents relating to specific safety programs, including MSDSs, lockout/tagout assessments, respirator fit tests, and PPE assessments.</a:t>
            </a:r>
          </a:p>
          <a:p>
            <a:pPr>
              <a:lnSpc>
                <a:spcPct val="90000"/>
              </a:lnSpc>
            </a:pPr>
            <a:r>
              <a:rPr lang="en-US" altLang="en-US" dirty="0" smtClean="0"/>
              <a:t>Control the flow of documents to prevent providing the inspector with unnecessary information.  Consider asking for a written list of the documents that the inspector will require to make sure there is no confusion.  Do not just give the inspector a stack of safety documents.  Give one file or document at a time as requested to keep the inspection focus on one aspect at a time. </a:t>
            </a:r>
          </a:p>
          <a:p>
            <a:pPr>
              <a:lnSpc>
                <a:spcPct val="90000"/>
              </a:lnSpc>
            </a:pPr>
            <a:r>
              <a:rPr lang="en-US" altLang="en-US" dirty="0" smtClean="0"/>
              <a:t>Take careful notes of which documents were reviewed by the inspector.</a:t>
            </a:r>
          </a:p>
        </p:txBody>
      </p:sp>
    </p:spTree>
    <p:extLst>
      <p:ext uri="{BB962C8B-B14F-4D97-AF65-F5344CB8AC3E}">
        <p14:creationId xmlns:p14="http://schemas.microsoft.com/office/powerpoint/2010/main" val="9470022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46</a:t>
            </a:fld>
            <a:endParaRPr lang="en-US"/>
          </a:p>
        </p:txBody>
      </p:sp>
    </p:spTree>
    <p:extLst>
      <p:ext uri="{BB962C8B-B14F-4D97-AF65-F5344CB8AC3E}">
        <p14:creationId xmlns:p14="http://schemas.microsoft.com/office/powerpoint/2010/main" val="16342942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ea typeface="ＭＳ Ｐゴシック" pitchFamily="-105" charset="-128"/>
              </a:rPr>
              <a:t>Criminal Willful violations, which involve the death of a worker, may have a penalty of up to $250,000 for an individual and $500,000 for an organization, or by up to 6 months in jail. </a:t>
            </a:r>
          </a:p>
          <a:p>
            <a:r>
              <a:rPr lang="en-US" sz="1100" dirty="0">
                <a:ea typeface="ＭＳ Ｐゴシック" pitchFamily="-105" charset="-128"/>
              </a:rPr>
              <a:t>Ask the class if they can think of an example of: </a:t>
            </a:r>
          </a:p>
          <a:p>
            <a:r>
              <a:rPr lang="en-US" sz="1100" dirty="0">
                <a:ea typeface="ＭＳ Ｐゴシック" pitchFamily="-105" charset="-128"/>
              </a:rPr>
              <a:t> a serious violation. (An example would be not providing guarding or fall protection for workers on a 25 foot scaffold. The resulting fall would most likely result in death, broken bones and/or other serious injuries.) </a:t>
            </a:r>
          </a:p>
          <a:p>
            <a:r>
              <a:rPr lang="en-US" sz="1100" dirty="0">
                <a:ea typeface="ＭＳ Ｐゴシック" pitchFamily="-105" charset="-128"/>
              </a:rPr>
              <a:t> an “other-than-serious” violation. (An example of this type of violation could be an area with poor housekeeping, creating a tripping hazard. The most likely result would be abrasions or bruises. However, this would only be the case if there were no sharp objects, broken glass, etc. in the area.), </a:t>
            </a:r>
          </a:p>
          <a:p>
            <a:endParaRPr lang="en-US" sz="1100" dirty="0">
              <a:ea typeface="ＭＳ Ｐゴシック" pitchFamily="-105" charset="-128"/>
            </a:endParaRPr>
          </a:p>
          <a:p>
            <a:r>
              <a:rPr lang="en-US" sz="1100" dirty="0">
                <a:ea typeface="ＭＳ Ｐゴシック" pitchFamily="-105" charset="-128"/>
              </a:rPr>
              <a:t>Employers have the right to request an extension of time for an abatement date if they cannot meet the time stated on the citation for a cited item. This is called a petition for modification of abatement, or PMA </a:t>
            </a:r>
          </a:p>
          <a:p>
            <a:r>
              <a:rPr lang="en-US" sz="1100" dirty="0">
                <a:ea typeface="ＭＳ Ｐゴシック" pitchFamily="-105" charset="-128"/>
              </a:rPr>
              <a:t>If a violation or abatement date is contested by the employer, the situation does not have to be fixed until there is a final legal order. If only the penalty is contested, the violation must be fixed by the date in the citation.	</a:t>
            </a:r>
          </a:p>
          <a:p>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47</a:t>
            </a:fld>
            <a:endParaRPr lang="en-US"/>
          </a:p>
        </p:txBody>
      </p:sp>
    </p:spTree>
    <p:extLst>
      <p:ext uri="{BB962C8B-B14F-4D97-AF65-F5344CB8AC3E}">
        <p14:creationId xmlns:p14="http://schemas.microsoft.com/office/powerpoint/2010/main" val="2084753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Answers </a:t>
            </a:r>
            <a:endParaRPr lang="en-US" sz="1100" dirty="0">
              <a:ea typeface="ＭＳ Ｐゴシック" pitchFamily="-105" charset="-128"/>
            </a:endParaRPr>
          </a:p>
          <a:p>
            <a:r>
              <a:rPr lang="en-US" sz="1100" i="1" dirty="0">
                <a:ea typeface="ＭＳ Ｐゴシック" pitchFamily="-105" charset="-128"/>
              </a:rPr>
              <a:t>1. If a worker files a complaint, if there is a fatality, if there is an imminent danger situation, etc. </a:t>
            </a:r>
            <a:endParaRPr lang="en-US" sz="1100" dirty="0">
              <a:ea typeface="ＭＳ Ｐゴシック" pitchFamily="-105" charset="-128"/>
            </a:endParaRPr>
          </a:p>
          <a:p>
            <a:r>
              <a:rPr lang="en-US" sz="1100" dirty="0">
                <a:ea typeface="ＭＳ Ｐゴシック" pitchFamily="-105" charset="-128"/>
              </a:rPr>
              <a:t>2. </a:t>
            </a:r>
            <a:r>
              <a:rPr lang="en-US" sz="1100" i="1" dirty="0">
                <a:ea typeface="ＭＳ Ｐゴシック" pitchFamily="-105" charset="-128"/>
              </a:rPr>
              <a:t>Willful, serious, other-than-serious, repeated and Criminal/Willful.</a:t>
            </a:r>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48</a:t>
            </a:fld>
            <a:endParaRPr lang="en-US"/>
          </a:p>
        </p:txBody>
      </p:sp>
    </p:spTree>
    <p:extLst>
      <p:ext uri="{BB962C8B-B14F-4D97-AF65-F5344CB8AC3E}">
        <p14:creationId xmlns:p14="http://schemas.microsoft.com/office/powerpoint/2010/main" val="10048093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b="1" dirty="0">
                <a:ea typeface="ＭＳ Ｐゴシック" pitchFamily="-105" charset="-128"/>
              </a:rPr>
              <a:t>Refer to Handout #9: </a:t>
            </a:r>
            <a:r>
              <a:rPr lang="en-US" sz="1100" dirty="0">
                <a:ea typeface="ＭＳ Ｐゴシック" pitchFamily="-105" charset="-128"/>
              </a:rPr>
              <a:t>Safety &amp; Health Resources 	</a:t>
            </a:r>
          </a:p>
          <a:p>
            <a:endParaRPr lang="en-US" dirty="0" smtClean="0"/>
          </a:p>
          <a:p>
            <a:endParaRPr lang="en-US" dirty="0" smtClean="0"/>
          </a:p>
          <a:p>
            <a:r>
              <a:rPr lang="en-US" sz="1100" b="1" dirty="0">
                <a:ea typeface="ＭＳ Ｐゴシック" pitchFamily="-105" charset="-128"/>
              </a:rPr>
              <a:t>Refer to Handout #10: </a:t>
            </a:r>
            <a:r>
              <a:rPr lang="en-US" sz="1100" dirty="0">
                <a:ea typeface="ＭＳ Ｐゴシック" pitchFamily="-105" charset="-128"/>
              </a:rPr>
              <a:t>Navigating the OSHA Website </a:t>
            </a:r>
          </a:p>
          <a:p>
            <a:r>
              <a:rPr lang="en-US" sz="1100" dirty="0">
                <a:ea typeface="ＭＳ Ｐゴシック" pitchFamily="-105" charset="-128"/>
              </a:rPr>
              <a:t>OSHA website: http://www.osha.gov ; Show the links to OSHA </a:t>
            </a:r>
            <a:r>
              <a:rPr lang="en-US" sz="1100" dirty="0" err="1">
                <a:ea typeface="ＭＳ Ｐゴシック" pitchFamily="-105" charset="-128"/>
              </a:rPr>
              <a:t>en</a:t>
            </a:r>
            <a:r>
              <a:rPr lang="en-US" sz="1100" dirty="0">
                <a:ea typeface="ＭＳ Ｐゴシック" pitchFamily="-105" charset="-128"/>
              </a:rPr>
              <a:t> </a:t>
            </a:r>
            <a:r>
              <a:rPr lang="en-US" sz="1100" dirty="0" err="1">
                <a:ea typeface="ＭＳ Ｐゴシック" pitchFamily="-105" charset="-128"/>
              </a:rPr>
              <a:t>Español</a:t>
            </a:r>
            <a:r>
              <a:rPr lang="en-US" sz="1100" dirty="0">
                <a:ea typeface="ＭＳ Ｐゴシック" pitchFamily="-105" charset="-128"/>
              </a:rPr>
              <a:t>, Fact Sheets and </a:t>
            </a:r>
            <a:r>
              <a:rPr lang="en-US" sz="1100" dirty="0" err="1">
                <a:ea typeface="ＭＳ Ｐゴシック" pitchFamily="-105" charset="-128"/>
              </a:rPr>
              <a:t>QuickCards</a:t>
            </a:r>
            <a:r>
              <a:rPr lang="en-US" sz="1100" dirty="0">
                <a:ea typeface="ＭＳ Ｐゴシック" pitchFamily="-105" charset="-128"/>
              </a:rPr>
              <a:t>, etc. If time permits, show how to conduct a search on a safety and health topic or hazard. For example, if you put “Lead” in the Search Box, you get results including the standards in General Industry and Construction, as well as Safety and Health Topics pages and a publication on lead exposure in construction. </a:t>
            </a:r>
          </a:p>
          <a:p>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Locate the appropriate OSHA area or regional office contact information for your audience and provide it to the class.</a:t>
            </a:r>
          </a:p>
          <a:p>
            <a:pPr defTabSz="864931" eaLnBrk="0" fontAlgn="base" hangingPunct="0">
              <a:spcBef>
                <a:spcPct val="30000"/>
              </a:spcBef>
              <a:spcAft>
                <a:spcPct val="0"/>
              </a:spcAft>
              <a:defRPr/>
            </a:pPr>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 Show the class the NIOSH website: </a:t>
            </a:r>
            <a:r>
              <a:rPr lang="en-US" sz="1100" b="1" dirty="0">
                <a:ea typeface="ＭＳ Ｐゴシック" pitchFamily="-105" charset="-128"/>
              </a:rPr>
              <a:t>www.cdc.gov/niosh</a:t>
            </a:r>
          </a:p>
          <a:p>
            <a:pPr defTabSz="864931" eaLnBrk="0" fontAlgn="base" hangingPunct="0">
              <a:spcBef>
                <a:spcPct val="30000"/>
              </a:spcBef>
              <a:spcAft>
                <a:spcPct val="0"/>
              </a:spcAft>
              <a:defRPr/>
            </a:pPr>
            <a:endParaRPr lang="en-US" sz="1100" b="1"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For additional information on OTI Education Centers, see </a:t>
            </a:r>
            <a:r>
              <a:rPr lang="en-US" sz="1100" b="1" dirty="0">
                <a:ea typeface="ＭＳ Ｐゴシック" pitchFamily="-105" charset="-128"/>
              </a:rPr>
              <a:t>http://www.osha.gov/ </a:t>
            </a:r>
            <a:r>
              <a:rPr lang="en-US" sz="1100" b="1" dirty="0" err="1">
                <a:ea typeface="ＭＳ Ｐゴシック" pitchFamily="-105" charset="-128"/>
              </a:rPr>
              <a:t>dte</a:t>
            </a:r>
            <a:r>
              <a:rPr lang="en-US" sz="1100" b="1" dirty="0">
                <a:ea typeface="ＭＳ Ｐゴシック" pitchFamily="-105" charset="-128"/>
              </a:rPr>
              <a:t>/</a:t>
            </a:r>
            <a:r>
              <a:rPr lang="en-US" sz="1100" b="1" dirty="0" err="1">
                <a:ea typeface="ＭＳ Ｐゴシック" pitchFamily="-105" charset="-128"/>
              </a:rPr>
              <a:t>edcenters</a:t>
            </a:r>
            <a:r>
              <a:rPr lang="en-US" sz="1100" b="1" dirty="0">
                <a:ea typeface="ＭＳ Ｐゴシック" pitchFamily="-105" charset="-128"/>
              </a:rPr>
              <a:t>/index.html </a:t>
            </a:r>
          </a:p>
          <a:p>
            <a:pPr defTabSz="864931" eaLnBrk="0" fontAlgn="base" hangingPunct="0">
              <a:spcBef>
                <a:spcPct val="30000"/>
              </a:spcBef>
              <a:spcAft>
                <a:spcPct val="0"/>
              </a:spcAft>
              <a:defRPr/>
            </a:pPr>
            <a:endParaRPr lang="en-US" sz="1100" b="1"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For additional information on COSH groups, see: </a:t>
            </a:r>
            <a:r>
              <a:rPr lang="en-US" sz="1100" b="1" dirty="0">
                <a:ea typeface="ＭＳ Ｐゴシック" pitchFamily="-105" charset="-128"/>
              </a:rPr>
              <a:t>http://www.coshnetwork.org/</a:t>
            </a:r>
          </a:p>
          <a:p>
            <a:pPr defTabSz="864931" eaLnBrk="0" fontAlgn="base" hangingPunct="0">
              <a:spcBef>
                <a:spcPct val="30000"/>
              </a:spcBef>
              <a:spcAft>
                <a:spcPct val="0"/>
              </a:spcAft>
              <a:defRPr/>
            </a:pPr>
            <a:endParaRPr lang="en-US" sz="1100" b="1" dirty="0">
              <a:ea typeface="ＭＳ Ｐゴシック" pitchFamily="-105" charset="-128"/>
            </a:endParaRPr>
          </a:p>
          <a:p>
            <a:r>
              <a:rPr lang="en-US" sz="1100" dirty="0">
                <a:ea typeface="ＭＳ Ｐゴシック" pitchFamily="-105" charset="-128"/>
              </a:rPr>
              <a:t>A representative can also be an attorney or any person acting in a bona fide representative capacity, such as clergy, social workers, spouses, government officials and nonprofit groups. </a:t>
            </a:r>
          </a:p>
          <a:p>
            <a:r>
              <a:rPr lang="en-US" sz="1100" b="1" dirty="0">
                <a:ea typeface="ＭＳ Ｐゴシック" pitchFamily="-105" charset="-128"/>
              </a:rPr>
              <a:t>Refer to Handout #11: </a:t>
            </a:r>
            <a:endParaRPr lang="en-US" sz="1100" dirty="0">
              <a:ea typeface="ＭＳ Ｐゴシック" pitchFamily="-105" charset="-128"/>
            </a:endParaRPr>
          </a:p>
          <a:p>
            <a:r>
              <a:rPr lang="en-US" sz="1100" dirty="0">
                <a:ea typeface="ＭＳ Ｐゴシック" pitchFamily="-105" charset="-128"/>
              </a:rPr>
              <a:t>Identifying Safety and Health Problems in the Workplace 	</a:t>
            </a:r>
          </a:p>
          <a:p>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The complaint will be evaluated by OSHA to determine if an inspection will be conducted. For OSHA to conduct an inspection, there must be reasonable grounds to believe that a violation of the OSH Act or an OSHA standard exists. 	</a:t>
            </a:r>
          </a:p>
          <a:p>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	</a:t>
            </a:r>
          </a:p>
          <a:p>
            <a:pPr defTabSz="864931" eaLnBrk="0" fontAlgn="base" hangingPunct="0">
              <a:spcBef>
                <a:spcPct val="30000"/>
              </a:spcBef>
              <a:spcAft>
                <a:spcPct val="0"/>
              </a:spcAft>
              <a:defRPr/>
            </a:pPr>
            <a:r>
              <a:rPr lang="en-US" sz="1100" dirty="0">
                <a:ea typeface="ＭＳ Ｐゴシック" pitchFamily="-105" charset="-128"/>
              </a:rPr>
              <a:t>	</a:t>
            </a:r>
          </a:p>
          <a:p>
            <a:pPr defTabSz="864931" eaLnBrk="0" fontAlgn="base" hangingPunct="0">
              <a:spcBef>
                <a:spcPct val="30000"/>
              </a:spcBef>
              <a:spcAft>
                <a:spcPct val="0"/>
              </a:spcAft>
              <a:defRPr/>
            </a:pPr>
            <a:r>
              <a:rPr lang="en-US" sz="1100" dirty="0">
                <a:ea typeface="ＭＳ Ｐゴシック" pitchFamily="-105" charset="-128"/>
              </a:rPr>
              <a:t>	</a:t>
            </a:r>
          </a:p>
          <a:p>
            <a:pPr defTabSz="864931" eaLnBrk="0" fontAlgn="base" hangingPunct="0">
              <a:spcBef>
                <a:spcPct val="30000"/>
              </a:spcBef>
              <a:spcAft>
                <a:spcPct val="0"/>
              </a:spcAft>
              <a:defRPr/>
            </a:pPr>
            <a:r>
              <a:rPr lang="en-US" sz="1100" dirty="0">
                <a:ea typeface="ＭＳ Ｐゴシック" pitchFamily="-105" charset="-128"/>
              </a:rPr>
              <a:t>	</a:t>
            </a: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49</a:t>
            </a:fld>
            <a:endParaRPr lang="en-US"/>
          </a:p>
        </p:txBody>
      </p:sp>
    </p:spTree>
    <p:extLst>
      <p:ext uri="{BB962C8B-B14F-4D97-AF65-F5344CB8AC3E}">
        <p14:creationId xmlns:p14="http://schemas.microsoft.com/office/powerpoint/2010/main" val="2157584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50</a:t>
            </a:fld>
            <a:endParaRPr lang="en-US"/>
          </a:p>
        </p:txBody>
      </p:sp>
    </p:spTree>
    <p:extLst>
      <p:ext uri="{BB962C8B-B14F-4D97-AF65-F5344CB8AC3E}">
        <p14:creationId xmlns:p14="http://schemas.microsoft.com/office/powerpoint/2010/main" val="1672458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NOTES: </a:t>
            </a:r>
            <a:endParaRPr lang="en-US" sz="1100" dirty="0">
              <a:ea typeface="ＭＳ Ｐゴシック" pitchFamily="-105" charset="-128"/>
            </a:endParaRPr>
          </a:p>
          <a:p>
            <a:r>
              <a:rPr lang="en-US" sz="1100" b="1" dirty="0">
                <a:ea typeface="ＭＳ Ｐゴシック" pitchFamily="-105" charset="-128"/>
              </a:rPr>
              <a:t>Refer to Handout #9: </a:t>
            </a:r>
            <a:r>
              <a:rPr lang="en-US" sz="1100" dirty="0">
                <a:ea typeface="ＭＳ Ｐゴシック" pitchFamily="-105" charset="-128"/>
              </a:rPr>
              <a:t>Safety &amp; Health Resources </a:t>
            </a:r>
          </a:p>
          <a:p>
            <a:endParaRPr lang="en-US" sz="1100" dirty="0">
              <a:ea typeface="ＭＳ Ｐゴシック" pitchFamily="-105" charset="-128"/>
            </a:endParaRPr>
          </a:p>
          <a:p>
            <a:r>
              <a:rPr lang="en-US" sz="1100" b="1" dirty="0">
                <a:ea typeface="ＭＳ Ｐゴシック" pitchFamily="-105" charset="-128"/>
              </a:rPr>
              <a:t>Refer to Handout #10: </a:t>
            </a:r>
            <a:r>
              <a:rPr lang="en-US" sz="1100" dirty="0">
                <a:ea typeface="ＭＳ Ｐゴシック" pitchFamily="-105" charset="-128"/>
              </a:rPr>
              <a:t>Navigating the OSHA Website </a:t>
            </a:r>
          </a:p>
          <a:p>
            <a:r>
              <a:rPr lang="en-US" sz="1100" dirty="0">
                <a:ea typeface="ＭＳ Ｐゴシック" pitchFamily="-105" charset="-128"/>
              </a:rPr>
              <a:t>OSHA website: http://www.osha.gov ; Show the links to OSHA en </a:t>
            </a:r>
            <a:r>
              <a:rPr lang="en-US" sz="1100" dirty="0" err="1">
                <a:ea typeface="ＭＳ Ｐゴシック" pitchFamily="-105" charset="-128"/>
              </a:rPr>
              <a:t>Español</a:t>
            </a:r>
            <a:r>
              <a:rPr lang="en-US" sz="1100" dirty="0">
                <a:ea typeface="ＭＳ Ｐゴシック" pitchFamily="-105" charset="-128"/>
              </a:rPr>
              <a:t>, Fact Sheets and </a:t>
            </a:r>
            <a:r>
              <a:rPr lang="en-US" sz="1100" dirty="0" err="1">
                <a:ea typeface="ＭＳ Ｐゴシック" pitchFamily="-105" charset="-128"/>
              </a:rPr>
              <a:t>QuickCards</a:t>
            </a:r>
            <a:r>
              <a:rPr lang="en-US" sz="1100" dirty="0">
                <a:ea typeface="ＭＳ Ｐゴシック" pitchFamily="-105" charset="-128"/>
              </a:rPr>
              <a:t>, etc. If time permits, show how to conduct a search on a safety and health topic or hazard. For example, if you put “Lead” in the Search Box, you get results including the standards in General Industry and Construction, as well as Safety and Health Topics pages and a publication on lead exposure in construction. 	</a:t>
            </a:r>
          </a:p>
          <a:p>
            <a:r>
              <a:rPr lang="en-US" sz="1100" dirty="0">
                <a:ea typeface="ＭＳ Ｐゴシック" pitchFamily="-105" charset="-128"/>
              </a:rPr>
              <a:t>You can contact OSHA by calling or visiting your local area or regional office for safety and health information or to discuss filing a complaint. Compliance Assistance Specialists in the area offices conduct many training sessions and have training materials and information that can be useful. 	Locate the appropriate OSHA area or regional office contact information for your audience and provide it to the class. 	</a:t>
            </a:r>
          </a:p>
          <a:p>
            <a:r>
              <a:rPr lang="en-US" sz="1100" dirty="0">
                <a:ea typeface="ＭＳ Ｐゴシック" pitchFamily="-105" charset="-128"/>
              </a:rPr>
              <a:t>NIOSH is OSHA’s sister agency, with a focus on research and training. NIOSH can be a great resource for workers. NIOSH also conducts Health Hazard Evaluations (HHEs) of workplaces in cases where workers are getting sick from an unknown </a:t>
            </a:r>
            <a:r>
              <a:rPr lang="en-US" sz="1100" dirty="0" smtClean="0">
                <a:ea typeface="ＭＳ Ｐゴシック" pitchFamily="-105" charset="-128"/>
              </a:rPr>
              <a:t>source.</a:t>
            </a:r>
          </a:p>
          <a:p>
            <a:r>
              <a:rPr lang="en-US" sz="1100" dirty="0" smtClean="0">
                <a:ea typeface="ＭＳ Ｐゴシック" pitchFamily="-105" charset="-128"/>
              </a:rPr>
              <a:t>Other</a:t>
            </a:r>
            <a:r>
              <a:rPr lang="en-US" sz="1100" baseline="0" dirty="0" smtClean="0">
                <a:ea typeface="ＭＳ Ｐゴシック" pitchFamily="-105" charset="-128"/>
              </a:rPr>
              <a:t> Local Community –Based Resources – this can be fire departments (HAZMAT Response Teams), local health departments and hospitals/clinics, local industry representatives and vendor/suppliers, local Red Cross offices or other emergency response identities.</a:t>
            </a:r>
            <a:r>
              <a:rPr lang="en-US" sz="1100" dirty="0">
                <a:ea typeface="ＭＳ Ｐゴシック" pitchFamily="-105" charset="-128"/>
              </a:rPr>
              <a:t>	</a:t>
            </a:r>
          </a:p>
          <a:p>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51</a:t>
            </a:fld>
            <a:endParaRPr lang="en-US"/>
          </a:p>
        </p:txBody>
      </p:sp>
    </p:spTree>
    <p:extLst>
      <p:ext uri="{BB962C8B-B14F-4D97-AF65-F5344CB8AC3E}">
        <p14:creationId xmlns:p14="http://schemas.microsoft.com/office/powerpoint/2010/main" val="17326046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52</a:t>
            </a:fld>
            <a:endParaRPr lang="en-US"/>
          </a:p>
        </p:txBody>
      </p:sp>
    </p:spTree>
    <p:extLst>
      <p:ext uri="{BB962C8B-B14F-4D97-AF65-F5344CB8AC3E}">
        <p14:creationId xmlns:p14="http://schemas.microsoft.com/office/powerpoint/2010/main" val="5201015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NOTES: </a:t>
            </a:r>
            <a:endParaRPr lang="en-US" sz="1100" dirty="0">
              <a:ea typeface="ＭＳ Ｐゴシック" pitchFamily="-105" charset="-128"/>
            </a:endParaRPr>
          </a:p>
          <a:p>
            <a:r>
              <a:rPr lang="en-US" sz="1100" dirty="0">
                <a:ea typeface="ＭＳ Ｐゴシック" pitchFamily="-105" charset="-128"/>
              </a:rPr>
              <a:t>A representative can also be an attorney or any person acting in a bona fide representative capacity, such as clergy, social workers, spouses, government officials and nonprofit groups. </a:t>
            </a:r>
          </a:p>
          <a:p>
            <a:r>
              <a:rPr lang="en-US" sz="1100" b="1" dirty="0">
                <a:ea typeface="ＭＳ Ｐゴシック" pitchFamily="-105" charset="-128"/>
              </a:rPr>
              <a:t>Refer to Handout #11: </a:t>
            </a:r>
            <a:endParaRPr lang="en-US" sz="1100" dirty="0">
              <a:ea typeface="ＭＳ Ｐゴシック" pitchFamily="-105" charset="-128"/>
            </a:endParaRPr>
          </a:p>
          <a:p>
            <a:r>
              <a:rPr lang="en-US" sz="1100" dirty="0">
                <a:ea typeface="ＭＳ Ｐゴシック" pitchFamily="-105" charset="-128"/>
              </a:rPr>
              <a:t>Identifying Safety and Health Problems in the Workplace 	</a:t>
            </a:r>
          </a:p>
          <a:p>
            <a:endParaRPr lang="en-US" sz="1100" dirty="0">
              <a:ea typeface="ＭＳ Ｐゴシック" pitchFamily="-105" charset="-128"/>
            </a:endParaRPr>
          </a:p>
          <a:p>
            <a:pPr defTabSz="864931" eaLnBrk="0" fontAlgn="base" hangingPunct="0">
              <a:spcBef>
                <a:spcPct val="30000"/>
              </a:spcBef>
              <a:spcAft>
                <a:spcPct val="0"/>
              </a:spcAft>
              <a:defRPr/>
            </a:pPr>
            <a:r>
              <a:rPr lang="en-US" sz="1100" dirty="0">
                <a:ea typeface="ＭＳ Ｐゴシック" pitchFamily="-105" charset="-128"/>
              </a:rPr>
              <a:t>The complaint will be evaluated by OSHA to determine if an inspection will be conducted. For OSHA to conduct an inspection, there must be reasonable grounds to believe that a violation of the OSH Act or an OSHA standard exists. 	</a:t>
            </a:r>
          </a:p>
          <a:p>
            <a:endParaRPr lang="en-US" sz="1100" dirty="0">
              <a:ea typeface="ＭＳ Ｐゴシック" pitchFamily="-105" charset="-128"/>
            </a:endParaRPr>
          </a:p>
          <a:p>
            <a:endParaRPr lang="en-US" sz="1100" dirty="0">
              <a:ea typeface="ＭＳ Ｐゴシック" pitchFamily="-105" charset="-128"/>
            </a:endParaRPr>
          </a:p>
          <a:p>
            <a:endParaRPr lang="en-US" sz="1100" dirty="0">
              <a:ea typeface="ＭＳ Ｐゴシック" pitchFamily="-105" charset="-128"/>
            </a:endParaRP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53</a:t>
            </a:fld>
            <a:endParaRPr lang="en-US"/>
          </a:p>
        </p:txBody>
      </p:sp>
    </p:spTree>
    <p:extLst>
      <p:ext uri="{BB962C8B-B14F-4D97-AF65-F5344CB8AC3E}">
        <p14:creationId xmlns:p14="http://schemas.microsoft.com/office/powerpoint/2010/main" val="16725453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Refer to Handout #12a, #12b, or #12c Filing an OSHA Complaint: </a:t>
            </a:r>
            <a:r>
              <a:rPr lang="en-US" sz="1100" dirty="0">
                <a:ea typeface="ＭＳ Ｐゴシック" pitchFamily="-105" charset="-128"/>
              </a:rPr>
              <a:t>Use #12a for General Industry</a:t>
            </a:r>
            <a:r>
              <a:rPr lang="en-US" sz="1100">
                <a:ea typeface="ＭＳ Ｐゴシック" pitchFamily="-105" charset="-128"/>
              </a:rPr>
              <a:t>; </a:t>
            </a:r>
            <a:r>
              <a:rPr lang="en-US" sz="1100" smtClean="0">
                <a:ea typeface="ＭＳ Ｐゴシック" pitchFamily="-105" charset="-128"/>
              </a:rPr>
              <a:t>Explain </a:t>
            </a:r>
            <a:r>
              <a:rPr lang="en-US" sz="1100" dirty="0">
                <a:ea typeface="ＭＳ Ｐゴシック" pitchFamily="-105" charset="-128"/>
              </a:rPr>
              <a:t>to the students the handout consists of tips on completing the form, the scenario specific to their industry, and the OSHA Complaint form. </a:t>
            </a:r>
          </a:p>
          <a:p>
            <a:r>
              <a:rPr lang="en-US" sz="1100" dirty="0">
                <a:ea typeface="ＭＳ Ｐゴシック" pitchFamily="-105" charset="-128"/>
              </a:rPr>
              <a:t>Sum up the activity by stressing that it is important to be specific and accurate when completing an OSHA complaint, as this is the information the CSHO will use to research, plan and begin the investigation.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54</a:t>
            </a:fld>
            <a:endParaRPr lang="en-US"/>
          </a:p>
        </p:txBody>
      </p:sp>
    </p:spTree>
    <p:extLst>
      <p:ext uri="{BB962C8B-B14F-4D97-AF65-F5344CB8AC3E}">
        <p14:creationId xmlns:p14="http://schemas.microsoft.com/office/powerpoint/2010/main" val="9500600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ea typeface="ＭＳ Ｐゴシック" pitchFamily="-105" charset="-128"/>
              </a:rPr>
              <a:t>Answers: </a:t>
            </a:r>
            <a:endParaRPr lang="en-US" sz="1100" dirty="0">
              <a:ea typeface="ＭＳ Ｐゴシック" pitchFamily="-105" charset="-128"/>
            </a:endParaRPr>
          </a:p>
          <a:p>
            <a:r>
              <a:rPr lang="en-US" sz="1100" i="1" dirty="0">
                <a:ea typeface="ＭＳ Ｐゴシック" pitchFamily="-105" charset="-128"/>
              </a:rPr>
              <a:t>1. Co-workers, union rep, supervisor, SDS, labels, manuals, etc. </a:t>
            </a:r>
            <a:endParaRPr lang="en-US" sz="1100" dirty="0">
              <a:ea typeface="ＭＳ Ｐゴシック" pitchFamily="-105" charset="-128"/>
            </a:endParaRPr>
          </a:p>
          <a:p>
            <a:endParaRPr lang="en-US" sz="1100" dirty="0">
              <a:ea typeface="ＭＳ Ｐゴシック" pitchFamily="-105" charset="-128"/>
            </a:endParaRPr>
          </a:p>
          <a:p>
            <a:r>
              <a:rPr lang="en-US" sz="1100" dirty="0">
                <a:ea typeface="ＭＳ Ｐゴシック" pitchFamily="-105" charset="-128"/>
              </a:rPr>
              <a:t>2. </a:t>
            </a:r>
            <a:r>
              <a:rPr lang="en-US" sz="1100" i="1" dirty="0">
                <a:ea typeface="ＭＳ Ｐゴシック" pitchFamily="-105" charset="-128"/>
              </a:rPr>
              <a:t>OSHA, NIOSH, Educational Centers, Community Organizations, etc.</a:t>
            </a:r>
            <a:endParaRPr lang="en-US" sz="1100" dirty="0">
              <a:ea typeface="ＭＳ Ｐゴシック" pitchFamily="-105" charset="-128"/>
            </a:endParaRPr>
          </a:p>
          <a:p>
            <a:r>
              <a:rPr lang="en-US" sz="1100" dirty="0">
                <a:ea typeface="ＭＳ Ｐゴシック" pitchFamily="-105" charset="-128"/>
              </a:rPr>
              <a:t>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55</a:t>
            </a:fld>
            <a:endParaRPr lang="en-US"/>
          </a:p>
        </p:txBody>
      </p:sp>
    </p:spTree>
    <p:extLst>
      <p:ext uri="{BB962C8B-B14F-4D97-AF65-F5344CB8AC3E}">
        <p14:creationId xmlns:p14="http://schemas.microsoft.com/office/powerpoint/2010/main" val="24729048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931" eaLnBrk="0" fontAlgn="base" hangingPunct="0">
              <a:spcBef>
                <a:spcPct val="30000"/>
              </a:spcBef>
              <a:spcAft>
                <a:spcPct val="0"/>
              </a:spcAft>
              <a:defRPr/>
            </a:pPr>
            <a:r>
              <a:rPr lang="en-US" sz="1100" dirty="0">
                <a:ea typeface="ＭＳ Ｐゴシック" pitchFamily="-105" charset="-128"/>
              </a:rPr>
              <a:t>Ask the class if there is any material that needs to be covered in more detail. 	</a:t>
            </a:r>
          </a:p>
          <a:p>
            <a:endParaRPr lang="en-US" dirty="0"/>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56</a:t>
            </a:fld>
            <a:endParaRPr lang="en-US"/>
          </a:p>
        </p:txBody>
      </p:sp>
    </p:spTree>
    <p:extLst>
      <p:ext uri="{BB962C8B-B14F-4D97-AF65-F5344CB8AC3E}">
        <p14:creationId xmlns:p14="http://schemas.microsoft.com/office/powerpoint/2010/main" val="7522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Grp="1" noChangeArrowheads="1"/>
          </p:cNvSpPr>
          <p:nvPr>
            <p:ph type="sldNum" sz="quarter" idx="5"/>
          </p:nvPr>
        </p:nvSpPr>
        <p:spPr>
          <a:noFill/>
        </p:spPr>
        <p:txBody>
          <a:bodyPr/>
          <a:lstStyle/>
          <a:p>
            <a:fld id="{713824E8-FC00-4B0F-9AED-D0F1EAEFE801}" type="slidenum">
              <a:rPr lang="en-US" altLang="en-US" smtClean="0"/>
              <a:pPr/>
              <a:t>57</a:t>
            </a:fld>
            <a:endParaRPr lang="en-US" altLang="en-US" sz="1100"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a:spcBef>
                <a:spcPts val="1703"/>
              </a:spcBef>
            </a:pPr>
            <a:r>
              <a:rPr lang="en-US" dirty="0" smtClean="0"/>
              <a:t>History of accidents or near-misses</a:t>
            </a:r>
          </a:p>
          <a:p>
            <a:pPr>
              <a:spcBef>
                <a:spcPts val="1703"/>
              </a:spcBef>
            </a:pPr>
            <a:r>
              <a:rPr lang="en-US" dirty="0" smtClean="0"/>
              <a:t>New people or job change</a:t>
            </a:r>
          </a:p>
          <a:p>
            <a:pPr>
              <a:spcBef>
                <a:spcPts val="1703"/>
              </a:spcBef>
            </a:pPr>
            <a:r>
              <a:rPr lang="en-US" dirty="0" smtClean="0"/>
              <a:t>Demonstrated lack of knowledge</a:t>
            </a:r>
          </a:p>
        </p:txBody>
      </p:sp>
    </p:spTree>
    <p:extLst>
      <p:ext uri="{BB962C8B-B14F-4D97-AF65-F5344CB8AC3E}">
        <p14:creationId xmlns:p14="http://schemas.microsoft.com/office/powerpoint/2010/main" val="3636063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smtClean="0"/>
          </a:p>
          <a:p>
            <a:pPr>
              <a:defRPr/>
            </a:pPr>
            <a:r>
              <a:rPr lang="en-US" smtClean="0"/>
              <a:t>INTRODUCTION TO OSHA Instructor Slides with Notes</a:t>
            </a:r>
            <a:endParaRPr lang="en-US"/>
          </a:p>
        </p:txBody>
      </p:sp>
      <p:sp>
        <p:nvSpPr>
          <p:cNvPr id="5" name="Footer Placeholder 4"/>
          <p:cNvSpPr>
            <a:spLocks noGrp="1"/>
          </p:cNvSpPr>
          <p:nvPr>
            <p:ph type="ftr" sz="quarter" idx="11"/>
          </p:nvPr>
        </p:nvSpPr>
        <p:spPr/>
        <p:txBody>
          <a:bodyPr/>
          <a:lstStyle/>
          <a:p>
            <a:pPr>
              <a:defRPr/>
            </a:pPr>
            <a:r>
              <a:rPr lang="en-US" smtClean="0"/>
              <a:t>04.2010</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58</a:t>
            </a:fld>
            <a:endParaRPr lang="en-US"/>
          </a:p>
        </p:txBody>
      </p:sp>
    </p:spTree>
    <p:extLst>
      <p:ext uri="{BB962C8B-B14F-4D97-AF65-F5344CB8AC3E}">
        <p14:creationId xmlns:p14="http://schemas.microsoft.com/office/powerpoint/2010/main" val="39795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99423D-937D-334F-9266-22E3C2847AEC}"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2595634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9423D-937D-334F-9266-22E3C2847AEC}"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239636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99423D-937D-334F-9266-22E3C2847AEC}"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220688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99423D-937D-334F-9266-22E3C2847AEC}"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224146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99423D-937D-334F-9266-22E3C2847AEC}" type="datetimeFigureOut">
              <a:rPr lang="en-US" smtClean="0"/>
              <a:t>8/25/2017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1265580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99423D-937D-334F-9266-22E3C2847AEC}" type="datetimeFigureOut">
              <a:rPr lang="en-US" smtClean="0"/>
              <a:t>8/25/2017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3575206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9423D-937D-334F-9266-22E3C2847AEC}" type="datetimeFigureOut">
              <a:rPr lang="en-US" smtClean="0"/>
              <a:t>8/25/2017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129035514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9423D-937D-334F-9266-22E3C2847AEC}"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3065285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9423D-937D-334F-9266-22E3C2847AEC}"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3769762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9423D-937D-334F-9266-22E3C2847AEC}"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636221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9423D-937D-334F-9266-22E3C2847AEC}"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56706-EFDB-6A42-A354-80B456802E0F}" type="slidenum">
              <a:rPr lang="en-US" smtClean="0"/>
              <a:t>‹#›</a:t>
            </a:fld>
            <a:endParaRPr lang="en-US"/>
          </a:p>
        </p:txBody>
      </p:sp>
    </p:spTree>
    <p:extLst>
      <p:ext uri="{BB962C8B-B14F-4D97-AF65-F5344CB8AC3E}">
        <p14:creationId xmlns:p14="http://schemas.microsoft.com/office/powerpoint/2010/main" val="1101276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99423D-937D-334F-9266-22E3C2847AEC}" type="datetimeFigureOut">
              <a:rPr lang="en-US" smtClean="0"/>
              <a:t>8/25/2017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56706-EFDB-6A42-A354-80B456802E0F}" type="slidenum">
              <a:rPr lang="en-US" smtClean="0"/>
              <a:t>‹#›</a:t>
            </a:fld>
            <a:endParaRPr lang="en-US"/>
          </a:p>
        </p:txBody>
      </p:sp>
      <p:pic>
        <p:nvPicPr>
          <p:cNvPr id="7" name="Picture 6" descr="safetyslides.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6601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osha.gov/dep/fatcat/dep_fatcat.html" TargetMode="External"/><Relationship Id="rId5" Type="http://schemas.openxmlformats.org/officeDocument/2006/relationships/image" Target="../media/image8.jpeg"/><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http://www.osha.gov/pls/imis/citedstandard.html" TargetMode="External"/><Relationship Id="rId7" Type="http://schemas.openxmlformats.org/officeDocument/2006/relationships/diagramLayout" Target="../diagrams/layout1.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Data" Target="../diagrams/data1.xml"/><Relationship Id="rId5" Type="http://schemas.openxmlformats.org/officeDocument/2006/relationships/image" Target="../media/image29.png"/><Relationship Id="rId10" Type="http://schemas.microsoft.com/office/2007/relationships/diagramDrawing" Target="../diagrams/drawing1.xml"/><Relationship Id="rId4" Type="http://schemas.openxmlformats.org/officeDocument/2006/relationships/image" Target="../media/image28.png"/><Relationship Id="rId9" Type="http://schemas.openxmlformats.org/officeDocument/2006/relationships/diagramColors" Target="../diagrams/colors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wmf"/><Relationship Id="rId4" Type="http://schemas.openxmlformats.org/officeDocument/2006/relationships/image" Target="../media/image6.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a:t>
            </a:fld>
            <a:r>
              <a:rPr lang="en-US" dirty="0" smtClean="0">
                <a:solidFill>
                  <a:srgbClr val="000000"/>
                </a:solidFill>
              </a:rPr>
              <a:t>/71</a:t>
            </a:r>
            <a:endParaRPr lang="en-US" dirty="0">
              <a:solidFill>
                <a:srgbClr val="000000"/>
              </a:solidFill>
            </a:endParaRPr>
          </a:p>
        </p:txBody>
      </p:sp>
      <p:pic>
        <p:nvPicPr>
          <p:cNvPr id="4099"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3505200"/>
            <a:ext cx="3573462" cy="25606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14"/>
          <p:cNvSpPr>
            <a:spLocks noChangeArrowheads="1"/>
          </p:cNvSpPr>
          <p:nvPr/>
        </p:nvSpPr>
        <p:spPr bwMode="auto">
          <a:xfrm>
            <a:off x="3651863" y="575109"/>
            <a:ext cx="5181600" cy="1524000"/>
          </a:xfrm>
          <a:prstGeom prst="rect">
            <a:avLst/>
          </a:prstGeom>
          <a:noFill/>
          <a:ln w="9525">
            <a:noFill/>
            <a:miter lim="800000"/>
            <a:headEnd/>
            <a:tailEnd/>
          </a:ln>
        </p:spPr>
        <p:txBody>
          <a:bodyPr/>
          <a:lstStyle/>
          <a:p>
            <a:pPr algn="ctr"/>
            <a:r>
              <a:rPr lang="en-US" sz="4400" b="1" dirty="0">
                <a:cs typeface="Arial"/>
              </a:rPr>
              <a:t>Foundations of</a:t>
            </a:r>
            <a:endParaRPr lang="en-US" sz="4400" b="1" dirty="0"/>
          </a:p>
          <a:p>
            <a:pPr algn="ctr"/>
            <a:r>
              <a:rPr lang="en-US" sz="4400" b="1" dirty="0" smtClean="0">
                <a:cs typeface="Arial" charset="0"/>
              </a:rPr>
              <a:t>Manufacturing</a:t>
            </a:r>
            <a:endParaRPr lang="en-US" sz="4400" b="1" dirty="0"/>
          </a:p>
        </p:txBody>
      </p:sp>
      <p:sp>
        <p:nvSpPr>
          <p:cNvPr id="9" name="Rectangle 17"/>
          <p:cNvSpPr txBox="1">
            <a:spLocks noChangeArrowheads="1"/>
          </p:cNvSpPr>
          <p:nvPr/>
        </p:nvSpPr>
        <p:spPr bwMode="auto">
          <a:xfrm>
            <a:off x="676591" y="2172374"/>
            <a:ext cx="83820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000000"/>
                </a:solidFill>
                <a:effectLst/>
                <a:uLnTx/>
                <a:uFillTx/>
                <a:latin typeface="+mj-lt"/>
                <a:ea typeface="+mj-ea"/>
                <a:cs typeface="+mj-cs"/>
              </a:rPr>
              <a:t>Domain 1: Safety Awareness</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rgbClr val="000000"/>
                </a:solidFill>
                <a:latin typeface="+mj-lt"/>
                <a:ea typeface="+mj-ea"/>
                <a:cs typeface="+mj-cs"/>
              </a:rPr>
              <a:t>Section 1: Introduction to OSHA</a:t>
            </a:r>
            <a:endParaRPr kumimoji="0" lang="en-US" sz="3600" b="1" i="0" u="none" strike="noStrike" kern="0" cap="none" spc="0" normalizeH="0" baseline="0" noProof="0" dirty="0" smtClean="0">
              <a:ln>
                <a:noFill/>
              </a:ln>
              <a:solidFill>
                <a:srgbClr val="000000"/>
              </a:solidFill>
              <a:effectLst/>
              <a:uLnTx/>
              <a:uFillTx/>
              <a:latin typeface="+mj-lt"/>
              <a:ea typeface="+mj-ea"/>
              <a:cs typeface="+mj-cs"/>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09" y="1039682"/>
            <a:ext cx="4180952" cy="711626"/>
          </a:xfrm>
          <a:prstGeom prst="rect">
            <a:avLst/>
          </a:prstGeom>
        </p:spPr>
      </p:pic>
    </p:spTree>
    <p:extLst>
      <p:ext uri="{BB962C8B-B14F-4D97-AF65-F5344CB8AC3E}">
        <p14:creationId xmlns:p14="http://schemas.microsoft.com/office/powerpoint/2010/main" val="3584444317"/>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Domain 1 Safety Awareness </a:t>
            </a:r>
            <a:br>
              <a:rPr lang="en-US" dirty="0" smtClean="0"/>
            </a:br>
            <a:r>
              <a:rPr lang="en-US" dirty="0" smtClean="0"/>
              <a:t>Table of Contents</a:t>
            </a:r>
            <a:endParaRPr lang="en-US" dirty="0"/>
          </a:p>
        </p:txBody>
      </p:sp>
      <p:sp>
        <p:nvSpPr>
          <p:cNvPr id="3" name="Content Placeholder 2"/>
          <p:cNvSpPr>
            <a:spLocks noGrp="1"/>
          </p:cNvSpPr>
          <p:nvPr>
            <p:ph idx="1"/>
          </p:nvPr>
        </p:nvSpPr>
        <p:spPr>
          <a:xfrm>
            <a:off x="457200" y="1303020"/>
            <a:ext cx="8229600" cy="4525963"/>
          </a:xfrm>
        </p:spPr>
        <p:txBody>
          <a:bodyPr>
            <a:normAutofit fontScale="62500" lnSpcReduction="20000"/>
          </a:bodyPr>
          <a:lstStyle/>
          <a:p>
            <a:r>
              <a:rPr lang="en-US" dirty="0" smtClean="0"/>
              <a:t>Section 1 Introduction to OSHA</a:t>
            </a:r>
          </a:p>
          <a:p>
            <a:r>
              <a:rPr lang="en-US" dirty="0" smtClean="0"/>
              <a:t>Section 2 Managing </a:t>
            </a:r>
            <a:r>
              <a:rPr lang="en-US" smtClean="0"/>
              <a:t>Safety Programs</a:t>
            </a:r>
            <a:endParaRPr lang="en-US" dirty="0" smtClean="0"/>
          </a:p>
          <a:p>
            <a:r>
              <a:rPr lang="en-US" dirty="0" smtClean="0"/>
              <a:t>Section 3 Walking Working Surfaces</a:t>
            </a:r>
          </a:p>
          <a:p>
            <a:r>
              <a:rPr lang="en-US" dirty="0" smtClean="0"/>
              <a:t>Section 4 Fire Safety and Exit Routes</a:t>
            </a:r>
          </a:p>
          <a:p>
            <a:r>
              <a:rPr lang="en-US" dirty="0" smtClean="0"/>
              <a:t>Section 5 Personal Protective Equipment</a:t>
            </a:r>
          </a:p>
          <a:p>
            <a:r>
              <a:rPr lang="en-US" dirty="0" smtClean="0"/>
              <a:t>Section 6 Hazard Communication</a:t>
            </a:r>
          </a:p>
          <a:p>
            <a:r>
              <a:rPr lang="en-US" dirty="0" smtClean="0"/>
              <a:t>Section 7 Electrical Safety</a:t>
            </a:r>
          </a:p>
          <a:p>
            <a:r>
              <a:rPr lang="en-US" dirty="0" smtClean="0"/>
              <a:t>Section 8 Hand and Power Tool Safety</a:t>
            </a:r>
          </a:p>
          <a:p>
            <a:r>
              <a:rPr lang="en-US" dirty="0" smtClean="0"/>
              <a:t>Section 9 Machine Guarding</a:t>
            </a:r>
          </a:p>
          <a:p>
            <a:r>
              <a:rPr lang="en-US" dirty="0" smtClean="0"/>
              <a:t>Section 10 Lockout Tagout</a:t>
            </a:r>
          </a:p>
          <a:p>
            <a:r>
              <a:rPr lang="en-US" dirty="0" smtClean="0"/>
              <a:t>Section 11 Ergonomics</a:t>
            </a:r>
          </a:p>
          <a:p>
            <a:r>
              <a:rPr lang="en-US" dirty="0" smtClean="0"/>
              <a:t>Section 12 Powered Industrial Trucks</a:t>
            </a:r>
          </a:p>
          <a:p>
            <a:r>
              <a:rPr lang="en-US" dirty="0" smtClean="0"/>
              <a:t>Section 13 Material Handling Equipment and Rigging</a:t>
            </a:r>
          </a:p>
          <a:p>
            <a:r>
              <a:rPr lang="en-US" dirty="0" smtClean="0"/>
              <a:t>Section 14 Bloodborne Pathogens</a:t>
            </a:r>
          </a:p>
          <a:p>
            <a:endParaRPr lang="en-US" dirty="0"/>
          </a:p>
        </p:txBody>
      </p:sp>
      <p:sp>
        <p:nvSpPr>
          <p:cNvPr id="4"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0201868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71513" y="2130425"/>
            <a:ext cx="7772400" cy="1470025"/>
          </a:xfrm>
        </p:spPr>
        <p:txBody>
          <a:bodyPr>
            <a:normAutofit/>
          </a:bodyPr>
          <a:lstStyle/>
          <a:p>
            <a:pPr algn="r" eaLnBrk="1" hangingPunct="1">
              <a:defRPr/>
            </a:pPr>
            <a:r>
              <a:rPr lang="en-US" dirty="0">
                <a:effectLst>
                  <a:outerShdw blurRad="38100" dist="38100" dir="2700000" algn="tl">
                    <a:srgbClr val="000000">
                      <a:alpha val="43137"/>
                    </a:srgbClr>
                  </a:outerShdw>
                </a:effectLst>
              </a:rPr>
              <a:t>Introduction to</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OSHA</a:t>
            </a:r>
          </a:p>
        </p:txBody>
      </p:sp>
      <p:sp>
        <p:nvSpPr>
          <p:cNvPr id="3076" name="TextBox 3"/>
          <p:cNvSpPr txBox="1">
            <a:spLocks noChangeArrowheads="1"/>
          </p:cNvSpPr>
          <p:nvPr/>
        </p:nvSpPr>
        <p:spPr bwMode="auto">
          <a:xfrm>
            <a:off x="1267741" y="5701191"/>
            <a:ext cx="3138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sz="1400"/>
              <a:t>Directorate of Training and Education</a:t>
            </a:r>
          </a:p>
          <a:p>
            <a:pPr eaLnBrk="1" hangingPunct="1"/>
            <a:r>
              <a:rPr lang="en-US" sz="1400"/>
              <a:t>OSHA Training Institute</a:t>
            </a:r>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a:t>
            </a:fld>
            <a:r>
              <a:rPr lang="en-US" dirty="0" smtClean="0">
                <a:solidFill>
                  <a:srgbClr val="000000"/>
                </a:solidFill>
              </a:rPr>
              <a:t>/71</a:t>
            </a:r>
            <a:endParaRPr lang="en-US" dirty="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50" y="0"/>
            <a:ext cx="3906478" cy="5425664"/>
          </a:xfrm>
          <a:prstGeom prst="rect">
            <a:avLst/>
          </a:prstGeom>
        </p:spPr>
      </p:pic>
    </p:spTree>
    <p:extLst>
      <p:ext uri="{BB962C8B-B14F-4D97-AF65-F5344CB8AC3E}">
        <p14:creationId xmlns:p14="http://schemas.microsoft.com/office/powerpoint/2010/main" val="86958742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513" y="152400"/>
            <a:ext cx="8229600" cy="1143000"/>
          </a:xfrm>
        </p:spPr>
        <p:txBody>
          <a:bodyPr/>
          <a:lstStyle/>
          <a:p>
            <a:pPr algn="ctr"/>
            <a:r>
              <a:rPr lang="en-US" dirty="0" smtClean="0"/>
              <a:t>General Industry Outreach Training</a:t>
            </a:r>
            <a:endParaRPr lang="en-US" dirty="0"/>
          </a:p>
        </p:txBody>
      </p:sp>
      <p:sp>
        <p:nvSpPr>
          <p:cNvPr id="3" name="Content Placeholder 2"/>
          <p:cNvSpPr>
            <a:spLocks noGrp="1"/>
          </p:cNvSpPr>
          <p:nvPr>
            <p:ph idx="1"/>
          </p:nvPr>
        </p:nvSpPr>
        <p:spPr>
          <a:xfrm>
            <a:off x="381000" y="1454214"/>
            <a:ext cx="8382000" cy="4489386"/>
          </a:xfrm>
        </p:spPr>
        <p:txBody>
          <a:bodyPr>
            <a:normAutofit fontScale="92500" lnSpcReduction="10000"/>
          </a:bodyPr>
          <a:lstStyle/>
          <a:p>
            <a:pPr>
              <a:spcAft>
                <a:spcPts val="1800"/>
              </a:spcAft>
            </a:pPr>
            <a:r>
              <a:rPr lang="en-US" dirty="0" smtClean="0"/>
              <a:t>This training is intended to provide entry level general industry workers information about their rights, employer responsibilities and how to file a complaint as well as how to identify, abate, avoid, and prevent job related hazards on a job site.  </a:t>
            </a:r>
          </a:p>
          <a:p>
            <a:r>
              <a:rPr lang="en-US" dirty="0" smtClean="0"/>
              <a:t>Training  will emphasize </a:t>
            </a:r>
            <a:r>
              <a:rPr lang="en-US" b="1" dirty="0" smtClean="0"/>
              <a:t>Hazard Identification</a:t>
            </a:r>
            <a:r>
              <a:rPr lang="en-US" dirty="0" smtClean="0"/>
              <a:t>, avoidance, control and prevention, </a:t>
            </a:r>
            <a:r>
              <a:rPr lang="en-US" b="1" dirty="0" smtClean="0">
                <a:solidFill>
                  <a:srgbClr val="FF0000"/>
                </a:solidFill>
              </a:rPr>
              <a:t>NOT</a:t>
            </a:r>
            <a:r>
              <a:rPr lang="en-US" dirty="0" smtClean="0"/>
              <a:t> OSHA standards, although the 29CFR 1910 OSHA General Industry Regulations are discussed.</a:t>
            </a:r>
            <a:endParaRPr lang="en-US"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132050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4"/>
          <p:cNvSpPr>
            <a:spLocks noGrp="1"/>
          </p:cNvSpPr>
          <p:nvPr>
            <p:ph type="title"/>
          </p:nvPr>
        </p:nvSpPr>
        <p:spPr>
          <a:xfrm>
            <a:off x="0" y="0"/>
            <a:ext cx="9144000" cy="1143000"/>
          </a:xfrm>
        </p:spPr>
        <p:txBody>
          <a:bodyPr/>
          <a:lstStyle/>
          <a:p>
            <a:r>
              <a:rPr lang="en-US" dirty="0" smtClean="0"/>
              <a:t>Lesson Overview</a:t>
            </a:r>
          </a:p>
        </p:txBody>
      </p:sp>
      <p:sp>
        <p:nvSpPr>
          <p:cNvPr id="4099" name="Content Placeholder 2"/>
          <p:cNvSpPr>
            <a:spLocks noGrp="1"/>
          </p:cNvSpPr>
          <p:nvPr>
            <p:ph idx="1"/>
          </p:nvPr>
        </p:nvSpPr>
        <p:spPr>
          <a:xfrm>
            <a:off x="663168" y="1143000"/>
            <a:ext cx="8229600" cy="4525963"/>
          </a:xfrm>
        </p:spPr>
        <p:txBody>
          <a:bodyPr>
            <a:normAutofit fontScale="92500" lnSpcReduction="10000"/>
          </a:bodyPr>
          <a:lstStyle/>
          <a:p>
            <a:pPr marL="514350" indent="-514350" eaLnBrk="1" hangingPunct="1">
              <a:lnSpc>
                <a:spcPct val="90000"/>
              </a:lnSpc>
              <a:buFont typeface="Wingdings 3" pitchFamily="18" charset="2"/>
              <a:buNone/>
            </a:pPr>
            <a:r>
              <a:rPr lang="en-US" b="1" u="sng" dirty="0" smtClean="0"/>
              <a:t>Purpose:</a:t>
            </a:r>
          </a:p>
          <a:p>
            <a:pPr marL="514350" indent="-514350" eaLnBrk="1" hangingPunct="1">
              <a:lnSpc>
                <a:spcPct val="90000"/>
              </a:lnSpc>
            </a:pPr>
            <a:r>
              <a:rPr lang="en-US" dirty="0" smtClean="0"/>
              <a:t>To provide workers with introductory information about OSHA</a:t>
            </a:r>
          </a:p>
          <a:p>
            <a:pPr marL="514350" indent="-514350" eaLnBrk="1" hangingPunct="1">
              <a:lnSpc>
                <a:spcPct val="90000"/>
              </a:lnSpc>
              <a:buFont typeface="Wingdings 3" pitchFamily="18" charset="2"/>
              <a:buNone/>
            </a:pPr>
            <a:r>
              <a:rPr lang="en-US" b="1" u="sng" dirty="0" smtClean="0"/>
              <a:t>Topics:</a:t>
            </a:r>
          </a:p>
          <a:p>
            <a:pPr marL="1066800" lvl="1" indent="-438150" eaLnBrk="1" hangingPunct="1">
              <a:lnSpc>
                <a:spcPct val="90000"/>
              </a:lnSpc>
              <a:buFont typeface="Lucida Sans Unicode" pitchFamily="34" charset="0"/>
              <a:buAutoNum type="arabicPeriod"/>
            </a:pPr>
            <a:r>
              <a:rPr lang="en-US" dirty="0" smtClean="0"/>
              <a:t>Why is OSHA important to you?</a:t>
            </a:r>
          </a:p>
          <a:p>
            <a:pPr marL="1066800" lvl="1" indent="-438150" eaLnBrk="1" hangingPunct="1">
              <a:lnSpc>
                <a:spcPct val="90000"/>
              </a:lnSpc>
              <a:buFont typeface="Lucida Sans Unicode" pitchFamily="34" charset="0"/>
              <a:buAutoNum type="arabicPeriod"/>
            </a:pPr>
            <a:r>
              <a:rPr lang="en-US" dirty="0" smtClean="0"/>
              <a:t>What rights do you have under OSHA?</a:t>
            </a:r>
          </a:p>
          <a:p>
            <a:pPr marL="1066800" lvl="1" indent="-438150" eaLnBrk="1" hangingPunct="1">
              <a:lnSpc>
                <a:spcPct val="90000"/>
              </a:lnSpc>
              <a:buFont typeface="Lucida Sans Unicode" pitchFamily="34" charset="0"/>
              <a:buAutoNum type="arabicPeriod"/>
            </a:pPr>
            <a:r>
              <a:rPr lang="en-US" dirty="0" smtClean="0"/>
              <a:t>What responsibilities does your employer have under OSHA?</a:t>
            </a:r>
          </a:p>
          <a:p>
            <a:pPr marL="1066800" lvl="1" indent="-438150" eaLnBrk="1" hangingPunct="1">
              <a:lnSpc>
                <a:spcPct val="90000"/>
              </a:lnSpc>
              <a:buFont typeface="Lucida Sans Unicode" pitchFamily="34" charset="0"/>
              <a:buAutoNum type="arabicPeriod"/>
            </a:pPr>
            <a:r>
              <a:rPr lang="en-US" dirty="0" smtClean="0"/>
              <a:t>What are OSHA standards?</a:t>
            </a:r>
          </a:p>
          <a:p>
            <a:pPr marL="1066800" lvl="1" indent="-438150" eaLnBrk="1" hangingPunct="1">
              <a:lnSpc>
                <a:spcPct val="90000"/>
              </a:lnSpc>
              <a:buFont typeface="Lucida Sans Unicode" pitchFamily="34" charset="0"/>
              <a:buAutoNum type="arabicPeriod"/>
            </a:pPr>
            <a:r>
              <a:rPr lang="en-US" dirty="0" smtClean="0"/>
              <a:t>How are OSHA inspections conducted?</a:t>
            </a:r>
          </a:p>
          <a:p>
            <a:pPr marL="1066800" lvl="1" indent="-438150" eaLnBrk="1" hangingPunct="1">
              <a:lnSpc>
                <a:spcPct val="90000"/>
              </a:lnSpc>
              <a:buFont typeface="Lucida Sans Unicode" pitchFamily="34" charset="0"/>
              <a:buAutoNum type="arabicPeriod"/>
            </a:pPr>
            <a:r>
              <a:rPr lang="en-US" dirty="0" smtClean="0"/>
              <a:t>Where can you go for help?</a:t>
            </a:r>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57443647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a:spLocks noGrp="1"/>
          </p:cNvSpPr>
          <p:nvPr>
            <p:ph type="title"/>
          </p:nvPr>
        </p:nvSpPr>
        <p:spPr>
          <a:xfrm>
            <a:off x="0" y="116494"/>
            <a:ext cx="9144000" cy="1143000"/>
          </a:xfrm>
        </p:spPr>
        <p:txBody>
          <a:bodyPr/>
          <a:lstStyle/>
          <a:p>
            <a:r>
              <a:rPr lang="en-US" sz="3200" dirty="0" smtClean="0"/>
              <a:t>Topic 1:</a:t>
            </a:r>
            <a:br>
              <a:rPr lang="en-US" sz="3200" dirty="0" smtClean="0"/>
            </a:br>
            <a:r>
              <a:rPr lang="en-US" sz="3200" dirty="0" smtClean="0"/>
              <a:t>Why is OSHA Important to You?</a:t>
            </a:r>
          </a:p>
        </p:txBody>
      </p:sp>
      <p:sp>
        <p:nvSpPr>
          <p:cNvPr id="5122" name="Content Placeholder 1"/>
          <p:cNvSpPr>
            <a:spLocks noGrp="1"/>
          </p:cNvSpPr>
          <p:nvPr>
            <p:ph sz="half" idx="1"/>
          </p:nvPr>
        </p:nvSpPr>
        <p:spPr>
          <a:xfrm>
            <a:off x="312057" y="1569618"/>
            <a:ext cx="5791200" cy="4525962"/>
          </a:xfrm>
        </p:spPr>
        <p:txBody>
          <a:bodyPr/>
          <a:lstStyle/>
          <a:p>
            <a:r>
              <a:rPr lang="en-US" sz="2400" kern="1200" dirty="0" smtClean="0">
                <a:ea typeface="ＭＳ Ｐゴシック" pitchFamily="-105" charset="-128"/>
              </a:rPr>
              <a:t>4,405 </a:t>
            </a:r>
            <a:r>
              <a:rPr lang="en-US" sz="2400" kern="1200" dirty="0">
                <a:ea typeface="ＭＳ Ｐゴシック" pitchFamily="-105" charset="-128"/>
              </a:rPr>
              <a:t>workers were killed on the job in </a:t>
            </a:r>
            <a:r>
              <a:rPr lang="en-US" sz="2400" kern="1200" dirty="0" smtClean="0">
                <a:ea typeface="ＭＳ Ｐゴシック" pitchFamily="-105" charset="-128"/>
              </a:rPr>
              <a:t>2013 (</a:t>
            </a:r>
            <a:r>
              <a:rPr lang="en-US" sz="2400" kern="1200" dirty="0">
                <a:ea typeface="ＭＳ Ｐゴシック" pitchFamily="-105" charset="-128"/>
              </a:rPr>
              <a:t>3.2 per 100,000 full-time equivalent workers)</a:t>
            </a:r>
          </a:p>
          <a:p>
            <a:r>
              <a:rPr lang="en-US" sz="2400" kern="1200" dirty="0" smtClean="0">
                <a:ea typeface="ＭＳ Ｐゴシック" pitchFamily="-105" charset="-128"/>
              </a:rPr>
              <a:t>An average of nearly 12 workers die every day </a:t>
            </a:r>
          </a:p>
          <a:p>
            <a:r>
              <a:rPr lang="en-US" sz="2400" kern="1200" dirty="0" smtClean="0">
                <a:ea typeface="ＭＳ Ｐゴシック" pitchFamily="-105" charset="-128"/>
              </a:rPr>
              <a:t>797 </a:t>
            </a:r>
            <a:r>
              <a:rPr lang="en-US" sz="2400" kern="1200" dirty="0">
                <a:ea typeface="ＭＳ Ｐゴシック" pitchFamily="-105" charset="-128"/>
              </a:rPr>
              <a:t>Hispanic or Latino workers were killed from work-related injuries in </a:t>
            </a:r>
            <a:r>
              <a:rPr lang="en-US" sz="2400" kern="1200" dirty="0" smtClean="0">
                <a:ea typeface="ＭＳ Ｐゴシック" pitchFamily="-105" charset="-128"/>
              </a:rPr>
              <a:t>2013</a:t>
            </a:r>
          </a:p>
          <a:p>
            <a:r>
              <a:rPr lang="en-US" sz="2400" kern="1200" dirty="0" smtClean="0">
                <a:ea typeface="ＭＳ Ｐゴシック" pitchFamily="-105" charset="-128"/>
              </a:rPr>
              <a:t>Nearly </a:t>
            </a:r>
            <a:r>
              <a:rPr lang="en-US" sz="2400" kern="1200" dirty="0">
                <a:ea typeface="ＭＳ Ｐゴシック" pitchFamily="-105" charset="-128"/>
              </a:rPr>
              <a:t>3.0 million </a:t>
            </a:r>
            <a:r>
              <a:rPr lang="en-US" sz="2400" kern="1200" dirty="0" smtClean="0">
                <a:ea typeface="ＭＳ Ｐゴシック" pitchFamily="-105" charset="-128"/>
              </a:rPr>
              <a:t>serious </a:t>
            </a:r>
            <a:r>
              <a:rPr lang="en-US" sz="2400" kern="1200" dirty="0">
                <a:ea typeface="ＭＳ Ｐゴシック" pitchFamily="-105" charset="-128"/>
              </a:rPr>
              <a:t>workplace injuries and illnesses were reported by private industry </a:t>
            </a:r>
            <a:r>
              <a:rPr lang="en-US" sz="2400" kern="1200" dirty="0" smtClean="0">
                <a:ea typeface="ＭＳ Ｐゴシック" pitchFamily="-105" charset="-128"/>
              </a:rPr>
              <a:t>employers </a:t>
            </a:r>
            <a:r>
              <a:rPr lang="en-US" sz="2400" kern="1200" dirty="0">
                <a:ea typeface="ＭＳ Ｐゴシック" pitchFamily="-105" charset="-128"/>
              </a:rPr>
              <a:t>in </a:t>
            </a:r>
            <a:r>
              <a:rPr lang="en-US" sz="2400" kern="1200" dirty="0" smtClean="0">
                <a:ea typeface="ＭＳ Ｐゴシック" pitchFamily="-105" charset="-128"/>
              </a:rPr>
              <a:t>2012</a:t>
            </a:r>
          </a:p>
          <a:p>
            <a:endParaRPr lang="en-US" sz="2000" kern="1200" dirty="0">
              <a:ea typeface="ＭＳ Ｐゴシック" pitchFamily="-105" charset="-128"/>
            </a:endParaRPr>
          </a:p>
        </p:txBody>
      </p:sp>
      <p:sp>
        <p:nvSpPr>
          <p:cNvPr id="4" name="Rounded Rectangle 3"/>
          <p:cNvSpPr/>
          <p:nvPr/>
        </p:nvSpPr>
        <p:spPr>
          <a:xfrm>
            <a:off x="6202089" y="1206728"/>
            <a:ext cx="2438400" cy="4800600"/>
          </a:xfrm>
          <a:prstGeom prst="roundRect">
            <a:avLst/>
          </a:prstGeom>
          <a:scene3d>
            <a:camera prst="orthographicFront"/>
            <a:lightRig rig="threePt" dir="t"/>
          </a:scene3d>
          <a:sp3d>
            <a:bevelT prst="relaxedInset"/>
          </a:sp3d>
        </p:spPr>
        <p:style>
          <a:lnRef idx="1">
            <a:schemeClr val="accent5"/>
          </a:lnRef>
          <a:fillRef idx="2">
            <a:schemeClr val="accent5"/>
          </a:fillRef>
          <a:effectRef idx="1">
            <a:schemeClr val="accent5"/>
          </a:effectRef>
          <a:fontRef idx="minor">
            <a:schemeClr val="dk1"/>
          </a:fontRef>
        </p:style>
        <p:txBody>
          <a:bodyPr rtlCol="0" anchor="ctr"/>
          <a:lstStyle/>
          <a:p>
            <a:pPr algn="ctr">
              <a:spcAft>
                <a:spcPts val="400"/>
              </a:spcAft>
            </a:pPr>
            <a:r>
              <a:rPr lang="en-US" b="1" u="sng" dirty="0" smtClean="0">
                <a:solidFill>
                  <a:srgbClr val="002060"/>
                </a:solidFill>
              </a:rPr>
              <a:t>OSHA Makes a Difference </a:t>
            </a:r>
          </a:p>
          <a:p>
            <a:pPr marL="285750" indent="-285750">
              <a:spcAft>
                <a:spcPts val="400"/>
              </a:spcAft>
              <a:buFont typeface="Arial" panose="020B0604020202020204" pitchFamily="34" charset="0"/>
              <a:buChar char="•"/>
            </a:pPr>
            <a:r>
              <a:rPr lang="en-US" sz="1600" b="1" dirty="0" smtClean="0">
                <a:solidFill>
                  <a:srgbClr val="002060"/>
                </a:solidFill>
              </a:rPr>
              <a:t>Worker </a:t>
            </a:r>
            <a:r>
              <a:rPr lang="en-US" sz="1600" b="1" dirty="0">
                <a:solidFill>
                  <a:srgbClr val="002060"/>
                </a:solidFill>
              </a:rPr>
              <a:t>deaths in America are down–on average, from about 38 worker deaths a day in 1970 to 12 a day in </a:t>
            </a:r>
            <a:r>
              <a:rPr lang="en-US" sz="1600" b="1" dirty="0" smtClean="0">
                <a:solidFill>
                  <a:srgbClr val="002060"/>
                </a:solidFill>
              </a:rPr>
              <a:t>2013. </a:t>
            </a:r>
            <a:endParaRPr lang="en-US" sz="1600" b="1" dirty="0">
              <a:solidFill>
                <a:srgbClr val="002060"/>
              </a:solidFill>
            </a:endParaRPr>
          </a:p>
          <a:p>
            <a:pPr marL="285750" indent="-285750">
              <a:spcAft>
                <a:spcPts val="400"/>
              </a:spcAft>
              <a:buFont typeface="Arial" panose="020B0604020202020204" pitchFamily="34" charset="0"/>
              <a:buChar char="•"/>
            </a:pPr>
            <a:r>
              <a:rPr lang="en-US" sz="1600" b="1" dirty="0">
                <a:solidFill>
                  <a:srgbClr val="002060"/>
                </a:solidFill>
              </a:rPr>
              <a:t>Worker injuries and illnesses are down–from 10.9 incidents per 100 workers in 1972 to </a:t>
            </a:r>
            <a:r>
              <a:rPr lang="en-US" sz="1600" b="1" dirty="0" smtClean="0">
                <a:solidFill>
                  <a:srgbClr val="002060"/>
                </a:solidFill>
              </a:rPr>
              <a:t>3.0 </a:t>
            </a:r>
            <a:r>
              <a:rPr lang="en-US" sz="1600" b="1" dirty="0">
                <a:solidFill>
                  <a:srgbClr val="002060"/>
                </a:solidFill>
              </a:rPr>
              <a:t>per 100 in </a:t>
            </a:r>
            <a:r>
              <a:rPr lang="en-US" sz="1600" b="1" dirty="0" smtClean="0">
                <a:solidFill>
                  <a:srgbClr val="002060"/>
                </a:solidFill>
              </a:rPr>
              <a:t>2012. </a:t>
            </a:r>
            <a:endParaRPr lang="en-US" sz="1600" b="1" dirty="0">
              <a:solidFill>
                <a:srgbClr val="002060"/>
              </a:solidFill>
            </a:endParaRPr>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76901685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Quotes</a:t>
            </a:r>
            <a:endParaRPr lang="en-US" dirty="0"/>
          </a:p>
        </p:txBody>
      </p:sp>
      <p:sp>
        <p:nvSpPr>
          <p:cNvPr id="5" name="Rectangle 4"/>
          <p:cNvSpPr/>
          <p:nvPr/>
        </p:nvSpPr>
        <p:spPr>
          <a:xfrm>
            <a:off x="457200" y="1481138"/>
            <a:ext cx="8305800" cy="5355313"/>
          </a:xfrm>
          <a:prstGeom prst="rect">
            <a:avLst/>
          </a:prstGeom>
        </p:spPr>
        <p:txBody>
          <a:bodyPr wrap="square">
            <a:spAutoFit/>
          </a:bodyPr>
          <a:lstStyle/>
          <a:p>
            <a:pPr eaLnBrk="1" hangingPunct="1">
              <a:spcBef>
                <a:spcPts val="1800"/>
              </a:spcBef>
            </a:pPr>
            <a:r>
              <a:rPr lang="en-US" sz="2800" b="1" dirty="0">
                <a:solidFill>
                  <a:srgbClr val="FF0000"/>
                </a:solidFill>
              </a:rPr>
              <a:t>“With every one of these fatalities, the lives of a worker's family members were shattered and forever changed.  </a:t>
            </a:r>
            <a:r>
              <a:rPr lang="en-US" sz="2800" b="1" dirty="0" smtClean="0">
                <a:solidFill>
                  <a:srgbClr val="FF0000"/>
                </a:solidFill>
              </a:rPr>
              <a:t>We </a:t>
            </a:r>
            <a:r>
              <a:rPr lang="en-US" sz="2800" b="1" dirty="0">
                <a:solidFill>
                  <a:srgbClr val="FF0000"/>
                </a:solidFill>
              </a:rPr>
              <a:t>can't forget that fact.”</a:t>
            </a:r>
          </a:p>
          <a:p>
            <a:pPr eaLnBrk="1" hangingPunct="1"/>
            <a:r>
              <a:rPr lang="en-US" dirty="0">
                <a:solidFill>
                  <a:srgbClr val="FF0000"/>
                </a:solidFill>
              </a:rPr>
              <a:t>                                                                                </a:t>
            </a:r>
            <a:r>
              <a:rPr lang="en-US" dirty="0" smtClean="0">
                <a:solidFill>
                  <a:srgbClr val="FF0000"/>
                </a:solidFill>
              </a:rPr>
              <a:t> </a:t>
            </a:r>
            <a:r>
              <a:rPr lang="en-US" b="1" dirty="0">
                <a:solidFill>
                  <a:srgbClr val="FF0000"/>
                </a:solidFill>
              </a:rPr>
              <a:t>-Hilda Solis, </a:t>
            </a:r>
            <a:r>
              <a:rPr lang="en-US" b="1" dirty="0" smtClean="0">
                <a:solidFill>
                  <a:srgbClr val="FF0000"/>
                </a:solidFill>
              </a:rPr>
              <a:t>Former Secretary </a:t>
            </a:r>
            <a:r>
              <a:rPr lang="en-US" b="1" dirty="0">
                <a:solidFill>
                  <a:srgbClr val="FF0000"/>
                </a:solidFill>
              </a:rPr>
              <a:t>of </a:t>
            </a:r>
            <a:r>
              <a:rPr lang="en-US" b="1" dirty="0" smtClean="0">
                <a:solidFill>
                  <a:srgbClr val="FF0000"/>
                </a:solidFill>
              </a:rPr>
              <a:t>Labor</a:t>
            </a:r>
          </a:p>
          <a:p>
            <a:pPr eaLnBrk="1" hangingPunct="1"/>
            <a:endParaRPr lang="en-US" b="1" dirty="0">
              <a:solidFill>
                <a:srgbClr val="FF0000"/>
              </a:solidFill>
            </a:endParaRPr>
          </a:p>
          <a:p>
            <a:pPr lvl="0"/>
            <a:r>
              <a:rPr lang="en-US" altLang="en-US" sz="2800" dirty="0" smtClean="0">
                <a:latin typeface="Arial" panose="020B0604020202020204" pitchFamily="34" charset="0"/>
              </a:rPr>
              <a:t>“No </a:t>
            </a:r>
            <a:r>
              <a:rPr lang="en-US" altLang="en-US" sz="2800" dirty="0">
                <a:latin typeface="Arial" panose="020B0604020202020204" pitchFamily="34" charset="0"/>
              </a:rPr>
              <a:t>one should have to sacrifice their life for their livelihood, because a nation built on the dignity of work must provide safe working conditions for its </a:t>
            </a:r>
            <a:r>
              <a:rPr lang="en-US" altLang="en-US" sz="2800" dirty="0" smtClean="0">
                <a:latin typeface="Arial" panose="020B0604020202020204" pitchFamily="34" charset="0"/>
              </a:rPr>
              <a:t>people.”</a:t>
            </a:r>
            <a:r>
              <a:rPr lang="en-US" altLang="en-US" sz="2800" dirty="0">
                <a:latin typeface="Arial" panose="020B0604020202020204" pitchFamily="34" charset="0"/>
              </a:rPr>
              <a:t/>
            </a:r>
            <a:br>
              <a:rPr lang="en-US" altLang="en-US" sz="2800" dirty="0">
                <a:latin typeface="Arial" panose="020B0604020202020204" pitchFamily="34" charset="0"/>
              </a:rPr>
            </a:br>
            <a:r>
              <a:rPr lang="en-US" altLang="en-US" sz="2000" b="1" dirty="0">
                <a:latin typeface="Arial" panose="020B0604020202020204" pitchFamily="34" charset="0"/>
              </a:rPr>
              <a:t>Secretary of Labor Thomas E. Perez</a:t>
            </a:r>
            <a:endParaRPr lang="en-US" altLang="en-US" sz="2000" dirty="0">
              <a:latin typeface="Arial" panose="020B0604020202020204" pitchFamily="34" charset="0"/>
            </a:endParaRPr>
          </a:p>
          <a:p>
            <a:pPr eaLnBrk="1" hangingPunct="1"/>
            <a:endParaRPr lang="en-US" dirty="0" smtClean="0">
              <a:solidFill>
                <a:srgbClr val="FF0000"/>
              </a:solidFill>
            </a:endParaRPr>
          </a:p>
          <a:p>
            <a:pPr eaLnBrk="1" hangingPunct="1"/>
            <a:endParaRPr lang="en-US" dirty="0">
              <a:solidFill>
                <a:srgbClr val="FF0000"/>
              </a:solidFill>
            </a:endParaRPr>
          </a:p>
          <a:p>
            <a:pPr eaLnBrk="1" hangingPunct="1"/>
            <a:endParaRPr lang="en-US" dirty="0" smtClean="0">
              <a:solidFill>
                <a:srgbClr val="FF0000"/>
              </a:solidFill>
            </a:endParaRPr>
          </a:p>
          <a:p>
            <a:pPr eaLnBrk="1" hangingPunct="1"/>
            <a:endParaRPr lang="en-US" dirty="0">
              <a:solidFill>
                <a:srgbClr val="FF0000"/>
              </a:solidFill>
            </a:endParaRPr>
          </a:p>
          <a:p>
            <a:pPr eaLnBrk="1" hangingPunct="1"/>
            <a:endParaRPr lang="en-US" dirty="0">
              <a:solidFill>
                <a:srgbClr val="FF0000"/>
              </a:solidFill>
            </a:endParaRPr>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7</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990318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5"/>
          <p:cNvSpPr>
            <a:spLocks noGrp="1"/>
          </p:cNvSpPr>
          <p:nvPr>
            <p:ph type="title"/>
          </p:nvPr>
        </p:nvSpPr>
        <p:spPr/>
        <p:txBody>
          <a:bodyPr/>
          <a:lstStyle/>
          <a:p>
            <a:r>
              <a:rPr lang="en-US" smtClean="0"/>
              <a:t>Discussion Questions</a:t>
            </a:r>
          </a:p>
        </p:txBody>
      </p:sp>
      <p:sp>
        <p:nvSpPr>
          <p:cNvPr id="6147" name="Content Placeholder 1"/>
          <p:cNvSpPr>
            <a:spLocks noGrp="1"/>
          </p:cNvSpPr>
          <p:nvPr>
            <p:ph idx="1"/>
          </p:nvPr>
        </p:nvSpPr>
        <p:spPr/>
        <p:txBody>
          <a:bodyPr/>
          <a:lstStyle/>
          <a:p>
            <a:pPr eaLnBrk="1" hangingPunct="1"/>
            <a:r>
              <a:rPr lang="en-US" smtClean="0"/>
              <a:t>When, during your work experience, did you first hear about OSHA?</a:t>
            </a:r>
          </a:p>
          <a:p>
            <a:pPr eaLnBrk="1" hangingPunct="1"/>
            <a:endParaRPr lang="en-US" smtClean="0"/>
          </a:p>
          <a:p>
            <a:pPr eaLnBrk="1" hangingPunct="1"/>
            <a:r>
              <a:rPr lang="en-US" smtClean="0"/>
              <a:t>What did you think about OSHA then?</a:t>
            </a:r>
          </a:p>
          <a:p>
            <a:pPr eaLnBrk="1" hangingPunct="1"/>
            <a:endParaRPr lang="en-US" smtClean="0"/>
          </a:p>
          <a:p>
            <a:pPr eaLnBrk="1" hangingPunct="1"/>
            <a:r>
              <a:rPr lang="en-US" smtClean="0"/>
              <a:t>What do you think OSHA’s job is?</a:t>
            </a:r>
          </a:p>
        </p:txBody>
      </p:sp>
      <p:pic>
        <p:nvPicPr>
          <p:cNvPr id="6149" name="Picture 4" descr="C:\Documents and Settings\jtaylor.OSHA\Local Settings\Temporary Internet Files\Content.IE5\FSRY5FTZ\MCj04420000000[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39425" y="274638"/>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13640706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7"/>
          <p:cNvSpPr>
            <a:spLocks noGrp="1"/>
          </p:cNvSpPr>
          <p:nvPr>
            <p:ph type="title"/>
          </p:nvPr>
        </p:nvSpPr>
        <p:spPr>
          <a:xfrm>
            <a:off x="539330" y="171610"/>
            <a:ext cx="8229600" cy="1143000"/>
          </a:xfrm>
        </p:spPr>
        <p:txBody>
          <a:bodyPr/>
          <a:lstStyle/>
          <a:p>
            <a:r>
              <a:rPr lang="en-US" dirty="0" smtClean="0"/>
              <a:t>Group Activity: FAT/CAT Report</a:t>
            </a:r>
          </a:p>
        </p:txBody>
      </p:sp>
      <p:sp>
        <p:nvSpPr>
          <p:cNvPr id="7171" name="Content Placeholder 1"/>
          <p:cNvSpPr>
            <a:spLocks noGrp="1"/>
          </p:cNvSpPr>
          <p:nvPr>
            <p:ph idx="1"/>
          </p:nvPr>
        </p:nvSpPr>
        <p:spPr/>
        <p:txBody>
          <a:bodyPr/>
          <a:lstStyle/>
          <a:p>
            <a:pPr algn="ctr" eaLnBrk="1" hangingPunct="1">
              <a:buFont typeface="Wingdings 3" pitchFamily="18" charset="2"/>
              <a:buNone/>
            </a:pPr>
            <a:r>
              <a:rPr lang="en-US" b="1" dirty="0" smtClean="0"/>
              <a:t>Handout #1: Weekly </a:t>
            </a:r>
          </a:p>
          <a:p>
            <a:pPr algn="ctr" eaLnBrk="1" hangingPunct="1">
              <a:buFont typeface="Wingdings 3" pitchFamily="18" charset="2"/>
              <a:buNone/>
            </a:pPr>
            <a:r>
              <a:rPr lang="en-US" b="1" dirty="0" smtClean="0"/>
              <a:t>Fatality/Catastrophe Report </a:t>
            </a:r>
          </a:p>
          <a:p>
            <a:pPr eaLnBrk="1" hangingPunct="1"/>
            <a:r>
              <a:rPr lang="en-US" dirty="0" smtClean="0"/>
              <a:t>Each group reviews the handout and selects an incident to discuss</a:t>
            </a:r>
          </a:p>
          <a:p>
            <a:pPr eaLnBrk="1" hangingPunct="1"/>
            <a:r>
              <a:rPr lang="en-US" dirty="0" smtClean="0"/>
              <a:t>Have full class share what they discussed in the groups</a:t>
            </a:r>
          </a:p>
        </p:txBody>
      </p:sp>
      <p:pic>
        <p:nvPicPr>
          <p:cNvPr id="7173"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4478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8" descr="C:\Documents and Settings\jtaylor.OSHA\Local Settings\Temporary Internet Files\Content.IE5\FSRY5FTZ\MCj04398570000[1].wmf"/>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5200" y="1676400"/>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lide 5 workerfatal.jpg"/>
          <p:cNvPicPr>
            <a:picLocks noChangeAspect="1"/>
          </p:cNvPicPr>
          <p:nvPr/>
        </p:nvPicPr>
        <p:blipFill>
          <a:blip r:embed="rId5">
            <a:duotone>
              <a:prstClr val="black"/>
              <a:schemeClr val="accent5">
                <a:tint val="45000"/>
                <a:satMod val="400000"/>
              </a:schemeClr>
            </a:duotone>
          </a:blip>
          <a:stretch>
            <a:fillRect/>
          </a:stretch>
        </p:blipFill>
        <p:spPr>
          <a:xfrm>
            <a:off x="6978196" y="4600334"/>
            <a:ext cx="1618091" cy="1440103"/>
          </a:xfrm>
          <a:prstGeom prst="rect">
            <a:avLst/>
          </a:prstGeom>
          <a:ln>
            <a:solidFill>
              <a:schemeClr val="tx1">
                <a:lumMod val="50000"/>
                <a:lumOff val="50000"/>
              </a:schemeClr>
            </a:solidFill>
          </a:ln>
        </p:spPr>
      </p:pic>
      <p:sp>
        <p:nvSpPr>
          <p:cNvPr id="2" name="Rectangle 1"/>
          <p:cNvSpPr/>
          <p:nvPr/>
        </p:nvSpPr>
        <p:spPr>
          <a:xfrm>
            <a:off x="3603625" y="6257410"/>
            <a:ext cx="5410200" cy="369332"/>
          </a:xfrm>
          <a:prstGeom prst="rect">
            <a:avLst/>
          </a:prstGeom>
        </p:spPr>
        <p:txBody>
          <a:bodyPr wrap="square">
            <a:spAutoFit/>
          </a:bodyPr>
          <a:lstStyle/>
          <a:p>
            <a:pPr marL="109537" indent="0" eaLnBrk="1" hangingPunct="1">
              <a:buNone/>
            </a:pPr>
            <a:r>
              <a:rPr lang="en-US" dirty="0">
                <a:hlinkClick r:id="rId6"/>
              </a:rPr>
              <a:t>http://</a:t>
            </a:r>
            <a:r>
              <a:rPr lang="en-US" dirty="0" smtClean="0">
                <a:hlinkClick r:id="rId6"/>
              </a:rPr>
              <a:t>www.osha.gov/dep/fatcat/dep_fatcat.html</a:t>
            </a:r>
            <a:r>
              <a:rPr lang="en-US" dirty="0" smtClean="0"/>
              <a:t>  </a:t>
            </a:r>
            <a:endParaRPr lang="en-US" dirty="0"/>
          </a:p>
        </p:txBody>
      </p:sp>
      <p:sp>
        <p:nvSpPr>
          <p:cNvPr id="9"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60281806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Title 7"/>
          <p:cNvSpPr>
            <a:spLocks noGrp="1"/>
          </p:cNvSpPr>
          <p:nvPr>
            <p:ph type="title"/>
          </p:nvPr>
        </p:nvSpPr>
        <p:spPr>
          <a:xfrm>
            <a:off x="457200" y="137706"/>
            <a:ext cx="8229600" cy="1143000"/>
          </a:xfrm>
        </p:spPr>
        <p:txBody>
          <a:bodyPr/>
          <a:lstStyle/>
          <a:p>
            <a:r>
              <a:rPr lang="en-US" dirty="0" smtClean="0"/>
              <a:t>History of OSHA</a:t>
            </a:r>
          </a:p>
        </p:txBody>
      </p:sp>
      <p:sp>
        <p:nvSpPr>
          <p:cNvPr id="8194" name="Content Placeholder 1"/>
          <p:cNvSpPr>
            <a:spLocks noGrp="1"/>
          </p:cNvSpPr>
          <p:nvPr>
            <p:ph sz="half" idx="1"/>
          </p:nvPr>
        </p:nvSpPr>
        <p:spPr>
          <a:xfrm>
            <a:off x="457200" y="1481138"/>
            <a:ext cx="4953000" cy="3090862"/>
          </a:xfrm>
        </p:spPr>
        <p:txBody>
          <a:bodyPr/>
          <a:lstStyle/>
          <a:p>
            <a:pPr eaLnBrk="1" hangingPunct="1"/>
            <a:r>
              <a:rPr lang="en-US" sz="2400" smtClean="0"/>
              <a:t>OSHA stands for the Occupational Safety and Health Administration, an agency of the U.S. Department of Labor </a:t>
            </a:r>
          </a:p>
          <a:p>
            <a:pPr eaLnBrk="1" hangingPunct="1"/>
            <a:r>
              <a:rPr lang="en-US" sz="2400" smtClean="0"/>
              <a:t>OSHA’s responsibility is worker safety and health protection</a:t>
            </a:r>
          </a:p>
        </p:txBody>
      </p:sp>
      <p:pic>
        <p:nvPicPr>
          <p:cNvPr id="5" name="Content Placeholder 5" descr="Act_1970_new.jpg"/>
          <p:cNvPicPr>
            <a:picLocks noChangeAspect="1"/>
          </p:cNvPicPr>
          <p:nvPr/>
        </p:nvPicPr>
        <p:blipFill>
          <a:blip r:embed="rId3"/>
          <a:stretch>
            <a:fillRect/>
          </a:stretch>
        </p:blipFill>
        <p:spPr>
          <a:xfrm>
            <a:off x="5643562" y="1417638"/>
            <a:ext cx="3043238" cy="2362200"/>
          </a:xfrm>
          <a:prstGeom prst="rect">
            <a:avLst/>
          </a:prstGeom>
          <a:ln>
            <a:solidFill>
              <a:schemeClr val="tx1">
                <a:lumMod val="50000"/>
                <a:lumOff val="50000"/>
              </a:schemeClr>
            </a:solidFill>
          </a:ln>
        </p:spPr>
      </p:pic>
      <p:sp>
        <p:nvSpPr>
          <p:cNvPr id="7" name="TextBox 6"/>
          <p:cNvSpPr txBox="1"/>
          <p:nvPr/>
        </p:nvSpPr>
        <p:spPr>
          <a:xfrm>
            <a:off x="457200" y="4025753"/>
            <a:ext cx="7772400" cy="1898650"/>
          </a:xfrm>
          <a:prstGeom prst="rect">
            <a:avLst/>
          </a:prstGeom>
          <a:noFill/>
        </p:spPr>
        <p:txBody>
          <a:bodyPr>
            <a:spAutoFit/>
          </a:bodyPr>
          <a:lstStyle/>
          <a:p>
            <a:pPr marL="365125" indent="-255588">
              <a:spcBef>
                <a:spcPts val="400"/>
              </a:spcBef>
              <a:buClr>
                <a:schemeClr val="accent1"/>
              </a:buClr>
              <a:buSzPct val="68000"/>
              <a:buFont typeface="Wingdings 3" pitchFamily="18" charset="2"/>
              <a:buChar char=""/>
              <a:defRPr/>
            </a:pPr>
            <a:r>
              <a:rPr lang="en-US" sz="2400" dirty="0">
                <a:latin typeface="+mn-lt"/>
                <a:ea typeface="+mn-ea"/>
              </a:rPr>
              <a:t>On December 29, 1970, President Nixon signed the OSH Act</a:t>
            </a:r>
          </a:p>
          <a:p>
            <a:pPr marL="365125" indent="-255588">
              <a:spcBef>
                <a:spcPts val="400"/>
              </a:spcBef>
              <a:buClr>
                <a:schemeClr val="accent1"/>
              </a:buClr>
              <a:buSzPct val="68000"/>
              <a:buFont typeface="Wingdings 3" pitchFamily="18" charset="2"/>
              <a:buChar char=""/>
              <a:defRPr/>
            </a:pPr>
            <a:r>
              <a:rPr lang="en-US" sz="2400" dirty="0">
                <a:latin typeface="+mn-lt"/>
                <a:ea typeface="+mn-ea"/>
              </a:rPr>
              <a:t>This Act created OSHA, the agency, which formally came into being on April 28, 1971</a:t>
            </a:r>
          </a:p>
          <a:p>
            <a:pPr>
              <a:defRPr/>
            </a:pPr>
            <a:endParaRPr lang="en-US" dirty="0"/>
          </a:p>
        </p:txBody>
      </p:sp>
      <p:sp>
        <p:nvSpPr>
          <p:cNvPr id="8"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10</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06326155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2"/>
          <p:cNvSpPr>
            <a:spLocks noGrp="1"/>
          </p:cNvSpPr>
          <p:nvPr>
            <p:ph type="title"/>
          </p:nvPr>
        </p:nvSpPr>
        <p:spPr>
          <a:xfrm>
            <a:off x="543850" y="-47942"/>
            <a:ext cx="8229600" cy="1143000"/>
          </a:xfrm>
        </p:spPr>
        <p:txBody>
          <a:bodyPr/>
          <a:lstStyle/>
          <a:p>
            <a:r>
              <a:rPr lang="en-US" dirty="0" smtClean="0"/>
              <a:t>OSHA Coverage Activity</a:t>
            </a:r>
          </a:p>
        </p:txBody>
      </p:sp>
      <p:graphicFrame>
        <p:nvGraphicFramePr>
          <p:cNvPr id="14363" name="Group 27"/>
          <p:cNvGraphicFramePr>
            <a:graphicFrameLocks noGrp="1"/>
          </p:cNvGraphicFramePr>
          <p:nvPr>
            <p:ph idx="4294967295"/>
            <p:extLst>
              <p:ext uri="{D42A27DB-BD31-4B8C-83A1-F6EECF244321}">
                <p14:modId xmlns:p14="http://schemas.microsoft.com/office/powerpoint/2010/main" val="1135878034"/>
              </p:ext>
            </p:extLst>
          </p:nvPr>
        </p:nvGraphicFramePr>
        <p:xfrm>
          <a:off x="1433560" y="1340903"/>
          <a:ext cx="6172200" cy="4343402"/>
        </p:xfrm>
        <a:graphic>
          <a:graphicData uri="http://schemas.openxmlformats.org/drawingml/2006/table">
            <a:tbl>
              <a:tblPr/>
              <a:tblGrid>
                <a:gridCol w="1563688">
                  <a:extLst>
                    <a:ext uri="{9D8B030D-6E8A-4147-A177-3AD203B41FA5}">
                      <a16:colId xmlns:a16="http://schemas.microsoft.com/office/drawing/2014/main" val="20000"/>
                    </a:ext>
                  </a:extLst>
                </a:gridCol>
                <a:gridCol w="4608512">
                  <a:extLst>
                    <a:ext uri="{9D8B030D-6E8A-4147-A177-3AD203B41FA5}">
                      <a16:colId xmlns:a16="http://schemas.microsoft.com/office/drawing/2014/main" val="20001"/>
                    </a:ext>
                  </a:extLst>
                </a:gridCol>
              </a:tblGrid>
              <a:tr h="8651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ea typeface="ＭＳ Ｐゴシック" pitchFamily="-105" charset="-128"/>
                        </a:rPr>
                        <a:t>Covered by OSHA?</a:t>
                      </a:r>
                      <a:endParaRPr kumimoji="0" lang="en-US" sz="1800" b="0" i="0" u="none" strike="noStrike" cap="none" normalizeH="0" baseline="0" dirty="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ea typeface="ＭＳ Ｐゴシック" pitchFamily="-105" charset="-128"/>
                        </a:rPr>
                        <a:t>Worker</a:t>
                      </a:r>
                      <a:endParaRPr kumimoji="0" lang="en-US" sz="1800" b="0" i="0" u="none" strike="noStrike" cap="none" normalizeH="0" baseline="0" dirty="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FBFBF"/>
                    </a:solidFill>
                  </a:tcPr>
                </a:tc>
                <a:extLst>
                  <a:ext uri="{0D108BD9-81ED-4DB2-BD59-A6C34878D82A}">
                    <a16:rowId xmlns:a16="http://schemas.microsoft.com/office/drawing/2014/main" val="10000"/>
                  </a:ext>
                </a:extLst>
              </a:tr>
              <a:tr h="884238">
                <a:tc>
                  <a:txBody>
                    <a:bodyPr/>
                    <a:lstStyle/>
                    <a:p>
                      <a:pPr marL="0" marR="0" lvl="0" indent="0" algn="l" defTabSz="914400" rtl="0" eaLnBrk="1" fontAlgn="base" latinLnBrk="0" hangingPunct="1">
                        <a:lnSpc>
                          <a:spcPct val="11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YES	NO</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10000"/>
                        </a:lnSpc>
                        <a:spcBef>
                          <a:spcPct val="0"/>
                        </a:spcBef>
                        <a:spcAft>
                          <a:spcPct val="0"/>
                        </a:spcAft>
                        <a:buClrTx/>
                        <a:buSzTx/>
                        <a:buFont typeface="Lucida Sans Unicode" pitchFamily="34" charset="0"/>
                        <a:buAutoNum type="arabicPeriod"/>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Harry Adams, a miner at Below Ground Inc. </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65188">
                <a:tc>
                  <a:txBody>
                    <a:bodyPr/>
                    <a:lstStyle/>
                    <a:p>
                      <a:pPr marL="0" marR="0" lvl="0" indent="0" algn="l" defTabSz="914400" rtl="0" eaLnBrk="1" fontAlgn="base" latinLnBrk="0" hangingPunct="1">
                        <a:lnSpc>
                          <a:spcPct val="110000"/>
                        </a:lnSpc>
                        <a:spcBef>
                          <a:spcPct val="0"/>
                        </a:spcBef>
                        <a:spcAft>
                          <a:spcPct val="0"/>
                        </a:spcAft>
                        <a:buClrTx/>
                        <a:buSzTx/>
                        <a:buFontTx/>
                        <a:buNone/>
                        <a:tabLst>
                          <a:tab pos="1306513" algn="r"/>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YES	NO</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10000"/>
                        </a:lnSpc>
                        <a:spcBef>
                          <a:spcPct val="0"/>
                        </a:spcBef>
                        <a:spcAft>
                          <a:spcPct val="0"/>
                        </a:spcAft>
                        <a:buClrTx/>
                        <a:buSzTx/>
                        <a:buFont typeface="Lucida Sans Unicode" pitchFamily="34" charset="0"/>
                        <a:buAutoNum type="arabicPeriod" startAt="2"/>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Adrian Smith, one of 3 employees of ABC landscaping. </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63600">
                <a:tc>
                  <a:txBody>
                    <a:bodyPr/>
                    <a:lstStyle/>
                    <a:p>
                      <a:pPr marL="0" marR="0" lvl="0" indent="0" algn="l" defTabSz="914400" rtl="0" eaLnBrk="1" fontAlgn="base" latinLnBrk="0" hangingPunct="1">
                        <a:lnSpc>
                          <a:spcPct val="11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YES	NO</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10000"/>
                        </a:lnSpc>
                        <a:spcBef>
                          <a:spcPct val="0"/>
                        </a:spcBef>
                        <a:spcAft>
                          <a:spcPct val="0"/>
                        </a:spcAft>
                        <a:buClrTx/>
                        <a:buSzTx/>
                        <a:buFont typeface="Lucida Sans Unicode" pitchFamily="34" charset="0"/>
                        <a:buAutoNum type="arabicPeriod" startAt="3"/>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Taylor Dell, an accountant in business for herself.</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65188">
                <a:tc>
                  <a:txBody>
                    <a:bodyPr/>
                    <a:lstStyle/>
                    <a:p>
                      <a:pPr marL="0" marR="0" lvl="0" indent="0" algn="l" defTabSz="914400" rtl="0" eaLnBrk="1" fontAlgn="base" latinLnBrk="0" hangingPunct="1">
                        <a:lnSpc>
                          <a:spcPct val="110000"/>
                        </a:lnSpc>
                        <a:spcBef>
                          <a:spcPct val="0"/>
                        </a:spcBef>
                        <a:spcAft>
                          <a:spcPct val="0"/>
                        </a:spcAft>
                        <a:buClrTx/>
                        <a:buSzTx/>
                        <a:buFontTx/>
                        <a:buNone/>
                        <a:tabLst>
                          <a:tab pos="1306513" algn="r"/>
                        </a:tabLst>
                      </a:pPr>
                      <a:r>
                        <a:rPr kumimoji="0" lang="en-US" sz="1800" b="0" i="0" u="none" strike="noStrike" cap="none" normalizeH="0" baseline="0" smtClean="0">
                          <a:ln>
                            <a:noFill/>
                          </a:ln>
                          <a:solidFill>
                            <a:schemeClr val="tx1"/>
                          </a:solidFill>
                          <a:effectLst/>
                          <a:latin typeface="Arial" charset="0"/>
                          <a:ea typeface="ＭＳ Ｐゴシック" pitchFamily="-105" charset="-128"/>
                        </a:rPr>
                        <a:t>YES	NO</a:t>
                      </a:r>
                      <a:endParaRPr kumimoji="0" lang="en-US" sz="1800" b="0" i="0" u="none" strike="noStrike" cap="none" normalizeH="0" baseline="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10000"/>
                        </a:lnSpc>
                        <a:spcBef>
                          <a:spcPct val="0"/>
                        </a:spcBef>
                        <a:spcAft>
                          <a:spcPct val="0"/>
                        </a:spcAft>
                        <a:buClrTx/>
                        <a:buSzTx/>
                        <a:buFont typeface="Lucida Sans Unicode" pitchFamily="34" charset="0"/>
                        <a:buAutoNum type="arabicPeriod" startAt="4"/>
                        <a:tabLst/>
                      </a:pPr>
                      <a:r>
                        <a:rPr kumimoji="0" lang="en-US" sz="1800" b="0" i="0" u="none" strike="noStrike" cap="none" normalizeH="0" baseline="0" dirty="0" smtClean="0">
                          <a:ln>
                            <a:noFill/>
                          </a:ln>
                          <a:solidFill>
                            <a:schemeClr val="tx1"/>
                          </a:solidFill>
                          <a:effectLst/>
                          <a:latin typeface="Arial" charset="0"/>
                          <a:ea typeface="ＭＳ Ｐゴシック" pitchFamily="-105" charset="-128"/>
                        </a:rPr>
                        <a:t>Rob Jones, one of 10 carpenters working for Woody, Inc.</a:t>
                      </a:r>
                      <a:endParaRPr kumimoji="0" lang="en-US" sz="1800" b="0" i="0" u="none" strike="noStrike" cap="none" normalizeH="0" baseline="0" dirty="0" smtClean="0">
                        <a:ln>
                          <a:noFill/>
                        </a:ln>
                        <a:solidFill>
                          <a:schemeClr val="tx1"/>
                        </a:solidFill>
                        <a:effectLst/>
                        <a:latin typeface="Calibri" pitchFamily="34" charset="0"/>
                        <a:ea typeface="ＭＳ Ｐゴシック" pitchFamily="-105" charset="-128"/>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9240" name="Picture 5" descr="C:\Documents and Settings\jtaylor.OSHA\Local Settings\Temporary Internet Files\Content.IE5\FSRY5FTZ\MCBD06630_0000[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49500" y="304800"/>
            <a:ext cx="99060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76057372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4"/>
          <p:cNvSpPr>
            <a:spLocks noGrp="1"/>
          </p:cNvSpPr>
          <p:nvPr>
            <p:ph type="title"/>
          </p:nvPr>
        </p:nvSpPr>
        <p:spPr/>
        <p:txBody>
          <a:bodyPr/>
          <a:lstStyle/>
          <a:p>
            <a:r>
              <a:rPr lang="en-US" smtClean="0"/>
              <a:t>OSHA’s Mission</a:t>
            </a:r>
          </a:p>
        </p:txBody>
      </p:sp>
      <p:sp>
        <p:nvSpPr>
          <p:cNvPr id="10243" name="Content Placeholder 1"/>
          <p:cNvSpPr>
            <a:spLocks noGrp="1"/>
          </p:cNvSpPr>
          <p:nvPr>
            <p:ph idx="1"/>
          </p:nvPr>
        </p:nvSpPr>
        <p:spPr>
          <a:xfrm>
            <a:off x="577348" y="1497234"/>
            <a:ext cx="8229600" cy="4525963"/>
          </a:xfrm>
        </p:spPr>
        <p:txBody>
          <a:bodyPr>
            <a:normAutofit fontScale="92500" lnSpcReduction="10000"/>
          </a:bodyPr>
          <a:lstStyle/>
          <a:p>
            <a:pPr eaLnBrk="1" hangingPunct="1"/>
            <a:r>
              <a:rPr lang="en-US" dirty="0" smtClean="0"/>
              <a:t>The mission of OSHA is </a:t>
            </a:r>
            <a:r>
              <a:rPr lang="en-US" dirty="0"/>
              <a:t>to assure safe and healthful working conditions for working men and women by setting and enforcing standards and by providing training, outreach, education and assistance</a:t>
            </a:r>
            <a:r>
              <a:rPr lang="en-US" dirty="0" smtClean="0"/>
              <a:t>. </a:t>
            </a:r>
          </a:p>
          <a:p>
            <a:pPr eaLnBrk="1" hangingPunct="1"/>
            <a:r>
              <a:rPr lang="en-US" dirty="0" smtClean="0"/>
              <a:t>Some of the things OSHA does to carry out its mission are: </a:t>
            </a:r>
          </a:p>
          <a:p>
            <a:pPr lvl="1" eaLnBrk="1" hangingPunct="1"/>
            <a:r>
              <a:rPr lang="en-US" sz="2200" i="1" dirty="0" smtClean="0"/>
              <a:t>Developing job safety and health standards and enforcing them through worksite inspections</a:t>
            </a:r>
          </a:p>
          <a:p>
            <a:pPr lvl="1" eaLnBrk="1" hangingPunct="1"/>
            <a:r>
              <a:rPr lang="en-US" sz="2200" i="1" dirty="0" smtClean="0"/>
              <a:t>Providing training programs to increase knowledge about occupational safety and health</a:t>
            </a:r>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4244695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4294967295"/>
          </p:nvPr>
        </p:nvSpPr>
        <p:spPr>
          <a:xfrm>
            <a:off x="1720270" y="2016467"/>
            <a:ext cx="6200775" cy="3330575"/>
          </a:xfrm>
        </p:spPr>
        <p:txBody>
          <a:bodyPr/>
          <a:lstStyle/>
          <a:p>
            <a:pPr eaLnBrk="1" hangingPunct="1"/>
            <a:r>
              <a:rPr lang="en-US" dirty="0" smtClean="0"/>
              <a:t>Why was OSHA necessary?</a:t>
            </a:r>
          </a:p>
          <a:p>
            <a:pPr eaLnBrk="1" hangingPunct="1"/>
            <a:endParaRPr lang="en-US" dirty="0" smtClean="0"/>
          </a:p>
          <a:p>
            <a:pPr eaLnBrk="1" hangingPunct="1"/>
            <a:r>
              <a:rPr lang="en-US" dirty="0" smtClean="0"/>
              <a:t>What is OSHA’s mission?</a:t>
            </a:r>
          </a:p>
          <a:p>
            <a:pPr eaLnBrk="1" hangingPunct="1"/>
            <a:endParaRPr lang="en-US" dirty="0" smtClean="0"/>
          </a:p>
          <a:p>
            <a:pPr eaLnBrk="1" hangingPunct="1"/>
            <a:r>
              <a:rPr lang="en-US" dirty="0" smtClean="0"/>
              <a:t>Why is this training important?</a:t>
            </a:r>
          </a:p>
        </p:txBody>
      </p:sp>
      <p:sp>
        <p:nvSpPr>
          <p:cNvPr id="3" name="Title 2"/>
          <p:cNvSpPr>
            <a:spLocks noGrp="1"/>
          </p:cNvSpPr>
          <p:nvPr>
            <p:ph type="title" idx="4294967295"/>
          </p:nvPr>
        </p:nvSpPr>
        <p:spPr>
          <a:xfrm>
            <a:off x="542417" y="277129"/>
            <a:ext cx="8228012"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11269"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18413" y="428625"/>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13</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04514232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a:xfrm>
            <a:off x="457200" y="223093"/>
            <a:ext cx="8229600" cy="1143000"/>
          </a:xfrm>
        </p:spPr>
        <p:txBody>
          <a:bodyPr/>
          <a:lstStyle/>
          <a:p>
            <a:r>
              <a:rPr lang="en-US" sz="3200" dirty="0" smtClean="0"/>
              <a:t>Topic 2:</a:t>
            </a:r>
            <a:br>
              <a:rPr lang="en-US" sz="3200" dirty="0" smtClean="0"/>
            </a:br>
            <a:r>
              <a:rPr lang="en-US" sz="3200" dirty="0" smtClean="0"/>
              <a:t>What Rights Do You Have Under OSHA?</a:t>
            </a:r>
          </a:p>
        </p:txBody>
      </p:sp>
      <p:sp>
        <p:nvSpPr>
          <p:cNvPr id="12291" name="Content Placeholder 1"/>
          <p:cNvSpPr>
            <a:spLocks noGrp="1"/>
          </p:cNvSpPr>
          <p:nvPr>
            <p:ph idx="1"/>
          </p:nvPr>
        </p:nvSpPr>
        <p:spPr>
          <a:xfrm>
            <a:off x="684515" y="1510194"/>
            <a:ext cx="8229600" cy="4525963"/>
          </a:xfrm>
        </p:spPr>
        <p:txBody>
          <a:bodyPr/>
          <a:lstStyle/>
          <a:p>
            <a:pPr eaLnBrk="1" hangingPunct="1"/>
            <a:r>
              <a:rPr lang="en-US" dirty="0" smtClean="0"/>
              <a:t>You have the right to:</a:t>
            </a:r>
          </a:p>
          <a:p>
            <a:pPr lvl="1" eaLnBrk="1" hangingPunct="1"/>
            <a:r>
              <a:rPr lang="en-US" sz="2200" i="1" dirty="0" smtClean="0"/>
              <a:t>A safe and healthful workplace </a:t>
            </a:r>
            <a:endParaRPr lang="en-US" sz="2200" b="1" i="1" dirty="0" smtClean="0"/>
          </a:p>
          <a:p>
            <a:pPr lvl="1" eaLnBrk="1" hangingPunct="1"/>
            <a:r>
              <a:rPr lang="en-US" sz="2200" i="1" dirty="0" smtClean="0"/>
              <a:t>Know about hazardous chemicals</a:t>
            </a:r>
            <a:endParaRPr lang="en-US" sz="2200" b="1" i="1" dirty="0" smtClean="0"/>
          </a:p>
          <a:p>
            <a:pPr lvl="1" eaLnBrk="1" hangingPunct="1"/>
            <a:r>
              <a:rPr lang="en-US" sz="2200" i="1" dirty="0" smtClean="0"/>
              <a:t>Information about injuries and illnesses in your workplace </a:t>
            </a:r>
            <a:endParaRPr lang="en-US" sz="2200" b="1" i="1" dirty="0" smtClean="0"/>
          </a:p>
          <a:p>
            <a:pPr lvl="1" eaLnBrk="1" hangingPunct="1"/>
            <a:r>
              <a:rPr lang="en-US" sz="2200" i="1" dirty="0" smtClean="0"/>
              <a:t>Complain or request hazard correction from employer </a:t>
            </a:r>
            <a:endParaRPr lang="en-US" sz="2200" b="1" i="1" dirty="0" smtClean="0"/>
          </a:p>
          <a:p>
            <a:pPr lvl="1" eaLnBrk="1" hangingPunct="1"/>
            <a:r>
              <a:rPr lang="en-US" sz="2200" i="1" dirty="0" smtClean="0"/>
              <a:t>Training</a:t>
            </a:r>
            <a:endParaRPr lang="en-US" sz="2200" b="1" i="1" dirty="0" smtClean="0"/>
          </a:p>
          <a:p>
            <a:pPr lvl="1" eaLnBrk="1" hangingPunct="1"/>
            <a:r>
              <a:rPr lang="en-US" sz="2200" i="1" dirty="0" smtClean="0"/>
              <a:t>Hazard exposure and medical records</a:t>
            </a:r>
            <a:endParaRPr lang="en-US" sz="2200" b="1" i="1" dirty="0" smtClean="0"/>
          </a:p>
          <a:p>
            <a:pPr lvl="1" eaLnBrk="1" hangingPunct="1"/>
            <a:r>
              <a:rPr lang="en-US" sz="2200" i="1" dirty="0" smtClean="0"/>
              <a:t>File a complaint with OSHA</a:t>
            </a:r>
            <a:endParaRPr lang="en-US" sz="2200" b="1" i="1" dirty="0" smtClean="0"/>
          </a:p>
          <a:p>
            <a:pPr lvl="1" eaLnBrk="1" hangingPunct="1"/>
            <a:r>
              <a:rPr lang="en-US" sz="2200" i="1" dirty="0" smtClean="0"/>
              <a:t>Participate in an OSHA inspection</a:t>
            </a:r>
            <a:endParaRPr lang="en-US" sz="2200" b="1" i="1" dirty="0" smtClean="0"/>
          </a:p>
          <a:p>
            <a:pPr lvl="1" eaLnBrk="1" hangingPunct="1"/>
            <a:r>
              <a:rPr lang="en-US" sz="2200" i="1" dirty="0" smtClean="0"/>
              <a:t>Be free from retaliation for exercising safety and health rights</a:t>
            </a:r>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35068280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6"/>
          <p:cNvSpPr>
            <a:spLocks noGrp="1"/>
          </p:cNvSpPr>
          <p:nvPr>
            <p:ph type="title" idx="4294967295"/>
          </p:nvPr>
        </p:nvSpPr>
        <p:spPr>
          <a:xfrm>
            <a:off x="501663" y="216378"/>
            <a:ext cx="8229600" cy="1143000"/>
          </a:xfrm>
        </p:spPr>
        <p:txBody>
          <a:bodyPr/>
          <a:lstStyle/>
          <a:p>
            <a:pPr eaLnBrk="1" hangingPunct="1"/>
            <a:r>
              <a:rPr lang="en-US" dirty="0" smtClean="0"/>
              <a:t>Worker Rights</a:t>
            </a:r>
          </a:p>
        </p:txBody>
      </p:sp>
      <p:sp>
        <p:nvSpPr>
          <p:cNvPr id="13315" name="Content Placeholder 1"/>
          <p:cNvSpPr>
            <a:spLocks noGrp="1"/>
          </p:cNvSpPr>
          <p:nvPr>
            <p:ph idx="4294967295"/>
          </p:nvPr>
        </p:nvSpPr>
        <p:spPr>
          <a:xfrm>
            <a:off x="914400" y="1417638"/>
            <a:ext cx="8229600" cy="4525962"/>
          </a:xfrm>
        </p:spPr>
        <p:txBody>
          <a:bodyPr/>
          <a:lstStyle/>
          <a:p>
            <a:pPr algn="ctr" eaLnBrk="1" hangingPunct="1">
              <a:buFont typeface="Wingdings 3" pitchFamily="18" charset="2"/>
              <a:buNone/>
            </a:pPr>
            <a:r>
              <a:rPr lang="en-US" b="1" dirty="0" smtClean="0"/>
              <a:t>Handout #1: </a:t>
            </a:r>
          </a:p>
          <a:p>
            <a:pPr algn="ctr" eaLnBrk="1" hangingPunct="1">
              <a:buFont typeface="Wingdings 3" pitchFamily="18" charset="2"/>
              <a:buNone/>
            </a:pPr>
            <a:r>
              <a:rPr lang="en-US" b="1" dirty="0" smtClean="0"/>
              <a:t>OSHA Poster</a:t>
            </a:r>
          </a:p>
          <a:p>
            <a:pPr eaLnBrk="1" hangingPunct="1">
              <a:buFont typeface="Wingdings 3" pitchFamily="18" charset="2"/>
              <a:buNone/>
            </a:pPr>
            <a:endParaRPr lang="en-US" dirty="0" smtClean="0"/>
          </a:p>
          <a:p>
            <a:pPr eaLnBrk="1" hangingPunct="1"/>
            <a:r>
              <a:rPr lang="en-US" dirty="0" smtClean="0"/>
              <a:t>Have you seen this poster at your place of work?</a:t>
            </a:r>
          </a:p>
          <a:p>
            <a:pPr eaLnBrk="1" hangingPunct="1"/>
            <a:r>
              <a:rPr lang="en-US" dirty="0" smtClean="0"/>
              <a:t>Creation of OSHA provided workers the right to a safe and healthful workplace</a:t>
            </a:r>
          </a:p>
        </p:txBody>
      </p:sp>
      <p:pic>
        <p:nvPicPr>
          <p:cNvPr id="13317"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2995" y="922338"/>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descr="C:\Documents and Settings\jtaylor.OSHA\Local Settings\Temporary Internet Files\Content.IE5\FSRY5FTZ\MCj0442000000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76616" y="642938"/>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85774622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4294967295"/>
          </p:nvPr>
        </p:nvSpPr>
        <p:spPr>
          <a:xfrm>
            <a:off x="0" y="1481138"/>
            <a:ext cx="6248400" cy="1643062"/>
          </a:xfrm>
        </p:spPr>
        <p:txBody>
          <a:bodyPr/>
          <a:lstStyle/>
          <a:p>
            <a:pPr eaLnBrk="1" hangingPunct="1"/>
            <a:r>
              <a:rPr lang="en-US" smtClean="0"/>
              <a:t>The creation of OSHA provided workers the right to a safe and healthful workplace. </a:t>
            </a:r>
          </a:p>
        </p:txBody>
      </p:sp>
      <p:pic>
        <p:nvPicPr>
          <p:cNvPr id="14339"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67335" y="457600"/>
            <a:ext cx="8459788" cy="1158875"/>
          </a:xfrm>
        </p:spPr>
      </p:pic>
      <p:sp>
        <p:nvSpPr>
          <p:cNvPr id="14341" name="TextBox 4"/>
          <p:cNvSpPr txBox="1">
            <a:spLocks noChangeArrowheads="1"/>
          </p:cNvSpPr>
          <p:nvPr/>
        </p:nvSpPr>
        <p:spPr bwMode="auto">
          <a:xfrm>
            <a:off x="537210" y="346873"/>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dirty="0"/>
              <a:t>Your Right to…</a:t>
            </a:r>
          </a:p>
        </p:txBody>
      </p:sp>
      <p:pic>
        <p:nvPicPr>
          <p:cNvPr id="14343" name="Picture 7" descr="Q:\Vertex\TASK ORDER #20\IntroToOSHA-working\Rev_03.10.10\Possible photos\Act_1970_new.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80226" y="1033964"/>
            <a:ext cx="1766887" cy="1371600"/>
          </a:xfrm>
          <a:prstGeom prst="rect">
            <a:avLst/>
          </a:prstGeom>
          <a:noFill/>
          <a:ln>
            <a:solidFill>
              <a:schemeClr val="tx1">
                <a:lumMod val="50000"/>
                <a:lumOff val="50000"/>
              </a:schemeClr>
            </a:solidFill>
          </a:ln>
        </p:spPr>
      </p:pic>
      <p:sp>
        <p:nvSpPr>
          <p:cNvPr id="7" name="TextBox 6"/>
          <p:cNvSpPr txBox="1"/>
          <p:nvPr/>
        </p:nvSpPr>
        <p:spPr>
          <a:xfrm>
            <a:off x="938213" y="3143410"/>
            <a:ext cx="8077200" cy="3278188"/>
          </a:xfrm>
          <a:prstGeom prst="rect">
            <a:avLst/>
          </a:prstGeom>
          <a:noFill/>
        </p:spPr>
        <p:txBody>
          <a:bodyPr>
            <a:spAutoFit/>
          </a:bodyPr>
          <a:lstStyle/>
          <a:p>
            <a:pPr marL="365125" indent="-255588">
              <a:spcBef>
                <a:spcPts val="400"/>
              </a:spcBef>
              <a:buClr>
                <a:schemeClr val="accent1"/>
              </a:buClr>
              <a:buSzPct val="68000"/>
              <a:buFont typeface="Wingdings 3" pitchFamily="18" charset="2"/>
              <a:buChar char=""/>
              <a:defRPr/>
            </a:pPr>
            <a:r>
              <a:rPr lang="en-US" sz="2700" dirty="0">
                <a:latin typeface="+mn-lt"/>
                <a:ea typeface="+mn-ea"/>
              </a:rPr>
              <a:t>Section 5(a)(1) of the OSH Act states: “Each employer shall furnish to each of his employees employment and a place of employment which are free from recognized hazards that are causing or are likely to cause death or serious physical harm to his employees." </a:t>
            </a:r>
          </a:p>
          <a:p>
            <a:pPr>
              <a:defRPr/>
            </a:pPr>
            <a:endParaRPr lang="en-US" dirty="0"/>
          </a:p>
        </p:txBody>
      </p:sp>
      <p:sp>
        <p:nvSpPr>
          <p:cNvPr id="8"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68062617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Title 2"/>
          <p:cNvPicPr>
            <a:picLocks noGrp="1" noChangeArrowheads="1"/>
          </p:cNvPicPr>
          <p:nvPr>
            <p:ph type="title"/>
          </p:nvPr>
        </p:nvPicPr>
        <p:blipFill>
          <a:blip r:embed="rId3" cstate="email">
            <a:extLst>
              <a:ext uri="{28A0092B-C50C-407E-A947-70E740481C1C}">
                <a14:useLocalDpi xmlns:a14="http://schemas.microsoft.com/office/drawing/2010/main"/>
              </a:ext>
            </a:extLst>
          </a:blip>
          <a:stretch>
            <a:fillRect/>
          </a:stretch>
        </p:blipFill>
        <p:spPr>
          <a:xfrm>
            <a:off x="457200" y="508543"/>
            <a:ext cx="8229600" cy="1121375"/>
          </a:xfrm>
        </p:spPr>
      </p:pic>
      <p:sp>
        <p:nvSpPr>
          <p:cNvPr id="14338" name="Content Placeholder 1"/>
          <p:cNvSpPr>
            <a:spLocks noGrp="1"/>
          </p:cNvSpPr>
          <p:nvPr>
            <p:ph idx="1"/>
          </p:nvPr>
        </p:nvSpPr>
        <p:spPr>
          <a:xfrm>
            <a:off x="474364" y="1704231"/>
            <a:ext cx="8229600" cy="3547061"/>
          </a:xfrm>
        </p:spPr>
        <p:txBody>
          <a:bodyPr>
            <a:normAutofit/>
          </a:bodyPr>
          <a:lstStyle/>
          <a:p>
            <a:pPr eaLnBrk="1" hangingPunct="1"/>
            <a:r>
              <a:rPr lang="en-US" sz="2400" dirty="0"/>
              <a:t>Worker </a:t>
            </a:r>
            <a:r>
              <a:rPr lang="en-US" sz="2400" dirty="0" smtClean="0"/>
              <a:t>Protection is Law: </a:t>
            </a:r>
            <a:r>
              <a:rPr lang="en-US" sz="2400" i="1" dirty="0"/>
              <a:t>The Occupational Safety and Health Act of 1970 (OSH Act</a:t>
            </a:r>
            <a:r>
              <a:rPr lang="en-US" sz="2400" i="1" dirty="0" smtClean="0"/>
              <a:t>)</a:t>
            </a:r>
            <a:endParaRPr lang="en-US" sz="2400" dirty="0"/>
          </a:p>
          <a:p>
            <a:pPr eaLnBrk="1" hangingPunct="1"/>
            <a:r>
              <a:rPr lang="en-US" sz="2400" dirty="0" smtClean="0"/>
              <a:t>OSHA was created to provide workers the right to a safe and healthful workplace</a:t>
            </a:r>
          </a:p>
          <a:p>
            <a:pPr eaLnBrk="1" hangingPunct="1"/>
            <a:r>
              <a:rPr lang="en-US" sz="2400" dirty="0" smtClean="0"/>
              <a:t>It is the duty of the employers to provide workplaces that are free of known dangers that could harm their employees</a:t>
            </a:r>
          </a:p>
          <a:p>
            <a:pPr eaLnBrk="1" hangingPunct="1"/>
            <a:r>
              <a:rPr lang="en-US" sz="2400" dirty="0" smtClean="0"/>
              <a:t>This law also gives workers important rights to participate in activities to ensure their protection from job hazards</a:t>
            </a:r>
          </a:p>
          <a:p>
            <a:pPr eaLnBrk="1" hangingPunct="1"/>
            <a:endParaRPr lang="en-US" sz="2400" dirty="0" smtClean="0"/>
          </a:p>
          <a:p>
            <a:pPr eaLnBrk="1" hangingPunct="1"/>
            <a:endParaRPr lang="en-US" sz="2400" dirty="0"/>
          </a:p>
          <a:p>
            <a:pPr eaLnBrk="1" hangingPunct="1"/>
            <a:endParaRPr lang="en-US" sz="2400" dirty="0" smtClean="0"/>
          </a:p>
        </p:txBody>
      </p:sp>
      <p:sp>
        <p:nvSpPr>
          <p:cNvPr id="14341" name="TextBox 4"/>
          <p:cNvSpPr txBox="1">
            <a:spLocks noChangeArrowheads="1"/>
          </p:cNvSpPr>
          <p:nvPr/>
        </p:nvSpPr>
        <p:spPr bwMode="auto">
          <a:xfrm>
            <a:off x="457200" y="417371"/>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pic>
        <p:nvPicPr>
          <p:cNvPr id="14343" name="Picture 7" descr="Q:\Vertex\TASK ORDER #20\IntroToOSHA-working\Rev_03.10.10\Possible photos\Act_1970_new.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39000" y="162850"/>
            <a:ext cx="1320005" cy="1024695"/>
          </a:xfrm>
          <a:prstGeom prst="rect">
            <a:avLst/>
          </a:prstGeom>
          <a:noFill/>
          <a:ln>
            <a:solidFill>
              <a:schemeClr val="tx1">
                <a:lumMod val="50000"/>
                <a:lumOff val="50000"/>
              </a:schemeClr>
            </a:solidFill>
          </a:ln>
        </p:spPr>
      </p:pic>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17</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81805266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4294967295"/>
          </p:nvPr>
        </p:nvSpPr>
        <p:spPr>
          <a:xfrm>
            <a:off x="0" y="915078"/>
            <a:ext cx="8229600" cy="1490662"/>
          </a:xfrm>
        </p:spPr>
        <p:txBody>
          <a:bodyPr>
            <a:normAutofit/>
          </a:bodyPr>
          <a:lstStyle/>
          <a:p>
            <a:pPr eaLnBrk="1" hangingPunct="1"/>
            <a:r>
              <a:rPr lang="en-US" sz="2800" dirty="0" smtClean="0"/>
              <a:t>Employers must have a written, complete hazard communication program that includes information on:</a:t>
            </a:r>
          </a:p>
        </p:txBody>
      </p:sp>
      <p:pic>
        <p:nvPicPr>
          <p:cNvPr id="15363"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411936" y="205923"/>
            <a:ext cx="8459788" cy="1158875"/>
          </a:xfrm>
        </p:spPr>
      </p:pic>
      <p:sp>
        <p:nvSpPr>
          <p:cNvPr id="15365" name="TextBox 4"/>
          <p:cNvSpPr txBox="1">
            <a:spLocks noChangeArrowheads="1"/>
          </p:cNvSpPr>
          <p:nvPr/>
        </p:nvSpPr>
        <p:spPr bwMode="auto">
          <a:xfrm>
            <a:off x="457200" y="186974"/>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dirty="0"/>
              <a:t>Your Right to…</a:t>
            </a:r>
          </a:p>
        </p:txBody>
      </p:sp>
      <p:sp>
        <p:nvSpPr>
          <p:cNvPr id="15367" name="Text Box 9"/>
          <p:cNvSpPr txBox="1">
            <a:spLocks noChangeArrowheads="1"/>
          </p:cNvSpPr>
          <p:nvPr/>
        </p:nvSpPr>
        <p:spPr bwMode="auto">
          <a:xfrm>
            <a:off x="-184604" y="2405740"/>
            <a:ext cx="6295118" cy="327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ea typeface="ＭＳ Ｐゴシック" pitchFamily="-105" charset="-128"/>
              </a:defRPr>
            </a:lvl1pPr>
            <a:lvl2pPr marL="741363" indent="-22860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lvl="1" eaLnBrk="1" hangingPunct="1">
              <a:spcBef>
                <a:spcPts val="400"/>
              </a:spcBef>
              <a:buClr>
                <a:schemeClr val="accent1"/>
              </a:buClr>
              <a:buSzPct val="68000"/>
              <a:buFont typeface="Wingdings 3" pitchFamily="18" charset="2"/>
              <a:buChar char=""/>
            </a:pPr>
            <a:r>
              <a:rPr lang="en-US" sz="2000" dirty="0">
                <a:latin typeface="Lucida Sans Unicode" pitchFamily="34" charset="0"/>
              </a:rPr>
              <a:t>Container labeling,</a:t>
            </a:r>
          </a:p>
          <a:p>
            <a:pPr lvl="1" eaLnBrk="1" hangingPunct="1">
              <a:spcBef>
                <a:spcPts val="400"/>
              </a:spcBef>
              <a:buClr>
                <a:schemeClr val="accent1"/>
              </a:buClr>
              <a:buSzPct val="68000"/>
              <a:buFont typeface="Wingdings 3" pitchFamily="18" charset="2"/>
              <a:buChar char=""/>
            </a:pPr>
            <a:r>
              <a:rPr lang="en-US" sz="2000" dirty="0">
                <a:latin typeface="Lucida Sans Unicode" pitchFamily="34" charset="0"/>
              </a:rPr>
              <a:t>Safety Data Sheets (SDSs), and</a:t>
            </a:r>
          </a:p>
          <a:p>
            <a:pPr lvl="1" eaLnBrk="1" hangingPunct="1">
              <a:spcBef>
                <a:spcPts val="400"/>
              </a:spcBef>
              <a:buClr>
                <a:schemeClr val="accent1"/>
              </a:buClr>
              <a:buSzPct val="68000"/>
              <a:buFont typeface="Wingdings 3" pitchFamily="18" charset="2"/>
              <a:buChar char=""/>
            </a:pPr>
            <a:r>
              <a:rPr lang="en-US" sz="2000" dirty="0">
                <a:latin typeface="Lucida Sans Unicode" pitchFamily="34" charset="0"/>
              </a:rPr>
              <a:t>Worker training. The training must include the physical and health hazards of the chemicals and how workers can protect themselves; including specific procedures the employer has implemented to protect workers, such </a:t>
            </a:r>
            <a:r>
              <a:rPr lang="en-US" sz="2000" dirty="0" smtClean="0">
                <a:latin typeface="Lucida Sans Unicode" pitchFamily="34" charset="0"/>
              </a:rPr>
              <a:t>as </a:t>
            </a:r>
            <a:r>
              <a:rPr lang="en-US" sz="2000" dirty="0">
                <a:latin typeface="Lucida Sans Unicode" pitchFamily="34" charset="0"/>
              </a:rPr>
              <a:t>work practices, emergency procedures, and personal protective equipment.</a:t>
            </a:r>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7800" y="1808819"/>
            <a:ext cx="2514600" cy="2514600"/>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3778911908"/>
              </p:ext>
            </p:extLst>
          </p:nvPr>
        </p:nvGraphicFramePr>
        <p:xfrm>
          <a:off x="6416810" y="3982739"/>
          <a:ext cx="2697876" cy="2108200"/>
        </p:xfrm>
        <a:graphic>
          <a:graphicData uri="http://schemas.openxmlformats.org/drawingml/2006/table">
            <a:tbl>
              <a:tblPr firstRow="1" bandRow="1">
                <a:tableStyleId>{3B4B98B0-60AC-42C2-AFA5-B58CD77FA1E5}</a:tableStyleId>
              </a:tblPr>
              <a:tblGrid>
                <a:gridCol w="2697876">
                  <a:extLst>
                    <a:ext uri="{9D8B030D-6E8A-4147-A177-3AD203B41FA5}">
                      <a16:colId xmlns:a16="http://schemas.microsoft.com/office/drawing/2014/main" val="20000"/>
                    </a:ext>
                  </a:extLst>
                </a:gridCol>
              </a:tblGrid>
              <a:tr h="370840">
                <a:tc>
                  <a:txBody>
                    <a:bodyPr/>
                    <a:lstStyle/>
                    <a:p>
                      <a:endParaRPr lang="en-US" dirty="0"/>
                    </a:p>
                  </a:txBody>
                  <a:tcP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The Hazard Communication Standard (HCS) requires chemical manufacturers, distributors, or importers to provide Safety Data Sheets (SDSs) (formerly known as Material Safety Data Sheets or MSDSs) to communicate the hazards of hazardous chemical products. As of June 1, 2015, the HCS will require new SDSs to be in a uniform format. </a:t>
                      </a:r>
                    </a:p>
                  </a:txBody>
                  <a:tcPr/>
                </a:tc>
                <a:extLst>
                  <a:ext uri="{0D108BD9-81ED-4DB2-BD59-A6C34878D82A}">
                    <a16:rowId xmlns:a16="http://schemas.microsoft.com/office/drawing/2014/main" val="10001"/>
                  </a:ext>
                </a:extLst>
              </a:tr>
            </a:tbl>
          </a:graphicData>
        </a:graphic>
      </p:graphicFrame>
      <p:sp>
        <p:nvSpPr>
          <p:cNvPr id="9"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54450926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4294967295"/>
          </p:nvPr>
        </p:nvSpPr>
        <p:spPr>
          <a:xfrm>
            <a:off x="0" y="1481138"/>
            <a:ext cx="5257800" cy="2252662"/>
          </a:xfrm>
        </p:spPr>
        <p:txBody>
          <a:bodyPr>
            <a:normAutofit fontScale="92500"/>
          </a:bodyPr>
          <a:lstStyle/>
          <a:p>
            <a:pPr eaLnBrk="1" hangingPunct="1"/>
            <a:r>
              <a:rPr lang="en-US" smtClean="0"/>
              <a:t>OSHA’s Recordkeeping rule requires most employers with more than 10 workers to keep a log of injuries and illnesses.</a:t>
            </a:r>
          </a:p>
        </p:txBody>
      </p:sp>
      <p:pic>
        <p:nvPicPr>
          <p:cNvPr id="17411"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20554" y="466511"/>
            <a:ext cx="8655050" cy="1158875"/>
          </a:xfrm>
        </p:spPr>
      </p:pic>
      <p:sp>
        <p:nvSpPr>
          <p:cNvPr id="17413" name="TextBox 5"/>
          <p:cNvSpPr txBox="1">
            <a:spLocks noChangeArrowheads="1"/>
          </p:cNvSpPr>
          <p:nvPr/>
        </p:nvSpPr>
        <p:spPr bwMode="auto">
          <a:xfrm>
            <a:off x="488950" y="392501"/>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dirty="0"/>
              <a:t>Your Right to…</a:t>
            </a:r>
          </a:p>
        </p:txBody>
      </p:sp>
      <p:pic>
        <p:nvPicPr>
          <p:cNvPr id="17414" name="Picture 7" descr="slide 15 first ai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36781" y="1459771"/>
            <a:ext cx="2667000" cy="2057400"/>
          </a:xfrm>
          <a:prstGeom prst="rect">
            <a:avLst/>
          </a:prstGeom>
          <a:noFill/>
          <a:ln>
            <a:noFill/>
          </a:ln>
          <a:effectLst>
            <a:outerShdw blurRad="66675" dist="101600" dir="27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 Box 8"/>
          <p:cNvSpPr txBox="1">
            <a:spLocks noChangeArrowheads="1"/>
          </p:cNvSpPr>
          <p:nvPr/>
        </p:nvSpPr>
        <p:spPr bwMode="auto">
          <a:xfrm>
            <a:off x="457200" y="3581400"/>
            <a:ext cx="8229600" cy="199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5125" indent="-255588"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spcBef>
                <a:spcPts val="400"/>
              </a:spcBef>
              <a:buClr>
                <a:schemeClr val="accent1"/>
              </a:buClr>
              <a:buSzPct val="68000"/>
              <a:buFont typeface="Wingdings 3" pitchFamily="18" charset="2"/>
              <a:buChar char=""/>
            </a:pPr>
            <a:r>
              <a:rPr lang="en-US" sz="2400" dirty="0">
                <a:latin typeface="Lucida Sans Unicode" pitchFamily="34" charset="0"/>
              </a:rPr>
              <a:t>Workers have the right to review the current log, as well as the logs stored for the past 5 years. </a:t>
            </a:r>
          </a:p>
          <a:p>
            <a:pPr eaLnBrk="1" hangingPunct="1">
              <a:spcBef>
                <a:spcPts val="400"/>
              </a:spcBef>
              <a:buClr>
                <a:schemeClr val="accent1"/>
              </a:buClr>
              <a:buSzPct val="68000"/>
              <a:buFont typeface="Wingdings 3" pitchFamily="18" charset="2"/>
              <a:buChar char=""/>
            </a:pPr>
            <a:r>
              <a:rPr lang="en-US" sz="2400" dirty="0">
                <a:latin typeface="Lucida Sans Unicode" pitchFamily="34" charset="0"/>
              </a:rPr>
              <a:t>Workers also have the right to view the annually posted summary of the injuries and illnesses (OSHA 300A).</a:t>
            </a:r>
          </a:p>
        </p:txBody>
      </p:sp>
      <p:sp>
        <p:nvSpPr>
          <p:cNvPr id="8"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19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35267009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4294967295"/>
          </p:nvPr>
        </p:nvSpPr>
        <p:spPr>
          <a:xfrm>
            <a:off x="377608" y="1431925"/>
            <a:ext cx="8229600" cy="4525963"/>
          </a:xfrm>
        </p:spPr>
        <p:txBody>
          <a:bodyPr/>
          <a:lstStyle/>
          <a:p>
            <a:pPr eaLnBrk="1" hangingPunct="1"/>
            <a:r>
              <a:rPr lang="en-US" dirty="0" smtClean="0"/>
              <a:t>Workers may bring up safety and health concerns in the workplace to their employers without fear of discharge or discrimination, as long as the complaint is made in good faith. </a:t>
            </a:r>
          </a:p>
          <a:p>
            <a:pPr eaLnBrk="1" hangingPunct="1"/>
            <a:r>
              <a:rPr lang="en-US" dirty="0" smtClean="0"/>
              <a:t>OSHA regulations [29CFR 1977.9(c)] protect workers who complain to their employer about unsafe or unhealthful conditions in the workplace. </a:t>
            </a:r>
          </a:p>
        </p:txBody>
      </p:sp>
      <p:pic>
        <p:nvPicPr>
          <p:cNvPr id="18435"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406277" y="478047"/>
            <a:ext cx="8459788" cy="1158875"/>
          </a:xfrm>
        </p:spPr>
      </p:pic>
      <p:sp>
        <p:nvSpPr>
          <p:cNvPr id="18437" name="TextBox 4"/>
          <p:cNvSpPr txBox="1">
            <a:spLocks noChangeArrowheads="1"/>
          </p:cNvSpPr>
          <p:nvPr/>
        </p:nvSpPr>
        <p:spPr bwMode="auto">
          <a:xfrm>
            <a:off x="554525" y="404037"/>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20</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02160401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Title 2"/>
          <p:cNvPicPr>
            <a:picLocks noGrp="1" noChangeArrowheads="1"/>
          </p:cNvPicPr>
          <p:nvPr>
            <p:ph type="title"/>
          </p:nvPr>
        </p:nvPicPr>
        <p:blipFill>
          <a:blip r:embed="rId3" cstate="email">
            <a:extLst>
              <a:ext uri="{28A0092B-C50C-407E-A947-70E740481C1C}">
                <a14:useLocalDpi xmlns:a14="http://schemas.microsoft.com/office/drawing/2010/main"/>
              </a:ext>
            </a:extLst>
          </a:blip>
          <a:srcRect l="1080" r="1080"/>
          <a:stretch>
            <a:fillRect/>
          </a:stretch>
        </p:blipFill>
        <p:spPr>
          <a:xfrm>
            <a:off x="457200" y="555041"/>
            <a:ext cx="8229600" cy="1143000"/>
          </a:xfrm>
        </p:spPr>
      </p:pic>
      <p:sp>
        <p:nvSpPr>
          <p:cNvPr id="19459" name="Content Placeholder 1"/>
          <p:cNvSpPr>
            <a:spLocks noGrp="1"/>
          </p:cNvSpPr>
          <p:nvPr>
            <p:ph sz="half" idx="1"/>
          </p:nvPr>
        </p:nvSpPr>
        <p:spPr>
          <a:xfrm>
            <a:off x="457200" y="1481138"/>
            <a:ext cx="4343400" cy="1987776"/>
          </a:xfrm>
        </p:spPr>
        <p:txBody>
          <a:bodyPr/>
          <a:lstStyle/>
          <a:p>
            <a:pPr eaLnBrk="1" hangingPunct="1"/>
            <a:r>
              <a:rPr lang="en-US" sz="2400" dirty="0" smtClean="0"/>
              <a:t>Workers have a right to get training from employers on a variety of health and safety hazards and standards that employers must follow.</a:t>
            </a:r>
          </a:p>
        </p:txBody>
      </p:sp>
      <p:pic>
        <p:nvPicPr>
          <p:cNvPr id="19460" name="Content Placeholder 6" descr="Slide 17 trg.JPG"/>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5029200" y="731838"/>
            <a:ext cx="3525838" cy="2341563"/>
          </a:xfrm>
          <a:effectLst>
            <a:outerShdw blurRad="127000" dist="114300" dir="2700000" algn="tl" rotWithShape="0">
              <a:srgbClr val="000000"/>
            </a:outerShdw>
          </a:effectLst>
        </p:spPr>
      </p:pic>
      <p:sp>
        <p:nvSpPr>
          <p:cNvPr id="19462" name="TextBox 4"/>
          <p:cNvSpPr txBox="1">
            <a:spLocks noChangeArrowheads="1"/>
          </p:cNvSpPr>
          <p:nvPr/>
        </p:nvSpPr>
        <p:spPr bwMode="auto">
          <a:xfrm>
            <a:off x="508692" y="406037"/>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dirty="0"/>
              <a:t>Your Right to…</a:t>
            </a:r>
          </a:p>
        </p:txBody>
      </p:sp>
      <p:sp>
        <p:nvSpPr>
          <p:cNvPr id="8" name="TextBox 7"/>
          <p:cNvSpPr txBox="1"/>
          <p:nvPr/>
        </p:nvSpPr>
        <p:spPr>
          <a:xfrm>
            <a:off x="697496" y="3381564"/>
            <a:ext cx="8229600" cy="2636619"/>
          </a:xfrm>
          <a:prstGeom prst="rect">
            <a:avLst/>
          </a:prstGeom>
          <a:noFill/>
        </p:spPr>
        <p:txBody>
          <a:bodyPr>
            <a:spAutoFit/>
          </a:bodyPr>
          <a:lstStyle/>
          <a:p>
            <a:pPr marL="365125" indent="-255588">
              <a:spcBef>
                <a:spcPts val="400"/>
              </a:spcBef>
              <a:buClr>
                <a:schemeClr val="accent1"/>
              </a:buClr>
              <a:buSzPct val="68000"/>
              <a:buFont typeface="Wingdings 3" pitchFamily="18" charset="2"/>
              <a:buChar char=""/>
              <a:defRPr/>
            </a:pPr>
            <a:r>
              <a:rPr lang="en-US" sz="2400" dirty="0">
                <a:latin typeface="+mn-lt"/>
                <a:ea typeface="+mn-ea"/>
              </a:rPr>
              <a:t>Some required training covers topics such as, lockout-tagout, bloodborne pathogens, noise, confined spaces, fall hazards in construction, personal protective equipment, along with a variety of other subjects. </a:t>
            </a:r>
            <a:endParaRPr lang="en-US" sz="2400" dirty="0" smtClean="0">
              <a:latin typeface="+mn-lt"/>
              <a:ea typeface="+mn-ea"/>
            </a:endParaRPr>
          </a:p>
          <a:p>
            <a:pPr marL="365125" indent="-255588">
              <a:spcBef>
                <a:spcPts val="400"/>
              </a:spcBef>
              <a:buClr>
                <a:schemeClr val="accent1"/>
              </a:buClr>
              <a:buSzPct val="68000"/>
              <a:buFont typeface="Wingdings 3" pitchFamily="18" charset="2"/>
              <a:buChar char=""/>
              <a:defRPr/>
            </a:pPr>
            <a:r>
              <a:rPr lang="en-US" sz="2400" dirty="0" smtClean="0"/>
              <a:t>Training must be in a language and vocabulary workers can understand</a:t>
            </a:r>
            <a:endParaRPr lang="en-US" sz="2400" dirty="0">
              <a:latin typeface="+mn-lt"/>
              <a:ea typeface="+mn-ea"/>
            </a:endParaRPr>
          </a:p>
          <a:p>
            <a:pPr>
              <a:defRPr/>
            </a:pPr>
            <a:endParaRPr lang="en-US" dirty="0"/>
          </a:p>
        </p:txBody>
      </p:sp>
      <p:sp>
        <p:nvSpPr>
          <p:cNvPr id="9"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96660082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4294967295"/>
          </p:nvPr>
        </p:nvSpPr>
        <p:spPr>
          <a:xfrm>
            <a:off x="463428" y="1481138"/>
            <a:ext cx="8229600" cy="4525962"/>
          </a:xfrm>
        </p:spPr>
        <p:txBody>
          <a:bodyPr>
            <a:normAutofit fontScale="92500"/>
          </a:bodyPr>
          <a:lstStyle/>
          <a:p>
            <a:pPr eaLnBrk="1" hangingPunct="1">
              <a:spcAft>
                <a:spcPts val="1800"/>
              </a:spcAft>
            </a:pPr>
            <a:r>
              <a:rPr lang="en-US" dirty="0" smtClean="0"/>
              <a:t>1910.1020: right to examine &amp; copy records</a:t>
            </a:r>
          </a:p>
          <a:p>
            <a:pPr eaLnBrk="1" hangingPunct="1"/>
            <a:r>
              <a:rPr lang="en-US" dirty="0" smtClean="0"/>
              <a:t>Examples of toxic substances and harmful physical agents are:</a:t>
            </a:r>
          </a:p>
          <a:p>
            <a:pPr lvl="1" eaLnBrk="1" hangingPunct="1"/>
            <a:r>
              <a:rPr lang="en-US" i="1" dirty="0" smtClean="0"/>
              <a:t>Metals and dusts, such as, lead, cadmium, and silica.</a:t>
            </a:r>
          </a:p>
          <a:p>
            <a:pPr lvl="1" eaLnBrk="1" hangingPunct="1"/>
            <a:r>
              <a:rPr lang="en-US" i="1" dirty="0" smtClean="0"/>
              <a:t>Biological agents, such as bacteria, viruses, and fungi.</a:t>
            </a:r>
          </a:p>
          <a:p>
            <a:pPr lvl="1" eaLnBrk="1" hangingPunct="1"/>
            <a:r>
              <a:rPr lang="en-US" i="1" dirty="0" smtClean="0"/>
              <a:t>Physical stress, such as noise, heat, cold, vibration, repetitive motion, and ionizing and non-ionizing radiation.</a:t>
            </a:r>
          </a:p>
          <a:p>
            <a:pPr eaLnBrk="1" hangingPunct="1"/>
            <a:endParaRPr lang="en-US" dirty="0" smtClean="0"/>
          </a:p>
        </p:txBody>
      </p:sp>
      <p:pic>
        <p:nvPicPr>
          <p:cNvPr id="20483"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0" y="500574"/>
            <a:ext cx="9144000" cy="1158875"/>
          </a:xfrm>
        </p:spPr>
      </p:pic>
      <p:sp>
        <p:nvSpPr>
          <p:cNvPr id="20485" name="TextBox 4"/>
          <p:cNvSpPr txBox="1">
            <a:spLocks noChangeArrowheads="1"/>
          </p:cNvSpPr>
          <p:nvPr/>
        </p:nvSpPr>
        <p:spPr bwMode="auto">
          <a:xfrm>
            <a:off x="457200" y="460886"/>
            <a:ext cx="190047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dirty="0"/>
              <a:t>Your Right to…</a:t>
            </a:r>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936681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4294967295"/>
          </p:nvPr>
        </p:nvSpPr>
        <p:spPr>
          <a:xfrm>
            <a:off x="604" y="1524954"/>
            <a:ext cx="8229600" cy="4525962"/>
          </a:xfrm>
        </p:spPr>
        <p:txBody>
          <a:bodyPr>
            <a:normAutofit/>
          </a:bodyPr>
          <a:lstStyle/>
          <a:p>
            <a:pPr eaLnBrk="1" hangingPunct="1"/>
            <a:r>
              <a:rPr lang="en-US" sz="2800" dirty="0" smtClean="0"/>
              <a:t>Workers may file a complaint with OSHA if </a:t>
            </a:r>
            <a:br>
              <a:rPr lang="en-US" sz="2800" dirty="0" smtClean="0"/>
            </a:br>
            <a:r>
              <a:rPr lang="en-US" sz="2800" dirty="0" smtClean="0"/>
              <a:t>they believe a violation of a safety or health standard, or an imminent danger situation, </a:t>
            </a:r>
            <a:br>
              <a:rPr lang="en-US" sz="2800" dirty="0" smtClean="0"/>
            </a:br>
            <a:r>
              <a:rPr lang="en-US" sz="2800" dirty="0" smtClean="0"/>
              <a:t>exists in the workplace. </a:t>
            </a:r>
          </a:p>
          <a:p>
            <a:pPr eaLnBrk="1" hangingPunct="1"/>
            <a:r>
              <a:rPr lang="en-US" sz="2800" dirty="0" smtClean="0"/>
              <a:t>Workers may request that their name not be revealed to the employer.</a:t>
            </a:r>
          </a:p>
          <a:p>
            <a:pPr eaLnBrk="1" hangingPunct="1"/>
            <a:r>
              <a:rPr lang="en-US" sz="2800" dirty="0" smtClean="0"/>
              <a:t>If a worker files a complaint, they have the </a:t>
            </a:r>
            <a:br>
              <a:rPr lang="en-US" sz="2800" dirty="0" smtClean="0"/>
            </a:br>
            <a:r>
              <a:rPr lang="en-US" sz="2800" dirty="0" smtClean="0"/>
              <a:t>right to find out OSHA’s action on the complaint and request a review if an inspection is not made.</a:t>
            </a:r>
          </a:p>
        </p:txBody>
      </p:sp>
      <p:pic>
        <p:nvPicPr>
          <p:cNvPr id="21507"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117324" y="520528"/>
            <a:ext cx="9026675" cy="1158875"/>
          </a:xfrm>
        </p:spPr>
      </p:pic>
      <p:sp>
        <p:nvSpPr>
          <p:cNvPr id="21509" name="TextBox 4"/>
          <p:cNvSpPr txBox="1">
            <a:spLocks noChangeArrowheads="1"/>
          </p:cNvSpPr>
          <p:nvPr/>
        </p:nvSpPr>
        <p:spPr bwMode="auto">
          <a:xfrm>
            <a:off x="420049" y="395035"/>
            <a:ext cx="186834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6" name="Rounded Rectangle 5"/>
          <p:cNvSpPr/>
          <p:nvPr/>
        </p:nvSpPr>
        <p:spPr>
          <a:xfrm>
            <a:off x="7443061" y="322752"/>
            <a:ext cx="1524000" cy="4419600"/>
          </a:xfrm>
          <a:prstGeom prst="roundRect">
            <a:avLst/>
          </a:prstGeom>
          <a:scene3d>
            <a:camera prst="orthographicFront"/>
            <a:lightRig rig="threePt" dir="t"/>
          </a:scene3d>
          <a:sp3d>
            <a:bevelT prst="convex"/>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i="1" dirty="0" smtClean="0"/>
              <a:t>Note:</a:t>
            </a:r>
          </a:p>
          <a:p>
            <a:pPr algn="ctr"/>
            <a:r>
              <a:rPr lang="en-US" b="1" dirty="0" smtClean="0"/>
              <a:t>Often </a:t>
            </a:r>
            <a:r>
              <a:rPr lang="en-US" b="1" dirty="0"/>
              <a:t>the best and fastest way to get a hazard corrected is to notify your supervisor or </a:t>
            </a:r>
            <a:r>
              <a:rPr lang="en-US" b="1" dirty="0" smtClean="0"/>
              <a:t>employer.</a:t>
            </a:r>
          </a:p>
        </p:txBody>
      </p:sp>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23</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93078452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4294967295"/>
          </p:nvPr>
        </p:nvSpPr>
        <p:spPr>
          <a:xfrm>
            <a:off x="468136" y="1602489"/>
            <a:ext cx="8229600" cy="4525963"/>
          </a:xfrm>
        </p:spPr>
        <p:txBody>
          <a:bodyPr>
            <a:noAutofit/>
          </a:bodyPr>
          <a:lstStyle/>
          <a:p>
            <a:pPr eaLnBrk="1" hangingPunct="1"/>
            <a:r>
              <a:rPr lang="en-US" sz="2600" dirty="0" smtClean="0"/>
              <a:t>Employee representative can accompany OSHA inspector</a:t>
            </a:r>
          </a:p>
          <a:p>
            <a:pPr eaLnBrk="1" hangingPunct="1"/>
            <a:r>
              <a:rPr lang="en-US" sz="2600" dirty="0" smtClean="0"/>
              <a:t>Workers can talk to the inspector privately.</a:t>
            </a:r>
          </a:p>
          <a:p>
            <a:pPr eaLnBrk="1" hangingPunct="1"/>
            <a:r>
              <a:rPr lang="en-US" sz="2600" dirty="0" smtClean="0"/>
              <a:t>Workers may point out hazards, describe injuries, illnesses or near misses that resulted from those hazards and describe any concern you have about a safety or health issue. </a:t>
            </a:r>
          </a:p>
          <a:p>
            <a:pPr eaLnBrk="1" hangingPunct="1"/>
            <a:r>
              <a:rPr lang="en-US" sz="2600" dirty="0" smtClean="0"/>
              <a:t>Workers can find out about inspection results, abatement measures and may object to dates set for violation to be corrected.</a:t>
            </a:r>
          </a:p>
        </p:txBody>
      </p:sp>
      <p:pic>
        <p:nvPicPr>
          <p:cNvPr id="22531"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0" y="548723"/>
            <a:ext cx="9144000" cy="1158875"/>
          </a:xfrm>
        </p:spPr>
      </p:pic>
      <p:sp>
        <p:nvSpPr>
          <p:cNvPr id="22533" name="TextBox 4"/>
          <p:cNvSpPr txBox="1">
            <a:spLocks noChangeArrowheads="1"/>
          </p:cNvSpPr>
          <p:nvPr/>
        </p:nvSpPr>
        <p:spPr bwMode="auto">
          <a:xfrm>
            <a:off x="457200" y="457552"/>
            <a:ext cx="189263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82265216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4294967295"/>
          </p:nvPr>
        </p:nvSpPr>
        <p:spPr>
          <a:xfrm>
            <a:off x="828580" y="1524320"/>
            <a:ext cx="8229600" cy="4525963"/>
          </a:xfrm>
        </p:spPr>
        <p:txBody>
          <a:bodyPr>
            <a:normAutofit/>
          </a:bodyPr>
          <a:lstStyle/>
          <a:p>
            <a:pPr eaLnBrk="1" hangingPunct="1"/>
            <a:r>
              <a:rPr lang="en-US" sz="2800" dirty="0" smtClean="0"/>
              <a:t>Workers have the right to be free from retaliation for exercising safety and health rights.  </a:t>
            </a:r>
            <a:endParaRPr lang="en-US" sz="2800" b="1" dirty="0" smtClean="0">
              <a:solidFill>
                <a:srgbClr val="FF0000"/>
              </a:solidFill>
            </a:endParaRPr>
          </a:p>
          <a:p>
            <a:pPr eaLnBrk="1" hangingPunct="1"/>
            <a:r>
              <a:rPr lang="en-US" sz="2800" dirty="0" smtClean="0"/>
              <a:t>Workers have a right to seek safety and health on the job without fear of punishment. </a:t>
            </a:r>
          </a:p>
          <a:p>
            <a:pPr eaLnBrk="1" hangingPunct="1"/>
            <a:r>
              <a:rPr lang="en-US" sz="2800" dirty="0" smtClean="0"/>
              <a:t>This right is spelled out in Section 11(c) of the OSH Act. </a:t>
            </a:r>
          </a:p>
          <a:p>
            <a:pPr eaLnBrk="1" hangingPunct="1"/>
            <a:r>
              <a:rPr lang="en-US" sz="2800" dirty="0" smtClean="0"/>
              <a:t>Workers have 30 days to contact OSHA if they feel they have been punished for exercising their safety and health rights.</a:t>
            </a:r>
          </a:p>
        </p:txBody>
      </p:sp>
      <p:pic>
        <p:nvPicPr>
          <p:cNvPr id="23555"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107325" y="563852"/>
            <a:ext cx="9036675" cy="1158875"/>
          </a:xfrm>
        </p:spPr>
      </p:pic>
      <p:sp>
        <p:nvSpPr>
          <p:cNvPr id="23557" name="TextBox 4"/>
          <p:cNvSpPr txBox="1">
            <a:spLocks noChangeArrowheads="1"/>
          </p:cNvSpPr>
          <p:nvPr/>
        </p:nvSpPr>
        <p:spPr bwMode="auto">
          <a:xfrm>
            <a:off x="564526" y="455520"/>
            <a:ext cx="187041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45675269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4294967295"/>
          </p:nvPr>
        </p:nvSpPr>
        <p:spPr>
          <a:xfrm>
            <a:off x="914400" y="1512888"/>
            <a:ext cx="8229600" cy="4525962"/>
          </a:xfrm>
        </p:spPr>
        <p:txBody>
          <a:bodyPr/>
          <a:lstStyle/>
          <a:p>
            <a:pPr eaLnBrk="1" hangingPunct="1"/>
            <a:r>
              <a:rPr lang="en-US" dirty="0" smtClean="0"/>
              <a:t>What does an SDS tell you?</a:t>
            </a:r>
          </a:p>
          <a:p>
            <a:pPr eaLnBrk="1" hangingPunct="1">
              <a:buFont typeface="Wingdings 3" pitchFamily="18" charset="2"/>
              <a:buNone/>
            </a:pPr>
            <a:endParaRPr lang="en-US" dirty="0" smtClean="0"/>
          </a:p>
          <a:p>
            <a:pPr eaLnBrk="1" hangingPunct="1"/>
            <a:r>
              <a:rPr lang="en-US" dirty="0" smtClean="0"/>
              <a:t>What are some worker rights related to injury and illness reporting?</a:t>
            </a:r>
          </a:p>
          <a:p>
            <a:pPr eaLnBrk="1" hangingPunct="1">
              <a:buFont typeface="Wingdings 3" pitchFamily="18" charset="2"/>
              <a:buNone/>
            </a:pPr>
            <a:endParaRPr lang="en-US" dirty="0" smtClean="0"/>
          </a:p>
          <a:p>
            <a:pPr eaLnBrk="1" hangingPunct="1"/>
            <a:r>
              <a:rPr lang="en-US" dirty="0" smtClean="0"/>
              <a:t>Name some standards or hazards where workers must be trained.</a:t>
            </a:r>
          </a:p>
          <a:p>
            <a:pPr eaLnBrk="1" hangingPunct="1"/>
            <a:endParaRPr lang="en-US" dirty="0" smtClean="0"/>
          </a:p>
          <a:p>
            <a:pPr eaLnBrk="1" hangingPunct="1"/>
            <a:endParaRPr lang="en-US" dirty="0" smtClean="0"/>
          </a:p>
        </p:txBody>
      </p:sp>
      <p:sp>
        <p:nvSpPr>
          <p:cNvPr id="3" name="Title 2"/>
          <p:cNvSpPr>
            <a:spLocks noGrp="1"/>
          </p:cNvSpPr>
          <p:nvPr>
            <p:ph type="title" idx="4294967295"/>
          </p:nvPr>
        </p:nvSpPr>
        <p:spPr>
          <a:xfrm>
            <a:off x="0" y="360699"/>
            <a:ext cx="9144000"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24581"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18413" y="274638"/>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56963406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4294967295"/>
          </p:nvPr>
        </p:nvSpPr>
        <p:spPr>
          <a:xfrm>
            <a:off x="914400" y="1481138"/>
            <a:ext cx="8229600" cy="4525962"/>
          </a:xfrm>
        </p:spPr>
        <p:txBody>
          <a:bodyPr/>
          <a:lstStyle/>
          <a:p>
            <a:pPr eaLnBrk="1" hangingPunct="1">
              <a:spcAft>
                <a:spcPts val="400"/>
              </a:spcAft>
            </a:pPr>
            <a:r>
              <a:rPr lang="en-US" sz="2200" dirty="0" smtClean="0"/>
              <a:t>Provide a workplace free from recognized hazards and comply with OSHA standards</a:t>
            </a:r>
            <a:endParaRPr lang="en-US" sz="2200" b="1" dirty="0" smtClean="0"/>
          </a:p>
          <a:p>
            <a:pPr eaLnBrk="1" hangingPunct="1">
              <a:spcAft>
                <a:spcPts val="400"/>
              </a:spcAft>
            </a:pPr>
            <a:r>
              <a:rPr lang="en-US" sz="2200" dirty="0" smtClean="0"/>
              <a:t>Provide training required by OSHA standards</a:t>
            </a:r>
            <a:endParaRPr lang="en-US" sz="2200" b="1" dirty="0" smtClean="0"/>
          </a:p>
          <a:p>
            <a:pPr eaLnBrk="1" hangingPunct="1">
              <a:spcAft>
                <a:spcPts val="400"/>
              </a:spcAft>
            </a:pPr>
            <a:r>
              <a:rPr lang="en-US" sz="2200" dirty="0" smtClean="0"/>
              <a:t>Keep records of injuries and illnesses</a:t>
            </a:r>
            <a:endParaRPr lang="en-US" sz="2200" b="1" dirty="0" smtClean="0"/>
          </a:p>
          <a:p>
            <a:pPr eaLnBrk="1" hangingPunct="1">
              <a:spcAft>
                <a:spcPts val="400"/>
              </a:spcAft>
            </a:pPr>
            <a:r>
              <a:rPr lang="en-US" sz="2200" dirty="0" smtClean="0"/>
              <a:t>Provide medical exams when required by OSHA standards and provide workers access to their exposure and medical records</a:t>
            </a:r>
            <a:endParaRPr lang="en-US" sz="2200" b="1" dirty="0" smtClean="0"/>
          </a:p>
          <a:p>
            <a:pPr eaLnBrk="1" hangingPunct="1">
              <a:spcAft>
                <a:spcPts val="400"/>
              </a:spcAft>
            </a:pPr>
            <a:r>
              <a:rPr lang="en-US" sz="2200" dirty="0" smtClean="0"/>
              <a:t>Not discriminate against workers who exercise their rights under the Act (Section 11(c))</a:t>
            </a:r>
            <a:endParaRPr lang="en-US" sz="2200" b="1" dirty="0" smtClean="0"/>
          </a:p>
          <a:p>
            <a:pPr eaLnBrk="1" hangingPunct="1">
              <a:spcAft>
                <a:spcPts val="400"/>
              </a:spcAft>
            </a:pPr>
            <a:r>
              <a:rPr lang="en-US" sz="2200" dirty="0" smtClean="0"/>
              <a:t>Post OSHA citations and abatement verification notices</a:t>
            </a:r>
            <a:endParaRPr lang="en-US" sz="2200" b="1" dirty="0" smtClean="0"/>
          </a:p>
          <a:p>
            <a:pPr eaLnBrk="1" hangingPunct="1">
              <a:spcAft>
                <a:spcPts val="400"/>
              </a:spcAft>
            </a:pPr>
            <a:r>
              <a:rPr lang="en-US" sz="2200" dirty="0" smtClean="0"/>
              <a:t>Provide and pay for most PPE</a:t>
            </a:r>
            <a:endParaRPr lang="en-US" b="1" u="sng" dirty="0" smtClean="0"/>
          </a:p>
          <a:p>
            <a:pPr eaLnBrk="1" hangingPunct="1">
              <a:buFont typeface="Wingdings 3" pitchFamily="18" charset="2"/>
              <a:buNone/>
            </a:pPr>
            <a:endParaRPr lang="en-US" b="1" u="sng" dirty="0" smtClean="0"/>
          </a:p>
          <a:p>
            <a:pPr eaLnBrk="1" hangingPunct="1"/>
            <a:endParaRPr lang="en-US" dirty="0" smtClean="0"/>
          </a:p>
        </p:txBody>
      </p:sp>
      <p:pic>
        <p:nvPicPr>
          <p:cNvPr id="25603"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0" y="367985"/>
            <a:ext cx="9144000" cy="1208088"/>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27</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63283554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5" name="Rectangle 17"/>
          <p:cNvSpPr>
            <a:spLocks noGrp="1" noChangeArrowheads="1"/>
          </p:cNvSpPr>
          <p:nvPr>
            <p:ph type="title" idx="4294967295"/>
          </p:nvPr>
        </p:nvSpPr>
        <p:spPr>
          <a:xfrm>
            <a:off x="0" y="188771"/>
            <a:ext cx="9144000" cy="1143000"/>
          </a:xfrm>
        </p:spPr>
        <p:txBody>
          <a:bodyPr/>
          <a:lstStyle/>
          <a:p>
            <a:pPr eaLnBrk="1" hangingPunct="1">
              <a:defRPr/>
            </a:pPr>
            <a:r>
              <a:rPr lang="en-US" kern="1200" dirty="0">
                <a:effectLst>
                  <a:outerShdw blurRad="31750" dist="25400" dir="5400000" algn="tl" rotWithShape="0">
                    <a:srgbClr val="000000">
                      <a:alpha val="25000"/>
                    </a:srgbClr>
                  </a:outerShdw>
                </a:effectLst>
              </a:rPr>
              <a:t>Employers are Required to:</a:t>
            </a:r>
          </a:p>
        </p:txBody>
      </p:sp>
      <p:sp>
        <p:nvSpPr>
          <p:cNvPr id="26627" name="Content Placeholder 1"/>
          <p:cNvSpPr>
            <a:spLocks noGrp="1"/>
          </p:cNvSpPr>
          <p:nvPr>
            <p:ph idx="4294967295"/>
          </p:nvPr>
        </p:nvSpPr>
        <p:spPr>
          <a:xfrm>
            <a:off x="0" y="1250950"/>
            <a:ext cx="8229600" cy="519113"/>
          </a:xfrm>
        </p:spPr>
        <p:txBody>
          <a:bodyPr/>
          <a:lstStyle/>
          <a:p>
            <a:pPr eaLnBrk="1" hangingPunct="1">
              <a:buFont typeface="Wingdings 3" pitchFamily="18" charset="2"/>
              <a:buNone/>
            </a:pPr>
            <a:r>
              <a:rPr lang="en-US" sz="2400" b="1" dirty="0" smtClean="0"/>
              <a:t>KEEP RECORDS OF INJURIES AND ILLNESSES</a:t>
            </a:r>
          </a:p>
          <a:p>
            <a:pPr eaLnBrk="1" hangingPunct="1"/>
            <a:endParaRPr lang="en-US" sz="2400" dirty="0" smtClean="0"/>
          </a:p>
        </p:txBody>
      </p:sp>
      <p:graphicFrame>
        <p:nvGraphicFramePr>
          <p:cNvPr id="37904" name="Group 16"/>
          <p:cNvGraphicFramePr>
            <a:graphicFrameLocks noGrp="1"/>
          </p:cNvGraphicFramePr>
          <p:nvPr>
            <p:extLst>
              <p:ext uri="{D42A27DB-BD31-4B8C-83A1-F6EECF244321}">
                <p14:modId xmlns:p14="http://schemas.microsoft.com/office/powerpoint/2010/main" val="2221461619"/>
              </p:ext>
            </p:extLst>
          </p:nvPr>
        </p:nvGraphicFramePr>
        <p:xfrm>
          <a:off x="1143000" y="1744984"/>
          <a:ext cx="7239000" cy="4121642"/>
        </p:xfrm>
        <a:graphic>
          <a:graphicData uri="http://schemas.openxmlformats.org/drawingml/2006/table">
            <a:tbl>
              <a:tblPr/>
              <a:tblGrid>
                <a:gridCol w="7239000">
                  <a:extLst>
                    <a:ext uri="{9D8B030D-6E8A-4147-A177-3AD203B41FA5}">
                      <a16:colId xmlns:a16="http://schemas.microsoft.com/office/drawing/2014/main" val="20000"/>
                    </a:ext>
                  </a:extLst>
                </a:gridCol>
              </a:tblGrid>
              <a:tr h="4031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FF"/>
                          </a:solidFill>
                          <a:effectLst/>
                          <a:latin typeface="Lucida Sans Unicode" pitchFamily="34" charset="0"/>
                          <a:ea typeface="ＭＳ Ｐゴシック" pitchFamily="-105" charset="-128"/>
                        </a:rPr>
                        <a:t>REPORTING AND RECORDING CHECKLIST</a:t>
                      </a:r>
                    </a:p>
                  </a:txBody>
                  <a:tcPr marT="45707" marB="4570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8042">
                <a:tc>
                  <a:txBody>
                    <a:bodyPr/>
                    <a:lstStyle/>
                    <a:p>
                      <a:pPr marL="457200" marR="0" lvl="0" indent="-346075" algn="l" defTabSz="914400" rtl="0" eaLnBrk="1" fontAlgn="base" latinLnBrk="0" hangingPunct="1">
                        <a:lnSpc>
                          <a:spcPct val="100000"/>
                        </a:lnSpc>
                        <a:spcBef>
                          <a:spcPct val="0"/>
                        </a:spcBef>
                        <a:spcAft>
                          <a:spcPct val="0"/>
                        </a:spcAft>
                        <a:buClrTx/>
                        <a:buSzTx/>
                        <a:buFontTx/>
                        <a:buNone/>
                        <a:tabLst/>
                      </a:pPr>
                      <a:r>
                        <a:rPr kumimoji="0" lang="en-US" sz="2200" b="1" i="1" u="none" strike="noStrike" cap="none" normalizeH="0" baseline="0" dirty="0" smtClean="0">
                          <a:ln>
                            <a:noFill/>
                          </a:ln>
                          <a:solidFill>
                            <a:srgbClr val="000000"/>
                          </a:solidFill>
                          <a:effectLst/>
                          <a:latin typeface="Lucida Sans Unicode" pitchFamily="34" charset="0"/>
                          <a:ea typeface="ＭＳ Ｐゴシック" pitchFamily="-105" charset="-128"/>
                        </a:rPr>
                        <a:t>Employers must:</a:t>
                      </a:r>
                      <a:endParaRPr kumimoji="0" lang="en-US" sz="2200" b="0" i="1" u="none" strike="noStrike" cap="none" normalizeH="0" baseline="0" dirty="0" smtClean="0">
                        <a:ln>
                          <a:noFill/>
                        </a:ln>
                        <a:solidFill>
                          <a:srgbClr val="000000"/>
                        </a:solidFill>
                        <a:effectLst/>
                        <a:latin typeface="Lucida Sans Unicode" pitchFamily="34" charset="0"/>
                        <a:ea typeface="ＭＳ Ｐゴシック" pitchFamily="-105" charset="-128"/>
                      </a:endParaRP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Report each worker death</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Report each incident that hospitalizes 3 or more workers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Maintain injury &amp; illness records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Inform workers how to report an injury or illness to the employer</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Make records available to workers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Allow OSHA access to records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Post annual summary of injuries &amp; illnesses</a:t>
                      </a:r>
                    </a:p>
                  </a:txBody>
                  <a:tcPr marT="45707" marB="4570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bl>
          </a:graphicData>
        </a:graphic>
      </p:graphicFrame>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065255688"/>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8395" y="1123960"/>
            <a:ext cx="8168717" cy="4524315"/>
          </a:xfrm>
          <a:prstGeom prst="rect">
            <a:avLst/>
          </a:prstGeom>
        </p:spPr>
        <p:txBody>
          <a:bodyPr wrap="square">
            <a:spAutoFit/>
          </a:bodyPr>
          <a:lstStyle/>
          <a:p>
            <a:pPr marL="0" marR="0" algn="just">
              <a:spcBef>
                <a:spcPts val="0"/>
              </a:spcBef>
            </a:pPr>
            <a:r>
              <a:rPr lang="en-US" sz="2400" dirty="0">
                <a:latin typeface="Verdana" panose="020B0604030504040204" pitchFamily="34" charset="0"/>
                <a:ea typeface="Calibri" panose="020F0502020204030204" pitchFamily="34" charset="0"/>
              </a:rPr>
              <a:t>Under the revised rule, employers will be required to notify OSHA of work-related fatalities within eight hours, and work-related in-patient hospitalizations, amputations or losses of an eye within 24 hours. </a:t>
            </a:r>
            <a:endParaRPr lang="en-US" sz="2400" dirty="0" smtClean="0">
              <a:latin typeface="Verdana" panose="020B0604030504040204" pitchFamily="34" charset="0"/>
              <a:ea typeface="Calibri" panose="020F0502020204030204" pitchFamily="34" charset="0"/>
            </a:endParaRPr>
          </a:p>
          <a:p>
            <a:pPr marL="0" marR="0" algn="just">
              <a:spcBef>
                <a:spcPts val="0"/>
              </a:spcBef>
            </a:pPr>
            <a:endParaRPr lang="en-US" sz="2400" dirty="0">
              <a:latin typeface="Verdana" panose="020B0604030504040204" pitchFamily="34" charset="0"/>
              <a:ea typeface="Calibri" panose="020F0502020204030204" pitchFamily="34" charset="0"/>
            </a:endParaRPr>
          </a:p>
          <a:p>
            <a:pPr marL="0" marR="0" algn="just">
              <a:spcBef>
                <a:spcPts val="0"/>
              </a:spcBef>
            </a:pPr>
            <a:r>
              <a:rPr lang="en-US" sz="2400" dirty="0" smtClean="0">
                <a:latin typeface="Verdana" panose="020B0604030504040204" pitchFamily="34" charset="0"/>
                <a:ea typeface="Calibri" panose="020F0502020204030204" pitchFamily="34" charset="0"/>
              </a:rPr>
              <a:t>Previously</a:t>
            </a:r>
            <a:r>
              <a:rPr lang="en-US" sz="2400" dirty="0">
                <a:latin typeface="Verdana" panose="020B0604030504040204" pitchFamily="34" charset="0"/>
                <a:ea typeface="Calibri" panose="020F0502020204030204" pitchFamily="34" charset="0"/>
              </a:rPr>
              <a:t>, OSHA's regulations required an employer to report only work-related fatalities and in-patient hospitalizations of three or more employees. Reporting single hospitalizations, amputations or loss of an eye was not required under the previous rule.</a:t>
            </a:r>
            <a:endParaRPr lang="en-US" sz="2400" dirty="0">
              <a:effectLst/>
              <a:latin typeface="Times New Roman" panose="02020603050405020304" pitchFamily="18" charset="0"/>
              <a:ea typeface="Calibri" panose="020F0502020204030204" pitchFamily="34" charset="0"/>
            </a:endParaRPr>
          </a:p>
        </p:txBody>
      </p:sp>
      <p:sp>
        <p:nvSpPr>
          <p:cNvPr id="4" name="TextBox 3"/>
          <p:cNvSpPr txBox="1"/>
          <p:nvPr/>
        </p:nvSpPr>
        <p:spPr>
          <a:xfrm>
            <a:off x="381000" y="381000"/>
            <a:ext cx="7738593" cy="584775"/>
          </a:xfrm>
          <a:prstGeom prst="rect">
            <a:avLst/>
          </a:prstGeom>
          <a:noFill/>
        </p:spPr>
        <p:txBody>
          <a:bodyPr wrap="none" rtlCol="0">
            <a:spAutoFit/>
          </a:bodyPr>
          <a:lstStyle/>
          <a:p>
            <a:r>
              <a:rPr lang="en-US" sz="3200" dirty="0" smtClean="0"/>
              <a:t>Reporting Revisions effective Jan 1, 2015</a:t>
            </a:r>
            <a:endParaRPr lang="en-US" sz="32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29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6652967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9590" y="1264920"/>
            <a:ext cx="8458200" cy="4431983"/>
          </a:xfrm>
          <a:prstGeom prst="rect">
            <a:avLst/>
          </a:prstGeom>
        </p:spPr>
        <p:txBody>
          <a:bodyPr wrap="square">
            <a:spAutoFit/>
          </a:bodyPr>
          <a:lstStyle/>
          <a:p>
            <a:r>
              <a:rPr lang="en-US" sz="2400" dirty="0" smtClean="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Metatarsal foot </a:t>
            </a:r>
            <a:r>
              <a:rPr lang="en-US" sz="2400" dirty="0" smtClean="0">
                <a:solidFill>
                  <a:srgbClr val="000000"/>
                </a:solidFill>
                <a:latin typeface="Arial" panose="020B0604020202020204" pitchFamily="34" charset="0"/>
              </a:rPr>
              <a:t>protection </a:t>
            </a:r>
            <a:endParaRPr lang="en-US" sz="2400" dirty="0">
              <a:solidFill>
                <a:srgbClr val="000000"/>
              </a:solidFill>
              <a:latin typeface="Arial" panose="020B0604020202020204" pitchFamily="34" charset="0"/>
            </a:endParaRPr>
          </a:p>
          <a:p>
            <a:r>
              <a:rPr lang="en-US" sz="2400" dirty="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Rubber boots with steel </a:t>
            </a:r>
            <a:r>
              <a:rPr lang="en-US" sz="2400" dirty="0" smtClean="0">
                <a:solidFill>
                  <a:srgbClr val="000000"/>
                </a:solidFill>
                <a:latin typeface="Arial" panose="020B0604020202020204" pitchFamily="34" charset="0"/>
              </a:rPr>
              <a:t>toes </a:t>
            </a:r>
            <a:endParaRPr lang="en-US" sz="2400" dirty="0">
              <a:solidFill>
                <a:srgbClr val="000000"/>
              </a:solidFill>
              <a:latin typeface="Arial" panose="020B0604020202020204" pitchFamily="34" charset="0"/>
            </a:endParaRPr>
          </a:p>
          <a:p>
            <a:r>
              <a:rPr lang="en-US" sz="2400" dirty="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Non-prescription eye </a:t>
            </a:r>
            <a:r>
              <a:rPr lang="en-US" sz="2400" dirty="0" smtClean="0">
                <a:solidFill>
                  <a:srgbClr val="000000"/>
                </a:solidFill>
                <a:latin typeface="Arial" panose="020B0604020202020204" pitchFamily="34" charset="0"/>
              </a:rPr>
              <a:t>protection </a:t>
            </a:r>
            <a:endParaRPr lang="en-US" sz="2400" dirty="0">
              <a:solidFill>
                <a:srgbClr val="000000"/>
              </a:solidFill>
              <a:latin typeface="Arial" panose="020B0604020202020204" pitchFamily="34" charset="0"/>
            </a:endParaRPr>
          </a:p>
          <a:p>
            <a:pPr indent="-457200"/>
            <a:r>
              <a:rPr lang="en-US" sz="2400" dirty="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Prescription eyewear inserts/lenses for full </a:t>
            </a:r>
            <a:r>
              <a:rPr lang="en-US" sz="2400" dirty="0" smtClean="0">
                <a:solidFill>
                  <a:srgbClr val="000000"/>
                </a:solidFill>
                <a:latin typeface="Arial" panose="020B0604020202020204" pitchFamily="34" charset="0"/>
              </a:rPr>
              <a:t>face</a:t>
            </a:r>
            <a:br>
              <a:rPr lang="en-US" sz="2400" dirty="0" smtClean="0">
                <a:solidFill>
                  <a:srgbClr val="000000"/>
                </a:solidFill>
                <a:latin typeface="Arial" panose="020B0604020202020204" pitchFamily="34" charset="0"/>
              </a:rPr>
            </a:br>
            <a:r>
              <a:rPr lang="en-US" sz="2400" dirty="0" smtClean="0">
                <a:solidFill>
                  <a:srgbClr val="000000"/>
                </a:solidFill>
                <a:latin typeface="Arial" panose="020B0604020202020204" pitchFamily="34" charset="0"/>
              </a:rPr>
              <a:t>      respirators </a:t>
            </a:r>
            <a:endParaRPr lang="en-US" sz="2400" dirty="0">
              <a:solidFill>
                <a:srgbClr val="000000"/>
              </a:solidFill>
              <a:latin typeface="Arial" panose="020B0604020202020204" pitchFamily="34" charset="0"/>
            </a:endParaRPr>
          </a:p>
          <a:p>
            <a:r>
              <a:rPr lang="en-US" sz="2400" dirty="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Goggles and face </a:t>
            </a:r>
            <a:r>
              <a:rPr lang="en-US" sz="2400" dirty="0" smtClean="0">
                <a:solidFill>
                  <a:srgbClr val="000000"/>
                </a:solidFill>
                <a:latin typeface="Arial" panose="020B0604020202020204" pitchFamily="34" charset="0"/>
              </a:rPr>
              <a:t>shields </a:t>
            </a:r>
            <a:endParaRPr lang="en-US" sz="2400" dirty="0">
              <a:solidFill>
                <a:srgbClr val="000000"/>
              </a:solidFill>
              <a:latin typeface="Arial" panose="020B0604020202020204" pitchFamily="34" charset="0"/>
            </a:endParaRPr>
          </a:p>
          <a:p>
            <a:r>
              <a:rPr lang="en-US" sz="2400" dirty="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Fire fighting PPE (helmet, gloves, boots, proximity suits</a:t>
            </a:r>
            <a:r>
              <a:rPr lang="en-US" sz="2400" dirty="0" smtClean="0">
                <a:solidFill>
                  <a:srgbClr val="000000"/>
                </a:solidFill>
                <a:latin typeface="Arial" panose="020B0604020202020204" pitchFamily="34" charset="0"/>
              </a:rPr>
              <a:t>,</a:t>
            </a:r>
            <a:br>
              <a:rPr lang="en-US" sz="2400" dirty="0" smtClean="0">
                <a:solidFill>
                  <a:srgbClr val="000000"/>
                </a:solidFill>
                <a:latin typeface="Arial" panose="020B0604020202020204" pitchFamily="34" charset="0"/>
              </a:rPr>
            </a:br>
            <a:r>
              <a:rPr lang="en-US" sz="2400" dirty="0" smtClean="0">
                <a:solidFill>
                  <a:srgbClr val="000000"/>
                </a:solidFill>
                <a:latin typeface="Arial" panose="020B0604020202020204" pitchFamily="34" charset="0"/>
              </a:rPr>
              <a:t>     (full </a:t>
            </a:r>
            <a:r>
              <a:rPr lang="en-US" sz="2400" dirty="0">
                <a:solidFill>
                  <a:srgbClr val="000000"/>
                </a:solidFill>
                <a:latin typeface="Arial" panose="020B0604020202020204" pitchFamily="34" charset="0"/>
              </a:rPr>
              <a:t>gear</a:t>
            </a:r>
            <a:r>
              <a:rPr lang="en-US" sz="2400" dirty="0" smtClean="0">
                <a:solidFill>
                  <a:srgbClr val="000000"/>
                </a:solidFill>
                <a:latin typeface="Arial" panose="020B0604020202020204" pitchFamily="34" charset="0"/>
              </a:rPr>
              <a:t>) </a:t>
            </a:r>
            <a:endParaRPr lang="en-US" sz="2400" dirty="0">
              <a:solidFill>
                <a:srgbClr val="000000"/>
              </a:solidFill>
              <a:latin typeface="Arial" panose="020B0604020202020204" pitchFamily="34" charset="0"/>
            </a:endParaRPr>
          </a:p>
          <a:p>
            <a:r>
              <a:rPr lang="en-US" sz="2400" dirty="0">
                <a:solidFill>
                  <a:srgbClr val="000000"/>
                </a:solidFill>
                <a:latin typeface="Wingdings" panose="05000000000000000000" pitchFamily="2" charset="2"/>
              </a:rPr>
              <a:t> </a:t>
            </a:r>
            <a:r>
              <a:rPr lang="en-US" sz="2400" dirty="0">
                <a:solidFill>
                  <a:srgbClr val="000000"/>
                </a:solidFill>
                <a:latin typeface="Arial" panose="020B0604020202020204" pitchFamily="34" charset="0"/>
              </a:rPr>
              <a:t>Hard </a:t>
            </a:r>
            <a:r>
              <a:rPr lang="en-US" sz="2400" dirty="0" smtClean="0">
                <a:solidFill>
                  <a:srgbClr val="000000"/>
                </a:solidFill>
                <a:latin typeface="Arial" panose="020B0604020202020204" pitchFamily="34" charset="0"/>
              </a:rPr>
              <a:t>hat </a:t>
            </a:r>
            <a:endParaRPr lang="en-US" sz="2400" dirty="0">
              <a:solidFill>
                <a:srgbClr val="000000"/>
              </a:solidFill>
              <a:latin typeface="Arial" panose="020B0604020202020204" pitchFamily="34" charset="0"/>
            </a:endParaRPr>
          </a:p>
          <a:p>
            <a:pPr marL="342900" indent="-342900">
              <a:buFont typeface="Wingdings" panose="05000000000000000000" pitchFamily="2" charset="2"/>
              <a:buChar char="§"/>
            </a:pPr>
            <a:r>
              <a:rPr lang="en-US" sz="2400" dirty="0" smtClean="0">
                <a:solidFill>
                  <a:srgbClr val="000000"/>
                </a:solidFill>
                <a:latin typeface="Arial" panose="020B0604020202020204" pitchFamily="34" charset="0"/>
              </a:rPr>
              <a:t> Hearing protection</a:t>
            </a:r>
          </a:p>
          <a:p>
            <a:pPr marL="342900" indent="-342900">
              <a:buFont typeface="Wingdings" panose="05000000000000000000" pitchFamily="2" charset="2"/>
              <a:buChar char="§"/>
            </a:pPr>
            <a:r>
              <a:rPr lang="en-US" sz="2400" dirty="0" smtClean="0">
                <a:solidFill>
                  <a:srgbClr val="000000"/>
                </a:solidFill>
                <a:latin typeface="Arial" panose="020B0604020202020204" pitchFamily="34" charset="0"/>
              </a:rPr>
              <a:t> Welding PPE </a:t>
            </a:r>
            <a:endParaRPr lang="en-US" sz="2400"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	</a:t>
            </a:r>
          </a:p>
        </p:txBody>
      </p:sp>
      <p:sp>
        <p:nvSpPr>
          <p:cNvPr id="4" name="Rectangle 3"/>
          <p:cNvSpPr/>
          <p:nvPr/>
        </p:nvSpPr>
        <p:spPr>
          <a:xfrm>
            <a:off x="0" y="389623"/>
            <a:ext cx="9067800" cy="461665"/>
          </a:xfrm>
          <a:prstGeom prst="rect">
            <a:avLst/>
          </a:prstGeom>
        </p:spPr>
        <p:txBody>
          <a:bodyPr wrap="square">
            <a:spAutoFit/>
          </a:bodyPr>
          <a:lstStyle/>
          <a:p>
            <a:pPr algn="ctr"/>
            <a:r>
              <a:rPr lang="en-US" sz="2400" b="1" dirty="0">
                <a:solidFill>
                  <a:srgbClr val="000000"/>
                </a:solidFill>
                <a:latin typeface="Arial" panose="020B0604020202020204" pitchFamily="34" charset="0"/>
              </a:rPr>
              <a:t>Examples of PPE that employers must pay for include: </a:t>
            </a:r>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30</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4127862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990600"/>
            <a:ext cx="8709025" cy="4585871"/>
          </a:xfrm>
          <a:prstGeom prst="rect">
            <a:avLst/>
          </a:prstGeom>
        </p:spPr>
        <p:txBody>
          <a:bodyPr wrap="square">
            <a:spAutoFit/>
          </a:bodyPr>
          <a:lstStyle/>
          <a:p>
            <a:r>
              <a:rPr lang="en-US" b="1" dirty="0" smtClean="0">
                <a:latin typeface="Arial" panose="020B0604020202020204" pitchFamily="34" charset="0"/>
              </a:rPr>
              <a:t>Employers </a:t>
            </a:r>
            <a:r>
              <a:rPr lang="en-US" b="1" dirty="0">
                <a:latin typeface="Arial" panose="020B0604020202020204" pitchFamily="34" charset="0"/>
              </a:rPr>
              <a:t>are not required to pay for some PPE in certain circumstances:</a:t>
            </a:r>
          </a:p>
          <a:p>
            <a:r>
              <a:rPr lang="en-US" dirty="0">
                <a:latin typeface="WingdingsOOEnc"/>
              </a:rPr>
              <a:t> </a:t>
            </a:r>
            <a:r>
              <a:rPr lang="en-US" sz="1600" dirty="0">
                <a:latin typeface="Arial" panose="020B0604020202020204" pitchFamily="34" charset="0"/>
              </a:rPr>
              <a:t>Non-specialty safety-toe protective footwear (including steel-toe shoes or boots) and </a:t>
            </a:r>
            <a:r>
              <a:rPr lang="en-US" sz="1600" dirty="0" smtClean="0">
                <a:latin typeface="Arial" panose="020B0604020202020204" pitchFamily="34" charset="0"/>
              </a:rPr>
              <a:t>non-specialty prescription </a:t>
            </a:r>
            <a:r>
              <a:rPr lang="en-US" sz="1600" dirty="0">
                <a:latin typeface="Arial" panose="020B0604020202020204" pitchFamily="34" charset="0"/>
              </a:rPr>
              <a:t>safety eyewear provided that the employer permits such items to be</a:t>
            </a:r>
          </a:p>
          <a:p>
            <a:r>
              <a:rPr lang="en-US" sz="1600" dirty="0">
                <a:latin typeface="Arial" panose="020B0604020202020204" pitchFamily="34" charset="0"/>
              </a:rPr>
              <a:t>worn off the job site. (OSHA based this decision on the fact that this type of equipment is</a:t>
            </a:r>
          </a:p>
          <a:p>
            <a:r>
              <a:rPr lang="en-US" sz="1600" dirty="0">
                <a:latin typeface="Arial" panose="020B0604020202020204" pitchFamily="34" charset="0"/>
              </a:rPr>
              <a:t>very personal, is often used outside the workplace, and that it is taken by workers from</a:t>
            </a:r>
          </a:p>
          <a:p>
            <a:r>
              <a:rPr lang="en-US" sz="1600" dirty="0">
                <a:latin typeface="Arial" panose="020B0604020202020204" pitchFamily="34" charset="0"/>
              </a:rPr>
              <a:t>jobsite to jobsite and employer to employer</a:t>
            </a:r>
            <a:r>
              <a:rPr lang="en-US" sz="1600" dirty="0" smtClean="0">
                <a:latin typeface="Arial" panose="020B0604020202020204" pitchFamily="34" charset="0"/>
              </a:rPr>
              <a:t>.)</a:t>
            </a:r>
          </a:p>
          <a:p>
            <a:endParaRPr lang="en-US" sz="1200" dirty="0">
              <a:latin typeface="Arial" panose="020B0604020202020204" pitchFamily="34" charset="0"/>
            </a:endParaRPr>
          </a:p>
          <a:p>
            <a:r>
              <a:rPr lang="en-US" sz="1600" dirty="0">
                <a:latin typeface="WingdingsOOEnc"/>
              </a:rPr>
              <a:t> </a:t>
            </a:r>
            <a:r>
              <a:rPr lang="en-US" sz="1600" dirty="0">
                <a:latin typeface="Arial" panose="020B0604020202020204" pitchFamily="34" charset="0"/>
              </a:rPr>
              <a:t>Everyday clothing, such as long-sleeve shirts, long pants, street shoes, and normal work</a:t>
            </a:r>
          </a:p>
          <a:p>
            <a:r>
              <a:rPr lang="en-US" sz="1600" dirty="0">
                <a:latin typeface="Arial" panose="020B0604020202020204" pitchFamily="34" charset="0"/>
              </a:rPr>
              <a:t>boots</a:t>
            </a:r>
            <a:r>
              <a:rPr lang="en-US" sz="1600" dirty="0" smtClean="0">
                <a:latin typeface="Arial" panose="020B0604020202020204" pitchFamily="34" charset="0"/>
              </a:rPr>
              <a:t>.</a:t>
            </a:r>
          </a:p>
          <a:p>
            <a:endParaRPr lang="en-US" sz="1200" dirty="0">
              <a:latin typeface="Arial" panose="020B0604020202020204" pitchFamily="34" charset="0"/>
            </a:endParaRPr>
          </a:p>
          <a:p>
            <a:r>
              <a:rPr lang="en-US" sz="1600" dirty="0">
                <a:latin typeface="WingdingsOOEnc"/>
              </a:rPr>
              <a:t> </a:t>
            </a:r>
            <a:r>
              <a:rPr lang="en-US" sz="1600" dirty="0">
                <a:latin typeface="Arial" panose="020B0604020202020204" pitchFamily="34" charset="0"/>
              </a:rPr>
              <a:t>Ordinary clothing, skin creams, or other items, used solely for protection from weather,</a:t>
            </a:r>
          </a:p>
          <a:p>
            <a:r>
              <a:rPr lang="en-US" sz="1600" dirty="0">
                <a:latin typeface="Arial" panose="020B0604020202020204" pitchFamily="34" charset="0"/>
              </a:rPr>
              <a:t>such as winter coats, jackets, gloves, parkas, rubber boots, hats, raincoats, ordinary</a:t>
            </a:r>
          </a:p>
          <a:p>
            <a:r>
              <a:rPr lang="en-US" sz="1600" dirty="0">
                <a:latin typeface="Arial" panose="020B0604020202020204" pitchFamily="34" charset="0"/>
              </a:rPr>
              <a:t>sunglasses, and </a:t>
            </a:r>
            <a:r>
              <a:rPr lang="en-US" sz="1600" dirty="0" smtClean="0">
                <a:latin typeface="Arial" panose="020B0604020202020204" pitchFamily="34" charset="0"/>
              </a:rPr>
              <a:t>sunscreen</a:t>
            </a:r>
          </a:p>
          <a:p>
            <a:endParaRPr lang="en-US" sz="1200" dirty="0">
              <a:latin typeface="Arial" panose="020B0604020202020204" pitchFamily="34" charset="0"/>
            </a:endParaRPr>
          </a:p>
          <a:p>
            <a:r>
              <a:rPr lang="en-US" sz="1600" dirty="0">
                <a:latin typeface="WingdingsOOEnc"/>
              </a:rPr>
              <a:t> </a:t>
            </a:r>
            <a:r>
              <a:rPr lang="en-US" sz="1600" dirty="0">
                <a:latin typeface="Arial" panose="020B0604020202020204" pitchFamily="34" charset="0"/>
              </a:rPr>
              <a:t>Items such as hair nets and gloves worn by food workers for consumer safety</a:t>
            </a:r>
            <a:r>
              <a:rPr lang="en-US" sz="1600" dirty="0" smtClean="0">
                <a:latin typeface="Arial" panose="020B0604020202020204" pitchFamily="34" charset="0"/>
              </a:rPr>
              <a:t>.</a:t>
            </a:r>
          </a:p>
          <a:p>
            <a:endParaRPr lang="en-US" sz="1200" dirty="0">
              <a:latin typeface="Arial" panose="020B0604020202020204" pitchFamily="34" charset="0"/>
            </a:endParaRPr>
          </a:p>
          <a:p>
            <a:r>
              <a:rPr lang="en-US" sz="1600" dirty="0">
                <a:latin typeface="WingdingsOOEnc"/>
              </a:rPr>
              <a:t> </a:t>
            </a:r>
            <a:r>
              <a:rPr lang="en-US" sz="1600" dirty="0">
                <a:latin typeface="Arial" panose="020B0604020202020204" pitchFamily="34" charset="0"/>
              </a:rPr>
              <a:t>Lifting belts because their value in protecting the back is questionable</a:t>
            </a:r>
            <a:r>
              <a:rPr lang="en-US" sz="1600" dirty="0" smtClean="0">
                <a:latin typeface="Arial" panose="020B0604020202020204" pitchFamily="34" charset="0"/>
              </a:rPr>
              <a:t>.</a:t>
            </a:r>
          </a:p>
          <a:p>
            <a:endParaRPr lang="en-US" sz="1200" dirty="0">
              <a:latin typeface="Arial" panose="020B0604020202020204" pitchFamily="34" charset="0"/>
            </a:endParaRPr>
          </a:p>
          <a:p>
            <a:r>
              <a:rPr lang="en-US" sz="1600" dirty="0">
                <a:latin typeface="WingdingsOOEnc"/>
              </a:rPr>
              <a:t> </a:t>
            </a:r>
            <a:r>
              <a:rPr lang="en-US" sz="1600" dirty="0">
                <a:latin typeface="Arial" panose="020B0604020202020204" pitchFamily="34" charset="0"/>
              </a:rPr>
              <a:t>When the employee has lost or intentionally damaged the PPE and it must be replaced.</a:t>
            </a:r>
            <a:endParaRPr lang="en-US" sz="1600" dirty="0"/>
          </a:p>
        </p:txBody>
      </p:sp>
      <p:sp>
        <p:nvSpPr>
          <p:cNvPr id="4" name="Rectangle 3"/>
          <p:cNvSpPr/>
          <p:nvPr/>
        </p:nvSpPr>
        <p:spPr>
          <a:xfrm>
            <a:off x="228600" y="304800"/>
            <a:ext cx="8785225" cy="523220"/>
          </a:xfrm>
          <a:prstGeom prst="rect">
            <a:avLst/>
          </a:prstGeom>
        </p:spPr>
        <p:txBody>
          <a:bodyPr wrap="square">
            <a:spAutoFit/>
          </a:bodyPr>
          <a:lstStyle/>
          <a:p>
            <a:pPr algn="ctr"/>
            <a:r>
              <a:rPr lang="en-US" sz="2800" b="1" dirty="0">
                <a:latin typeface="Arial" panose="020B0604020202020204" pitchFamily="34" charset="0"/>
              </a:rPr>
              <a:t>Payment Exceptions under the OSHA Rule</a:t>
            </a:r>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1842034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4294967295"/>
          </p:nvPr>
        </p:nvSpPr>
        <p:spPr>
          <a:xfrm>
            <a:off x="914400" y="1481138"/>
            <a:ext cx="8229600" cy="4525962"/>
          </a:xfrm>
        </p:spPr>
        <p:txBody>
          <a:bodyPr/>
          <a:lstStyle/>
          <a:p>
            <a:pPr eaLnBrk="1" hangingPunct="1">
              <a:spcAft>
                <a:spcPts val="600"/>
              </a:spcAft>
            </a:pPr>
            <a:r>
              <a:rPr lang="en-US" sz="2800" dirty="0" smtClean="0"/>
              <a:t>What are some of the responsibilities employers have related to OSHA recordkeeping? </a:t>
            </a:r>
            <a:endParaRPr lang="en-US" sz="2400" dirty="0" smtClean="0"/>
          </a:p>
          <a:p>
            <a:pPr eaLnBrk="1" hangingPunct="1">
              <a:spcAft>
                <a:spcPts val="600"/>
              </a:spcAft>
            </a:pPr>
            <a:r>
              <a:rPr lang="en-US" sz="2800" dirty="0" smtClean="0"/>
              <a:t>Which section of the OSH Act prohibits employers from discriminating against workers for exercising their safety and health rights?</a:t>
            </a:r>
            <a:endParaRPr lang="en-US" sz="2400" dirty="0" smtClean="0"/>
          </a:p>
          <a:p>
            <a:pPr eaLnBrk="1" hangingPunct="1"/>
            <a:r>
              <a:rPr lang="en-US" sz="2800" dirty="0" smtClean="0"/>
              <a:t>What are some types of PPE for which employers must pay?</a:t>
            </a:r>
            <a:endParaRPr lang="en-US" sz="2400" dirty="0" smtClean="0"/>
          </a:p>
          <a:p>
            <a:pPr eaLnBrk="1" hangingPunct="1"/>
            <a:endParaRPr lang="en-US" dirty="0" smtClean="0"/>
          </a:p>
          <a:p>
            <a:pPr eaLnBrk="1" hangingPunct="1"/>
            <a:endParaRPr lang="en-US" dirty="0" smtClean="0"/>
          </a:p>
        </p:txBody>
      </p:sp>
      <p:sp>
        <p:nvSpPr>
          <p:cNvPr id="3" name="Title 2"/>
          <p:cNvSpPr>
            <a:spLocks noGrp="1"/>
          </p:cNvSpPr>
          <p:nvPr>
            <p:ph type="title" idx="4294967295"/>
          </p:nvPr>
        </p:nvSpPr>
        <p:spPr>
          <a:xfrm>
            <a:off x="0" y="273923"/>
            <a:ext cx="9144000"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29701"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98100" y="221929"/>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20676702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a:xfrm>
            <a:off x="0" y="137288"/>
            <a:ext cx="9144000" cy="1143000"/>
          </a:xfrm>
        </p:spPr>
        <p:txBody>
          <a:bodyPr/>
          <a:lstStyle/>
          <a:p>
            <a:r>
              <a:rPr lang="en-US" sz="3200" dirty="0" smtClean="0"/>
              <a:t>Topic 4:</a:t>
            </a:r>
            <a:br>
              <a:rPr lang="en-US" sz="3200" dirty="0" smtClean="0"/>
            </a:br>
            <a:r>
              <a:rPr lang="en-US" sz="3200" dirty="0" smtClean="0"/>
              <a:t>What are OSHA Standards?</a:t>
            </a:r>
          </a:p>
        </p:txBody>
      </p:sp>
      <p:sp>
        <p:nvSpPr>
          <p:cNvPr id="30723" name="Content Placeholder 1"/>
          <p:cNvSpPr>
            <a:spLocks noGrp="1"/>
          </p:cNvSpPr>
          <p:nvPr>
            <p:ph sz="half" idx="1"/>
          </p:nvPr>
        </p:nvSpPr>
        <p:spPr>
          <a:xfrm>
            <a:off x="190500" y="1481138"/>
            <a:ext cx="4800600" cy="4525962"/>
          </a:xfrm>
        </p:spPr>
        <p:txBody>
          <a:bodyPr/>
          <a:lstStyle/>
          <a:p>
            <a:pPr marL="109537" indent="0" eaLnBrk="1" hangingPunct="1">
              <a:buNone/>
            </a:pPr>
            <a:r>
              <a:rPr lang="en-US" b="1" i="1" dirty="0" smtClean="0"/>
              <a:t>OSHA standards are:</a:t>
            </a:r>
          </a:p>
          <a:p>
            <a:pPr eaLnBrk="1" hangingPunct="1"/>
            <a:r>
              <a:rPr lang="en-US" dirty="0"/>
              <a:t>R</a:t>
            </a:r>
            <a:r>
              <a:rPr lang="en-US" dirty="0" smtClean="0"/>
              <a:t>ules that describe the methods employers must use to protect employees from hazards</a:t>
            </a:r>
          </a:p>
          <a:p>
            <a:pPr eaLnBrk="1" hangingPunct="1"/>
            <a:r>
              <a:rPr lang="en-US" dirty="0"/>
              <a:t>D</a:t>
            </a:r>
            <a:r>
              <a:rPr lang="en-US" dirty="0" smtClean="0"/>
              <a:t>esigned to protect workers from a wide range of hazards</a:t>
            </a:r>
          </a:p>
          <a:p>
            <a:pPr eaLnBrk="1" hangingPunct="1"/>
            <a:endParaRPr 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4190134922"/>
              </p:ext>
            </p:extLst>
          </p:nvPr>
        </p:nvGraphicFramePr>
        <p:xfrm>
          <a:off x="5257800" y="1297449"/>
          <a:ext cx="3429000" cy="4038599"/>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0000"/>
                    </a:ext>
                  </a:extLst>
                </a:gridCol>
              </a:tblGrid>
              <a:tr h="757238">
                <a:tc>
                  <a:txBody>
                    <a:bodyPr/>
                    <a:lstStyle/>
                    <a:p>
                      <a:pPr algn="ctr"/>
                      <a:r>
                        <a:rPr lang="en-US" sz="2000" b="1" dirty="0" smtClean="0"/>
                        <a:t>Four Groups of</a:t>
                      </a:r>
                    </a:p>
                    <a:p>
                      <a:pPr algn="ctr"/>
                      <a:r>
                        <a:rPr lang="en-US" sz="2000" b="1" dirty="0" smtClean="0"/>
                        <a:t>OSHA Standards</a:t>
                      </a:r>
                      <a:endParaRPr lang="en-US" sz="2000" b="1" dirty="0"/>
                    </a:p>
                  </a:txBody>
                  <a:tcPr anchor="ctr"/>
                </a:tc>
                <a:extLst>
                  <a:ext uri="{0D108BD9-81ED-4DB2-BD59-A6C34878D82A}">
                    <a16:rowId xmlns:a16="http://schemas.microsoft.com/office/drawing/2014/main" val="10000"/>
                  </a:ext>
                </a:extLst>
              </a:tr>
              <a:tr h="541944">
                <a:tc>
                  <a:txBody>
                    <a:bodyPr/>
                    <a:lstStyle/>
                    <a:p>
                      <a:pPr algn="ctr"/>
                      <a:r>
                        <a:rPr lang="en-US" sz="2400" b="1" dirty="0" smtClean="0"/>
                        <a:t>General Industry*</a:t>
                      </a:r>
                      <a:endParaRPr lang="en-US" sz="2400" b="1" dirty="0"/>
                    </a:p>
                  </a:txBody>
                  <a:tcPr anchor="ctr"/>
                </a:tc>
                <a:extLst>
                  <a:ext uri="{0D108BD9-81ED-4DB2-BD59-A6C34878D82A}">
                    <a16:rowId xmlns:a16="http://schemas.microsoft.com/office/drawing/2014/main" val="10001"/>
                  </a:ext>
                </a:extLst>
              </a:tr>
              <a:tr h="541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Construction</a:t>
                      </a:r>
                    </a:p>
                  </a:txBody>
                  <a:tcPr anchor="ctr"/>
                </a:tc>
                <a:extLst>
                  <a:ext uri="{0D108BD9-81ED-4DB2-BD59-A6C34878D82A}">
                    <a16:rowId xmlns:a16="http://schemas.microsoft.com/office/drawing/2014/main" val="10002"/>
                  </a:ext>
                </a:extLst>
              </a:tr>
              <a:tr h="541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Maritime</a:t>
                      </a:r>
                    </a:p>
                  </a:txBody>
                  <a:tcPr anchor="ctr"/>
                </a:tc>
                <a:extLst>
                  <a:ext uri="{0D108BD9-81ED-4DB2-BD59-A6C34878D82A}">
                    <a16:rowId xmlns:a16="http://schemas.microsoft.com/office/drawing/2014/main" val="10003"/>
                  </a:ext>
                </a:extLst>
              </a:tr>
              <a:tr h="541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Agriculture</a:t>
                      </a:r>
                    </a:p>
                  </a:txBody>
                  <a:tcPr anchor="ctr"/>
                </a:tc>
                <a:extLst>
                  <a:ext uri="{0D108BD9-81ED-4DB2-BD59-A6C34878D82A}">
                    <a16:rowId xmlns:a16="http://schemas.microsoft.com/office/drawing/2014/main" val="10004"/>
                  </a:ext>
                </a:extLst>
              </a:tr>
              <a:tr h="1113585">
                <a:tc>
                  <a:txBody>
                    <a:bodyPr/>
                    <a:lstStyle/>
                    <a:p>
                      <a:pPr algn="ctr"/>
                      <a:r>
                        <a:rPr lang="en-US" sz="1200" i="1" dirty="0" smtClean="0"/>
                        <a:t>*General Industry is the set that applies</a:t>
                      </a:r>
                      <a:r>
                        <a:rPr lang="en-US" sz="1200" i="1" baseline="0" dirty="0" smtClean="0"/>
                        <a:t> to the largest number of workers and worksites</a:t>
                      </a:r>
                      <a:endParaRPr lang="en-US" sz="1200" i="1" dirty="0"/>
                    </a:p>
                  </a:txBody>
                  <a:tcPr anchor="ctr"/>
                </a:tc>
                <a:extLst>
                  <a:ext uri="{0D108BD9-81ED-4DB2-BD59-A6C34878D82A}">
                    <a16:rowId xmlns:a16="http://schemas.microsoft.com/office/drawing/2014/main" val="10005"/>
                  </a:ext>
                </a:extLst>
              </a:tr>
            </a:tbl>
          </a:graphicData>
        </a:graphic>
      </p:graphicFrame>
      <p:sp>
        <p:nvSpPr>
          <p:cNvPr id="3" name="TextBox 2"/>
          <p:cNvSpPr txBox="1"/>
          <p:nvPr/>
        </p:nvSpPr>
        <p:spPr>
          <a:xfrm>
            <a:off x="1649616" y="5498057"/>
            <a:ext cx="6477000" cy="584776"/>
          </a:xfrm>
          <a:prstGeom prst="rect">
            <a:avLst/>
          </a:prstGeom>
          <a:noFill/>
          <a:effectLst>
            <a:outerShdw blurRad="50800" dist="38100" dir="13500000" algn="br" rotWithShape="0">
              <a:prstClr val="black">
                <a:alpha val="40000"/>
              </a:prstClr>
            </a:outerShdw>
          </a:effectLst>
        </p:spPr>
        <p:txBody>
          <a:bodyPr wrap="square" rtlCol="0">
            <a:spAutoFit/>
          </a:bodyPr>
          <a:lstStyle/>
          <a:p>
            <a:pPr eaLnBrk="1" hangingPunct="1"/>
            <a:r>
              <a:rPr lang="en-US" sz="1600" dirty="0" smtClean="0">
                <a:latin typeface="+mj-lt"/>
              </a:rPr>
              <a:t>Where </a:t>
            </a:r>
            <a:r>
              <a:rPr lang="en-US" sz="1600" dirty="0">
                <a:latin typeface="+mj-lt"/>
              </a:rPr>
              <a:t>there are no specific standards, employers must comply with the General Duty Clause of the OSH Act.</a:t>
            </a:r>
          </a:p>
        </p:txBody>
      </p:sp>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33</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357275725"/>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32"/>
            <a:ext cx="9144000" cy="1143000"/>
          </a:xfrm>
        </p:spPr>
        <p:txBody>
          <a:bodyPr/>
          <a:lstStyle/>
          <a:p>
            <a:r>
              <a:rPr lang="en-US" dirty="0" smtClean="0"/>
              <a:t>OSHA Standards </a:t>
            </a:r>
            <a:r>
              <a:rPr lang="en-US" sz="2400" i="1" dirty="0" smtClean="0"/>
              <a:t>(Cont</a:t>
            </a:r>
            <a:r>
              <a:rPr lang="en-US" sz="2400" i="1" dirty="0"/>
              <a:t>.)</a:t>
            </a:r>
            <a:endParaRPr lang="en-US" sz="2400" dirty="0"/>
          </a:p>
        </p:txBody>
      </p:sp>
      <p:sp>
        <p:nvSpPr>
          <p:cNvPr id="6" name="Content Placeholder 5"/>
          <p:cNvSpPr>
            <a:spLocks noGrp="1"/>
          </p:cNvSpPr>
          <p:nvPr>
            <p:ph idx="1"/>
          </p:nvPr>
        </p:nvSpPr>
        <p:spPr>
          <a:xfrm>
            <a:off x="273844" y="1143000"/>
            <a:ext cx="8229600" cy="4525963"/>
          </a:xfrm>
        </p:spPr>
        <p:txBody>
          <a:bodyPr>
            <a:normAutofit lnSpcReduction="10000"/>
          </a:bodyPr>
          <a:lstStyle/>
          <a:p>
            <a:pPr marL="109537" indent="0">
              <a:buNone/>
            </a:pPr>
            <a:r>
              <a:rPr lang="en-US" b="1" i="1" dirty="0" smtClean="0"/>
              <a:t>These standards also:</a:t>
            </a:r>
          </a:p>
          <a:p>
            <a:r>
              <a:rPr lang="en-US" dirty="0" smtClean="0"/>
              <a:t>Limit the amount of hazardous chemicals, substances, or noise that workers can be exposed to</a:t>
            </a:r>
          </a:p>
          <a:p>
            <a:r>
              <a:rPr lang="en-US" dirty="0" smtClean="0"/>
              <a:t>Require the use of certain safe work practices and equipment</a:t>
            </a:r>
          </a:p>
          <a:p>
            <a:r>
              <a:rPr lang="en-US" dirty="0" smtClean="0"/>
              <a:t>Require employers to monitor certain hazards and keep records of workplace injuries and illnesses</a:t>
            </a:r>
            <a:endParaRPr lang="en-US" dirty="0"/>
          </a:p>
        </p:txBody>
      </p:sp>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1683450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0"/>
            <a:ext cx="9144000" cy="1143000"/>
          </a:xfrm>
        </p:spPr>
        <p:txBody>
          <a:bodyPr/>
          <a:lstStyle/>
          <a:p>
            <a:pPr eaLnBrk="1" hangingPunct="1">
              <a:defRPr/>
            </a:pPr>
            <a:r>
              <a:rPr lang="en-US" sz="3200" kern="1200" dirty="0" smtClean="0">
                <a:effectLst>
                  <a:outerShdw blurRad="31750" dist="25400" dir="5400000" algn="tl" rotWithShape="0">
                    <a:srgbClr val="000000">
                      <a:alpha val="25000"/>
                    </a:srgbClr>
                  </a:outerShdw>
                </a:effectLst>
              </a:rPr>
              <a:t>Most Frequently Cited Standards</a:t>
            </a:r>
            <a:endParaRPr lang="en-US" sz="3200" kern="1200" dirty="0">
              <a:effectLst>
                <a:outerShdw blurRad="31750" dist="25400" dir="5400000" algn="tl" rotWithShape="0">
                  <a:srgbClr val="000000">
                    <a:alpha val="25000"/>
                  </a:srgbClr>
                </a:outerShdw>
              </a:effectLst>
            </a:endParaRPr>
          </a:p>
        </p:txBody>
      </p:sp>
      <p:sp>
        <p:nvSpPr>
          <p:cNvPr id="31746" name="Content Placeholder 1"/>
          <p:cNvSpPr>
            <a:spLocks noGrp="1"/>
          </p:cNvSpPr>
          <p:nvPr>
            <p:ph sz="half" idx="1"/>
          </p:nvPr>
        </p:nvSpPr>
        <p:spPr>
          <a:xfrm>
            <a:off x="347200" y="1300170"/>
            <a:ext cx="4038600" cy="4525963"/>
          </a:xfrm>
        </p:spPr>
        <p:txBody>
          <a:bodyPr/>
          <a:lstStyle/>
          <a:p>
            <a:pPr>
              <a:buFont typeface="Wingdings 3" pitchFamily="18" charset="2"/>
              <a:buNone/>
            </a:pPr>
            <a:r>
              <a:rPr lang="en-US" sz="1600" dirty="0" smtClean="0"/>
              <a:t>Click: </a:t>
            </a:r>
            <a:r>
              <a:rPr lang="en-US" sz="1600" dirty="0" smtClean="0">
                <a:hlinkClick r:id="rId3"/>
              </a:rPr>
              <a:t>Most Frequently Cited (MFC) </a:t>
            </a:r>
            <a:r>
              <a:rPr lang="en-US" sz="1600" dirty="0" smtClean="0"/>
              <a:t>Standards to view current data</a:t>
            </a:r>
          </a:p>
          <a:p>
            <a:pPr>
              <a:buFont typeface="Wingdings 3" pitchFamily="18" charset="2"/>
              <a:buNone/>
            </a:pPr>
            <a:r>
              <a:rPr lang="en-US" sz="1600" i="1" dirty="0" smtClean="0"/>
              <a:t>To search MFC data on this webpage:</a:t>
            </a:r>
          </a:p>
          <a:p>
            <a:r>
              <a:rPr lang="en-US" sz="1600" dirty="0" smtClean="0"/>
              <a:t>“Select number of employees in establishment,” select </a:t>
            </a:r>
            <a:r>
              <a:rPr lang="en-US" sz="1600" b="1" dirty="0" smtClean="0"/>
              <a:t>ALL </a:t>
            </a:r>
            <a:r>
              <a:rPr lang="en-US" sz="1600" dirty="0" smtClean="0"/>
              <a:t>or one of the options listed</a:t>
            </a:r>
          </a:p>
          <a:p>
            <a:r>
              <a:rPr lang="en-US" sz="1600" dirty="0" smtClean="0"/>
              <a:t>“Federal or State Jurisdiction,” select</a:t>
            </a:r>
            <a:r>
              <a:rPr lang="en-US" sz="1600" b="1" dirty="0" smtClean="0"/>
              <a:t> Federal </a:t>
            </a:r>
            <a:r>
              <a:rPr lang="en-US" sz="1600" dirty="0" smtClean="0"/>
              <a:t>or, from the dropdown menu, a specific state</a:t>
            </a:r>
          </a:p>
          <a:p>
            <a:r>
              <a:rPr lang="en-US" sz="1600" dirty="0" smtClean="0"/>
              <a:t>“SIC,” select </a:t>
            </a:r>
            <a:r>
              <a:rPr lang="en-US" sz="1600" b="1" dirty="0" smtClean="0"/>
              <a:t>ALL for all Industry groups</a:t>
            </a:r>
            <a:r>
              <a:rPr lang="en-US" sz="1600" dirty="0" smtClean="0"/>
              <a:t>, </a:t>
            </a:r>
            <a:r>
              <a:rPr lang="en-US" sz="1600" b="1" dirty="0" smtClean="0"/>
              <a:t>C for Construction</a:t>
            </a:r>
            <a:r>
              <a:rPr lang="en-US" sz="1600" dirty="0" smtClean="0"/>
              <a:t>, </a:t>
            </a:r>
            <a:r>
              <a:rPr lang="en-US" sz="1600" b="1" dirty="0" smtClean="0"/>
              <a:t>D for Manufacturing</a:t>
            </a:r>
            <a:r>
              <a:rPr lang="en-US" sz="1600" dirty="0" smtClean="0"/>
              <a:t> (General Industry), or </a:t>
            </a:r>
            <a:r>
              <a:rPr lang="en-US" sz="1600" b="1" dirty="0" smtClean="0"/>
              <a:t>373 and</a:t>
            </a:r>
            <a:r>
              <a:rPr lang="en-US" sz="1600" dirty="0" smtClean="0"/>
              <a:t> </a:t>
            </a:r>
            <a:r>
              <a:rPr lang="en-US" sz="1600" b="1" dirty="0" smtClean="0"/>
              <a:t>449 for Maritime</a:t>
            </a:r>
            <a:endParaRPr lang="en-US" sz="1600" dirty="0" smtClean="0"/>
          </a:p>
          <a:p>
            <a:r>
              <a:rPr lang="en-US" sz="1600" dirty="0" smtClean="0"/>
              <a:t>Shown are search results for: All sizes of establishments, in Federal jurisdiction, with Construction SIC codes</a:t>
            </a:r>
          </a:p>
          <a:p>
            <a:pPr eaLnBrk="1" hangingPunct="1"/>
            <a:endParaRPr lang="en-US" dirty="0" smtClean="0"/>
          </a:p>
        </p:txBody>
      </p:sp>
      <p:pic>
        <p:nvPicPr>
          <p:cNvPr id="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00600" y="1600200"/>
            <a:ext cx="3733800" cy="2193925"/>
          </a:xfrm>
          <a:prstGeom prst="rect">
            <a:avLst/>
          </a:prstGeom>
          <a:noFill/>
          <a:ln w="31750">
            <a:solidFill>
              <a:schemeClr val="bg2">
                <a:lumMod val="50000"/>
              </a:schemeClr>
            </a:solidFill>
            <a:miter lim="800000"/>
            <a:headEnd/>
            <a:tailEnd/>
          </a:ln>
          <a:effectLst/>
        </p:spPr>
      </p:pic>
      <p:pic>
        <p:nvPicPr>
          <p:cNvPr id="7"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92000" y="3233738"/>
            <a:ext cx="4124325" cy="2709862"/>
          </a:xfrm>
          <a:prstGeom prst="rect">
            <a:avLst/>
          </a:prstGeom>
          <a:ln>
            <a:solidFill>
              <a:schemeClr val="bg2">
                <a:lumMod val="50000"/>
              </a:schemeClr>
            </a:solidFill>
            <a:prstDash val="dashDot"/>
          </a:ln>
          <a:effectLst>
            <a:outerShdw blurRad="190500" algn="tl" rotWithShape="0">
              <a:srgbClr val="000000">
                <a:alpha val="70000"/>
              </a:srgbClr>
            </a:outerShdw>
          </a:effectLst>
        </p:spPr>
      </p:pic>
      <p:graphicFrame>
        <p:nvGraphicFramePr>
          <p:cNvPr id="14" name="Diagram 13"/>
          <p:cNvGraphicFramePr/>
          <p:nvPr>
            <p:extLst>
              <p:ext uri="{D42A27DB-BD31-4B8C-83A1-F6EECF244321}">
                <p14:modId xmlns:p14="http://schemas.microsoft.com/office/powerpoint/2010/main" val="345077664"/>
              </p:ext>
            </p:extLst>
          </p:nvPr>
        </p:nvGraphicFramePr>
        <p:xfrm>
          <a:off x="3242643" y="3880283"/>
          <a:ext cx="1717493" cy="9000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73978883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023"/>
            <a:ext cx="9220200" cy="1143000"/>
          </a:xfrm>
        </p:spPr>
        <p:txBody>
          <a:bodyPr>
            <a:normAutofit fontScale="90000"/>
          </a:bodyPr>
          <a:lstStyle/>
          <a:p>
            <a:r>
              <a:rPr lang="en-US" dirty="0" smtClean="0"/>
              <a:t>OSHA 2013 Top 10 </a:t>
            </a:r>
            <a:br>
              <a:rPr lang="en-US" dirty="0" smtClean="0"/>
            </a:br>
            <a:r>
              <a:rPr lang="en-US" dirty="0" smtClean="0"/>
              <a:t>Standards Violations</a:t>
            </a:r>
            <a:endParaRPr lang="en-US" dirty="0"/>
          </a:p>
        </p:txBody>
      </p:sp>
      <p:sp>
        <p:nvSpPr>
          <p:cNvPr id="5" name="TextBox 4"/>
          <p:cNvSpPr txBox="1"/>
          <p:nvPr/>
        </p:nvSpPr>
        <p:spPr>
          <a:xfrm>
            <a:off x="1200576" y="1619048"/>
            <a:ext cx="7388860" cy="4093428"/>
          </a:xfrm>
          <a:prstGeom prst="rect">
            <a:avLst/>
          </a:prstGeom>
          <a:noFill/>
        </p:spPr>
        <p:txBody>
          <a:bodyPr wrap="square" rtlCol="0">
            <a:spAutoFit/>
          </a:bodyPr>
          <a:lstStyle/>
          <a:p>
            <a:r>
              <a:rPr lang="en-US" sz="2000" dirty="0" smtClean="0"/>
              <a:t>(10/1/12 to 9/30/13; regulation number in brackets, citations issued)</a:t>
            </a:r>
          </a:p>
          <a:p>
            <a:pPr marL="342900" indent="-342900">
              <a:buAutoNum type="arabicPeriod"/>
            </a:pPr>
            <a:r>
              <a:rPr lang="en-US" sz="2400" dirty="0" smtClean="0"/>
              <a:t>Fall Protection [1926.501]: 8,241</a:t>
            </a:r>
          </a:p>
          <a:p>
            <a:pPr marL="342900" indent="-342900">
              <a:buAutoNum type="arabicPeriod"/>
            </a:pPr>
            <a:r>
              <a:rPr lang="en-US" sz="2400" dirty="0" smtClean="0"/>
              <a:t>Hazard Communication [1910.1200]: 6,156</a:t>
            </a:r>
          </a:p>
          <a:p>
            <a:pPr marL="342900" indent="-342900">
              <a:buAutoNum type="arabicPeriod"/>
            </a:pPr>
            <a:r>
              <a:rPr lang="en-US" sz="2400" dirty="0" smtClean="0"/>
              <a:t>Scaffolding [1926.451]: 5,423</a:t>
            </a:r>
          </a:p>
          <a:p>
            <a:pPr marL="342900" indent="-342900">
              <a:buAutoNum type="arabicPeriod"/>
            </a:pPr>
            <a:r>
              <a:rPr lang="en-US" sz="2400" dirty="0" smtClean="0"/>
              <a:t>Respiratory Protection [1910.134]: 3,879</a:t>
            </a:r>
          </a:p>
          <a:p>
            <a:pPr marL="342900" indent="-342900">
              <a:buAutoNum type="arabicPeriod"/>
            </a:pPr>
            <a:r>
              <a:rPr lang="en-US" sz="2400" dirty="0" smtClean="0"/>
              <a:t>Electrical, Wiring Methods [1910.305]: 3,452</a:t>
            </a:r>
          </a:p>
          <a:p>
            <a:pPr marL="342900" indent="-342900">
              <a:buAutoNum type="arabicPeriod"/>
            </a:pPr>
            <a:r>
              <a:rPr lang="en-US" sz="2400" dirty="0" smtClean="0"/>
              <a:t>Powered Industrial Trucks [1910.178]: 3,340</a:t>
            </a:r>
          </a:p>
          <a:p>
            <a:pPr marL="342900" indent="-342900">
              <a:buAutoNum type="arabicPeriod"/>
            </a:pPr>
            <a:r>
              <a:rPr lang="en-US" sz="2400" dirty="0" smtClean="0"/>
              <a:t>Ladders [1926.1053]: 3,311</a:t>
            </a:r>
          </a:p>
          <a:p>
            <a:pPr marL="342900" indent="-342900">
              <a:buAutoNum type="arabicPeriod"/>
            </a:pPr>
            <a:r>
              <a:rPr lang="en-US" sz="2400" dirty="0" smtClean="0"/>
              <a:t>Lockout/</a:t>
            </a:r>
            <a:r>
              <a:rPr lang="en-US" sz="2400" dirty="0" err="1" smtClean="0"/>
              <a:t>Tagout</a:t>
            </a:r>
            <a:r>
              <a:rPr lang="en-US" sz="2400" dirty="0" smtClean="0"/>
              <a:t> [1910.147]: 3,254</a:t>
            </a:r>
          </a:p>
          <a:p>
            <a:pPr marL="342900" indent="-342900">
              <a:buAutoNum type="arabicPeriod"/>
            </a:pPr>
            <a:r>
              <a:rPr lang="en-US" sz="2400" dirty="0" smtClean="0"/>
              <a:t>Electrical, General Requirements [1910.303]: 2,745</a:t>
            </a:r>
          </a:p>
          <a:p>
            <a:pPr marL="342900" indent="-342900">
              <a:buAutoNum type="arabicPeriod"/>
            </a:pPr>
            <a:r>
              <a:rPr lang="en-US" sz="2400" dirty="0" smtClean="0"/>
              <a:t>Machine Guarding [1910.212]: 2,701</a:t>
            </a:r>
            <a:endParaRPr lang="en-US" sz="2400" dirty="0"/>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2931605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6398"/>
            <a:ext cx="9144000" cy="1143000"/>
          </a:xfrm>
        </p:spPr>
        <p:txBody>
          <a:bodyPr>
            <a:normAutofit fontScale="90000"/>
          </a:bodyPr>
          <a:lstStyle/>
          <a:p>
            <a:pPr algn="ctr"/>
            <a:r>
              <a:rPr lang="en-US" dirty="0" smtClean="0"/>
              <a:t>OSHA 2013 Top 10 </a:t>
            </a:r>
            <a:br>
              <a:rPr lang="en-US" dirty="0" smtClean="0"/>
            </a:br>
            <a:r>
              <a:rPr lang="en-US" dirty="0" smtClean="0"/>
              <a:t>Willful Violations</a:t>
            </a:r>
            <a:endParaRPr lang="en-US" dirty="0"/>
          </a:p>
        </p:txBody>
      </p:sp>
      <p:sp>
        <p:nvSpPr>
          <p:cNvPr id="5" name="TextBox 4"/>
          <p:cNvSpPr txBox="1"/>
          <p:nvPr/>
        </p:nvSpPr>
        <p:spPr>
          <a:xfrm>
            <a:off x="1229360" y="1781212"/>
            <a:ext cx="7711440" cy="4093428"/>
          </a:xfrm>
          <a:prstGeom prst="rect">
            <a:avLst/>
          </a:prstGeom>
          <a:noFill/>
        </p:spPr>
        <p:txBody>
          <a:bodyPr wrap="square" rtlCol="0">
            <a:spAutoFit/>
          </a:bodyPr>
          <a:lstStyle/>
          <a:p>
            <a:r>
              <a:rPr lang="en-US" sz="2000" dirty="0" smtClean="0"/>
              <a:t>(10/1/12 to 9/30/13; regulation number in brackets, citations issued)</a:t>
            </a:r>
          </a:p>
          <a:p>
            <a:pPr marL="342900" indent="-342900">
              <a:buAutoNum type="arabicPeriod"/>
            </a:pPr>
            <a:r>
              <a:rPr lang="en-US" sz="2400" dirty="0" smtClean="0"/>
              <a:t>Fall Protection [1926.501]: 73</a:t>
            </a:r>
          </a:p>
          <a:p>
            <a:pPr marL="342900" indent="-342900">
              <a:buAutoNum type="arabicPeriod"/>
            </a:pPr>
            <a:r>
              <a:rPr lang="en-US" sz="2400" dirty="0" smtClean="0"/>
              <a:t>Excavations [1926.652]: 34</a:t>
            </a:r>
          </a:p>
          <a:p>
            <a:pPr marL="342900" indent="-342900">
              <a:buAutoNum type="arabicPeriod"/>
            </a:pPr>
            <a:r>
              <a:rPr lang="en-US" sz="2400" dirty="0" smtClean="0"/>
              <a:t>Lead [1910.62]: 25</a:t>
            </a:r>
          </a:p>
          <a:p>
            <a:pPr marL="342900" indent="-342900">
              <a:buAutoNum type="arabicPeriod"/>
            </a:pPr>
            <a:r>
              <a:rPr lang="en-US" sz="2400" dirty="0" smtClean="0"/>
              <a:t>Machine Guarding [1910.212]: 23</a:t>
            </a:r>
          </a:p>
          <a:p>
            <a:pPr marL="342900" indent="-342900">
              <a:buAutoNum type="arabicPeriod"/>
            </a:pPr>
            <a:r>
              <a:rPr lang="en-US" sz="2400" dirty="0" smtClean="0"/>
              <a:t>Lockout/</a:t>
            </a:r>
            <a:r>
              <a:rPr lang="en-US" sz="2400" dirty="0" err="1" smtClean="0"/>
              <a:t>Tagout</a:t>
            </a:r>
            <a:r>
              <a:rPr lang="en-US" sz="2400" dirty="0" smtClean="0"/>
              <a:t> [1910.147]: 20</a:t>
            </a:r>
          </a:p>
          <a:p>
            <a:pPr marL="342900" indent="-342900">
              <a:buAutoNum type="arabicPeriod"/>
            </a:pPr>
            <a:r>
              <a:rPr lang="en-US" sz="2400" dirty="0" smtClean="0"/>
              <a:t>Scaffolding [1910.451]: 19</a:t>
            </a:r>
          </a:p>
          <a:p>
            <a:pPr marL="342900" indent="-342900">
              <a:buAutoNum type="arabicPeriod"/>
            </a:pPr>
            <a:r>
              <a:rPr lang="en-US" sz="2400" dirty="0" smtClean="0"/>
              <a:t>Guarding Floor &amp; Wall Openings &amp; Holes [1910.23]: 18</a:t>
            </a:r>
          </a:p>
          <a:p>
            <a:pPr marL="342900" indent="-342900">
              <a:buAutoNum type="arabicPeriod"/>
            </a:pPr>
            <a:r>
              <a:rPr lang="en-US" sz="2400" dirty="0" smtClean="0"/>
              <a:t>Respiratory Protection [1910.134]: 17</a:t>
            </a:r>
          </a:p>
          <a:p>
            <a:pPr marL="342900" indent="-342900">
              <a:buAutoNum type="arabicPeriod"/>
            </a:pPr>
            <a:r>
              <a:rPr lang="en-US" sz="2400" dirty="0" smtClean="0"/>
              <a:t>Process Safety Management [1910.119]: 14</a:t>
            </a:r>
          </a:p>
          <a:p>
            <a:pPr marL="342900" indent="-342900">
              <a:buAutoNum type="arabicPeriod"/>
            </a:pPr>
            <a:r>
              <a:rPr lang="en-US" sz="2400" dirty="0" smtClean="0"/>
              <a:t>Powered Industrial Trucks [1910.178]: 10</a:t>
            </a:r>
            <a:endParaRPr lang="en-US" sz="2400" dirty="0"/>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37</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7155489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4294967295"/>
          </p:nvPr>
        </p:nvSpPr>
        <p:spPr>
          <a:xfrm>
            <a:off x="416024" y="1789412"/>
            <a:ext cx="8229600" cy="3890905"/>
          </a:xfrm>
        </p:spPr>
        <p:txBody>
          <a:bodyPr>
            <a:normAutofit lnSpcReduction="10000"/>
          </a:bodyPr>
          <a:lstStyle/>
          <a:p>
            <a:pPr eaLnBrk="1" hangingPunct="1">
              <a:spcAft>
                <a:spcPts val="1800"/>
              </a:spcAft>
            </a:pPr>
            <a:r>
              <a:rPr lang="en-US" sz="2800" dirty="0" smtClean="0"/>
              <a:t>The OSH Act authorizes OSHA compliance safety and health officers (CSHOs) to conduct workplace inspections at reasonable times. </a:t>
            </a:r>
          </a:p>
          <a:p>
            <a:pPr eaLnBrk="1" hangingPunct="1">
              <a:spcAft>
                <a:spcPts val="1800"/>
              </a:spcAft>
            </a:pPr>
            <a:r>
              <a:rPr lang="en-US" sz="2800" dirty="0" smtClean="0"/>
              <a:t>OSHA conducts inspections without advance notice, except in rare circumstances (e.g. Imminent Danger) </a:t>
            </a:r>
          </a:p>
          <a:p>
            <a:pPr eaLnBrk="1" hangingPunct="1"/>
            <a:r>
              <a:rPr lang="en-US" sz="2800" dirty="0" smtClean="0"/>
              <a:t>In fact, anyone who tells an employer about an OSHA inspection in advance can receive fines and a jail term. </a:t>
            </a:r>
          </a:p>
          <a:p>
            <a:pPr eaLnBrk="1" hangingPunct="1">
              <a:buFont typeface="Wingdings 3" pitchFamily="18" charset="2"/>
              <a:buNone/>
            </a:pPr>
            <a:endParaRPr lang="en-US" sz="2800" b="1" u="sng" dirty="0" smtClean="0"/>
          </a:p>
          <a:p>
            <a:pPr eaLnBrk="1" hangingPunct="1"/>
            <a:endParaRPr lang="en-US" sz="2800" dirty="0" smtClean="0"/>
          </a:p>
          <a:p>
            <a:pPr eaLnBrk="1" hangingPunct="1"/>
            <a:endParaRPr lang="en-US" sz="2800" dirty="0" smtClean="0"/>
          </a:p>
        </p:txBody>
      </p:sp>
      <p:pic>
        <p:nvPicPr>
          <p:cNvPr id="36867"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102985" y="429025"/>
            <a:ext cx="9144000" cy="1208088"/>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54102535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8"/>
          <p:cNvSpPr>
            <a:spLocks noGrp="1" noChangeArrowheads="1"/>
          </p:cNvSpPr>
          <p:nvPr>
            <p:ph type="title"/>
          </p:nvPr>
        </p:nvSpPr>
        <p:spPr>
          <a:xfrm>
            <a:off x="685800" y="274576"/>
            <a:ext cx="7772400" cy="1144587"/>
          </a:xfrm>
        </p:spPr>
        <p:txBody>
          <a:bodyPr/>
          <a:lstStyle/>
          <a:p>
            <a:pPr algn="ctr"/>
            <a:r>
              <a:rPr lang="en-US" dirty="0" smtClean="0">
                <a:solidFill>
                  <a:srgbClr val="000000"/>
                </a:solidFill>
              </a:rPr>
              <a:t>Workplace Inspections</a:t>
            </a:r>
          </a:p>
        </p:txBody>
      </p:sp>
      <p:sp>
        <p:nvSpPr>
          <p:cNvPr id="14343" name="Rectangle 9"/>
          <p:cNvSpPr>
            <a:spLocks noGrp="1" noChangeArrowheads="1"/>
          </p:cNvSpPr>
          <p:nvPr>
            <p:ph idx="1"/>
          </p:nvPr>
        </p:nvSpPr>
        <p:spPr>
          <a:xfrm>
            <a:off x="484188" y="1949770"/>
            <a:ext cx="5195887" cy="2603500"/>
          </a:xfrm>
        </p:spPr>
        <p:txBody>
          <a:bodyPr>
            <a:normAutofit fontScale="85000" lnSpcReduction="20000"/>
          </a:bodyPr>
          <a:lstStyle/>
          <a:p>
            <a:r>
              <a:rPr lang="en-US" dirty="0" smtClean="0"/>
              <a:t>Every establishment covered by the OSH Act is subject to inspection by OSHA Compliance Safety and Health Officers (CSHO's)</a:t>
            </a:r>
          </a:p>
          <a:p>
            <a:r>
              <a:rPr lang="en-US" dirty="0" smtClean="0"/>
              <a:t>Most inspections are conducted without advance notice</a:t>
            </a:r>
          </a:p>
        </p:txBody>
      </p:sp>
      <p:grpSp>
        <p:nvGrpSpPr>
          <p:cNvPr id="14340" name="Group 2"/>
          <p:cNvGrpSpPr>
            <a:grpSpLocks/>
          </p:cNvGrpSpPr>
          <p:nvPr/>
        </p:nvGrpSpPr>
        <p:grpSpPr bwMode="auto">
          <a:xfrm>
            <a:off x="7938" y="6464300"/>
            <a:ext cx="25400" cy="26988"/>
            <a:chOff x="5" y="4309"/>
            <a:chExt cx="16" cy="16"/>
          </a:xfrm>
        </p:grpSpPr>
        <p:sp>
          <p:nvSpPr>
            <p:cNvPr id="14347" name="AutoShape 3"/>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sp>
          <p:nvSpPr>
            <p:cNvPr id="14348" name="AutoShape 4"/>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grpSp>
      <p:grpSp>
        <p:nvGrpSpPr>
          <p:cNvPr id="14341" name="Group 5"/>
          <p:cNvGrpSpPr>
            <a:grpSpLocks/>
          </p:cNvGrpSpPr>
          <p:nvPr/>
        </p:nvGrpSpPr>
        <p:grpSpPr bwMode="auto">
          <a:xfrm>
            <a:off x="7938" y="6464300"/>
            <a:ext cx="25400" cy="26988"/>
            <a:chOff x="5" y="4309"/>
            <a:chExt cx="16" cy="16"/>
          </a:xfrm>
        </p:grpSpPr>
        <p:sp>
          <p:nvSpPr>
            <p:cNvPr id="14345" name="AutoShape 6"/>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sp>
          <p:nvSpPr>
            <p:cNvPr id="14346" name="AutoShape 7"/>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grpSp>
      <p:pic>
        <p:nvPicPr>
          <p:cNvPr id="14344" name="Picture 10" descr="Steve01"/>
          <p:cNvPicPr>
            <a:picLocks noChangeAspect="1" noChangeArrowheads="1"/>
          </p:cNvPicPr>
          <p:nvPr/>
        </p:nvPicPr>
        <p:blipFill>
          <a:blip r:embed="rId3" cstate="print"/>
          <a:srcRect/>
          <a:stretch>
            <a:fillRect/>
          </a:stretch>
        </p:blipFill>
        <p:spPr bwMode="auto">
          <a:xfrm>
            <a:off x="5667375" y="1447800"/>
            <a:ext cx="3379788" cy="3603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39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92779867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4"/>
          <p:cNvSpPr>
            <a:spLocks noGrp="1" noChangeArrowheads="1"/>
          </p:cNvSpPr>
          <p:nvPr>
            <p:ph type="title"/>
          </p:nvPr>
        </p:nvSpPr>
        <p:spPr>
          <a:xfrm>
            <a:off x="76200" y="223093"/>
            <a:ext cx="9067800" cy="763587"/>
          </a:xfrm>
          <a:noFill/>
        </p:spPr>
        <p:txBody>
          <a:bodyPr/>
          <a:lstStyle/>
          <a:p>
            <a:pPr algn="ctr" eaLnBrk="1" hangingPunct="1"/>
            <a:r>
              <a:rPr lang="en-US" altLang="en-US" sz="4000" dirty="0" smtClean="0">
                <a:solidFill>
                  <a:srgbClr val="000000"/>
                </a:solidFill>
              </a:rPr>
              <a:t>What Prompts an OSHA Inspection?</a:t>
            </a:r>
          </a:p>
        </p:txBody>
      </p:sp>
      <p:sp>
        <p:nvSpPr>
          <p:cNvPr id="259077" name="Rectangle 5"/>
          <p:cNvSpPr>
            <a:spLocks noGrp="1" noChangeArrowheads="1"/>
          </p:cNvSpPr>
          <p:nvPr>
            <p:ph idx="1"/>
          </p:nvPr>
        </p:nvSpPr>
        <p:spPr>
          <a:xfrm>
            <a:off x="4348163" y="1426541"/>
            <a:ext cx="4338637" cy="4373563"/>
          </a:xfrm>
        </p:spPr>
        <p:txBody>
          <a:bodyPr/>
          <a:lstStyle/>
          <a:p>
            <a:pPr eaLnBrk="1" hangingPunct="1">
              <a:spcBef>
                <a:spcPts val="1200"/>
              </a:spcBef>
            </a:pPr>
            <a:r>
              <a:rPr lang="en-US" altLang="en-US" sz="2800" dirty="0" smtClean="0">
                <a:solidFill>
                  <a:srgbClr val="008080"/>
                </a:solidFill>
              </a:rPr>
              <a:t>Report of </a:t>
            </a:r>
            <a:br>
              <a:rPr lang="en-US" altLang="en-US" sz="2800" dirty="0" smtClean="0">
                <a:solidFill>
                  <a:srgbClr val="008080"/>
                </a:solidFill>
              </a:rPr>
            </a:br>
            <a:r>
              <a:rPr lang="en-US" altLang="en-US" sz="2800" dirty="0" smtClean="0">
                <a:solidFill>
                  <a:srgbClr val="008080"/>
                </a:solidFill>
              </a:rPr>
              <a:t>imminent danger</a:t>
            </a:r>
          </a:p>
          <a:p>
            <a:pPr eaLnBrk="1" hangingPunct="1">
              <a:spcBef>
                <a:spcPts val="1200"/>
              </a:spcBef>
            </a:pPr>
            <a:r>
              <a:rPr lang="en-US" altLang="en-US" sz="2800" dirty="0" smtClean="0">
                <a:solidFill>
                  <a:srgbClr val="A50021"/>
                </a:solidFill>
              </a:rPr>
              <a:t>Fatalities or catastrophes</a:t>
            </a:r>
          </a:p>
          <a:p>
            <a:pPr eaLnBrk="1" hangingPunct="1">
              <a:spcBef>
                <a:spcPts val="1200"/>
              </a:spcBef>
            </a:pPr>
            <a:r>
              <a:rPr lang="en-US" altLang="en-US" sz="2800" dirty="0" smtClean="0">
                <a:solidFill>
                  <a:srgbClr val="660066"/>
                </a:solidFill>
              </a:rPr>
              <a:t>Employee complaints</a:t>
            </a:r>
          </a:p>
          <a:p>
            <a:pPr eaLnBrk="1" hangingPunct="1">
              <a:spcBef>
                <a:spcPts val="1200"/>
              </a:spcBef>
            </a:pPr>
            <a:r>
              <a:rPr lang="en-US" altLang="en-US" sz="2800" dirty="0" smtClean="0">
                <a:solidFill>
                  <a:srgbClr val="006600"/>
                </a:solidFill>
              </a:rPr>
              <a:t>Referrals from </a:t>
            </a:r>
            <a:br>
              <a:rPr lang="en-US" altLang="en-US" sz="2800" dirty="0" smtClean="0">
                <a:solidFill>
                  <a:srgbClr val="006600"/>
                </a:solidFill>
              </a:rPr>
            </a:br>
            <a:r>
              <a:rPr lang="en-US" altLang="en-US" sz="2800" dirty="0" smtClean="0">
                <a:solidFill>
                  <a:srgbClr val="006600"/>
                </a:solidFill>
              </a:rPr>
              <a:t>other agencies</a:t>
            </a:r>
          </a:p>
          <a:p>
            <a:pPr eaLnBrk="1" hangingPunct="1">
              <a:spcBef>
                <a:spcPts val="1200"/>
              </a:spcBef>
            </a:pPr>
            <a:r>
              <a:rPr lang="en-US" altLang="en-US" sz="2800" dirty="0" smtClean="0">
                <a:solidFill>
                  <a:schemeClr val="accent2"/>
                </a:solidFill>
              </a:rPr>
              <a:t>Targeted inspections</a:t>
            </a:r>
          </a:p>
        </p:txBody>
      </p:sp>
      <p:pic>
        <p:nvPicPr>
          <p:cNvPr id="15365" name="Picture 6"/>
          <p:cNvPicPr>
            <a:picLocks noChangeAspect="1" noChangeArrowheads="1"/>
          </p:cNvPicPr>
          <p:nvPr/>
        </p:nvPicPr>
        <p:blipFill>
          <a:blip r:embed="rId4" cstate="print"/>
          <a:stretch>
            <a:fillRect/>
          </a:stretch>
        </p:blipFill>
        <p:spPr bwMode="auto">
          <a:xfrm>
            <a:off x="949465" y="1113858"/>
            <a:ext cx="2927069" cy="44053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40</a:t>
            </a:fld>
            <a:r>
              <a:rPr lang="en-US" dirty="0" smtClean="0">
                <a:solidFill>
                  <a:srgbClr val="000000"/>
                </a:solidFill>
              </a:rPr>
              <a:t>/71</a:t>
            </a:r>
            <a:endParaRPr lang="en-US" dirty="0">
              <a:solidFill>
                <a:srgbClr val="000000"/>
              </a:solidFill>
            </a:endParaRPr>
          </a:p>
        </p:txBody>
      </p:sp>
    </p:spTree>
    <p:custDataLst>
      <p:tags r:id="rId1"/>
    </p:custDataLst>
    <p:extLst>
      <p:ext uri="{BB962C8B-B14F-4D97-AF65-F5344CB8AC3E}">
        <p14:creationId xmlns:p14="http://schemas.microsoft.com/office/powerpoint/2010/main" val="1576857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59077">
                                            <p:txEl>
                                              <p:pRg st="0" end="0"/>
                                            </p:txEl>
                                          </p:spTgt>
                                        </p:tgtEl>
                                        <p:attrNameLst>
                                          <p:attrName>style.visibility</p:attrName>
                                        </p:attrNameLst>
                                      </p:cBhvr>
                                      <p:to>
                                        <p:strVal val="visible"/>
                                      </p:to>
                                    </p:set>
                                    <p:anim calcmode="lin" valueType="num">
                                      <p:cBhvr additive="base">
                                        <p:cTn id="7" dur="500" fill="hold"/>
                                        <p:tgtEl>
                                          <p:spTgt spid="25907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907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9077">
                                            <p:txEl>
                                              <p:pRg st="1" end="1"/>
                                            </p:txEl>
                                          </p:spTgt>
                                        </p:tgtEl>
                                        <p:attrNameLst>
                                          <p:attrName>style.visibility</p:attrName>
                                        </p:attrNameLst>
                                      </p:cBhvr>
                                      <p:to>
                                        <p:strVal val="visible"/>
                                      </p:to>
                                    </p:set>
                                    <p:anim calcmode="lin" valueType="num">
                                      <p:cBhvr additive="base">
                                        <p:cTn id="13" dur="500" fill="hold"/>
                                        <p:tgtEl>
                                          <p:spTgt spid="25907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5907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59077">
                                            <p:txEl>
                                              <p:pRg st="2" end="2"/>
                                            </p:txEl>
                                          </p:spTgt>
                                        </p:tgtEl>
                                        <p:attrNameLst>
                                          <p:attrName>style.visibility</p:attrName>
                                        </p:attrNameLst>
                                      </p:cBhvr>
                                      <p:to>
                                        <p:strVal val="visible"/>
                                      </p:to>
                                    </p:set>
                                    <p:anim calcmode="lin" valueType="num">
                                      <p:cBhvr additive="base">
                                        <p:cTn id="19" dur="500" fill="hold"/>
                                        <p:tgtEl>
                                          <p:spTgt spid="25907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5907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59077">
                                            <p:txEl>
                                              <p:pRg st="3" end="3"/>
                                            </p:txEl>
                                          </p:spTgt>
                                        </p:tgtEl>
                                        <p:attrNameLst>
                                          <p:attrName>style.visibility</p:attrName>
                                        </p:attrNameLst>
                                      </p:cBhvr>
                                      <p:to>
                                        <p:strVal val="visible"/>
                                      </p:to>
                                    </p:set>
                                    <p:anim calcmode="lin" valueType="num">
                                      <p:cBhvr additive="base">
                                        <p:cTn id="25" dur="500" fill="hold"/>
                                        <p:tgtEl>
                                          <p:spTgt spid="25907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5907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59077">
                                            <p:txEl>
                                              <p:pRg st="4" end="4"/>
                                            </p:txEl>
                                          </p:spTgt>
                                        </p:tgtEl>
                                        <p:attrNameLst>
                                          <p:attrName>style.visibility</p:attrName>
                                        </p:attrNameLst>
                                      </p:cBhvr>
                                      <p:to>
                                        <p:strVal val="visible"/>
                                      </p:to>
                                    </p:set>
                                    <p:anim calcmode="lin" valueType="num">
                                      <p:cBhvr additive="base">
                                        <p:cTn id="31" dur="500" fill="hold"/>
                                        <p:tgtEl>
                                          <p:spTgt spid="25907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5907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7" grpId="0" build="p" bldLvl="2"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57200" y="394703"/>
            <a:ext cx="8193087" cy="1143000"/>
          </a:xfrm>
          <a:noFill/>
        </p:spPr>
        <p:txBody>
          <a:bodyPr/>
          <a:lstStyle/>
          <a:p>
            <a:pPr algn="ctr" eaLnBrk="1" hangingPunct="1"/>
            <a:r>
              <a:rPr lang="en-US" altLang="en-US" sz="4000" dirty="0" smtClean="0">
                <a:solidFill>
                  <a:srgbClr val="000000"/>
                </a:solidFill>
              </a:rPr>
              <a:t>When the CSHO Arrives</a:t>
            </a:r>
          </a:p>
        </p:txBody>
      </p:sp>
      <p:sp>
        <p:nvSpPr>
          <p:cNvPr id="18436" name="Rectangle 3"/>
          <p:cNvSpPr>
            <a:spLocks noGrp="1" noChangeArrowheads="1"/>
          </p:cNvSpPr>
          <p:nvPr>
            <p:ph idx="1"/>
          </p:nvPr>
        </p:nvSpPr>
        <p:spPr>
          <a:xfrm>
            <a:off x="457200" y="1609520"/>
            <a:ext cx="8229600" cy="3892550"/>
          </a:xfrm>
        </p:spPr>
        <p:txBody>
          <a:bodyPr/>
          <a:lstStyle/>
          <a:p>
            <a:pPr eaLnBrk="1" hangingPunct="1">
              <a:spcAft>
                <a:spcPts val="1800"/>
              </a:spcAft>
            </a:pPr>
            <a:r>
              <a:rPr lang="en-US" altLang="en-US" dirty="0" smtClean="0">
                <a:solidFill>
                  <a:srgbClr val="006666"/>
                </a:solidFill>
              </a:rPr>
              <a:t>Implement OSHA Inspection Action Plan</a:t>
            </a:r>
          </a:p>
          <a:p>
            <a:pPr eaLnBrk="1" hangingPunct="1">
              <a:spcAft>
                <a:spcPts val="1800"/>
              </a:spcAft>
            </a:pPr>
            <a:r>
              <a:rPr lang="en-US" altLang="en-US" dirty="0" smtClean="0">
                <a:solidFill>
                  <a:srgbClr val="CC0000"/>
                </a:solidFill>
              </a:rPr>
              <a:t>Check CSHO’s credentials</a:t>
            </a:r>
          </a:p>
          <a:p>
            <a:pPr eaLnBrk="1" hangingPunct="1">
              <a:spcAft>
                <a:spcPts val="1800"/>
              </a:spcAft>
            </a:pPr>
            <a:r>
              <a:rPr lang="en-US" altLang="en-US" dirty="0" smtClean="0">
                <a:solidFill>
                  <a:srgbClr val="800000"/>
                </a:solidFill>
              </a:rPr>
              <a:t>Alert key personnel</a:t>
            </a:r>
          </a:p>
          <a:p>
            <a:pPr eaLnBrk="1" hangingPunct="1">
              <a:spcAft>
                <a:spcPts val="1800"/>
              </a:spcAft>
            </a:pPr>
            <a:r>
              <a:rPr lang="en-US" altLang="en-US" dirty="0" smtClean="0">
                <a:solidFill>
                  <a:srgbClr val="6600FF"/>
                </a:solidFill>
              </a:rPr>
              <a:t>Prepare meeting room</a:t>
            </a:r>
          </a:p>
        </p:txBody>
      </p:sp>
      <p:pic>
        <p:nvPicPr>
          <p:cNvPr id="1029" name="Picture 5" descr="C:\Users\Gary\AppData\Local\Microsoft\Windows\Temporary Internet Files\Content.IE5\BX91TMWE\MCj03039330000[1].wmf"/>
          <p:cNvPicPr>
            <a:picLocks noChangeAspect="1" noChangeArrowheads="1"/>
          </p:cNvPicPr>
          <p:nvPr/>
        </p:nvPicPr>
        <p:blipFill>
          <a:blip r:embed="rId3" cstate="print"/>
          <a:stretch>
            <a:fillRect/>
          </a:stretch>
        </p:blipFill>
        <p:spPr bwMode="auto">
          <a:xfrm rot="1846161">
            <a:off x="6203025" y="3025205"/>
            <a:ext cx="1979277" cy="28008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8121986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fade">
                                      <p:cBhvr>
                                        <p:cTn id="7" dur="500"/>
                                        <p:tgtEl>
                                          <p:spTgt spid="184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6">
                                            <p:txEl>
                                              <p:pRg st="1" end="1"/>
                                            </p:txEl>
                                          </p:spTgt>
                                        </p:tgtEl>
                                        <p:attrNameLst>
                                          <p:attrName>style.visibility</p:attrName>
                                        </p:attrNameLst>
                                      </p:cBhvr>
                                      <p:to>
                                        <p:strVal val="visible"/>
                                      </p:to>
                                    </p:set>
                                    <p:animEffect transition="in" filter="fade">
                                      <p:cBhvr>
                                        <p:cTn id="12" dur="500"/>
                                        <p:tgtEl>
                                          <p:spTgt spid="184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6">
                                            <p:txEl>
                                              <p:pRg st="2" end="2"/>
                                            </p:txEl>
                                          </p:spTgt>
                                        </p:tgtEl>
                                        <p:attrNameLst>
                                          <p:attrName>style.visibility</p:attrName>
                                        </p:attrNameLst>
                                      </p:cBhvr>
                                      <p:to>
                                        <p:strVal val="visible"/>
                                      </p:to>
                                    </p:set>
                                    <p:animEffect transition="in" filter="fade">
                                      <p:cBhvr>
                                        <p:cTn id="17" dur="500"/>
                                        <p:tgtEl>
                                          <p:spTgt spid="184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6">
                                            <p:txEl>
                                              <p:pRg st="3" end="3"/>
                                            </p:txEl>
                                          </p:spTgt>
                                        </p:tgtEl>
                                        <p:attrNameLst>
                                          <p:attrName>style.visibility</p:attrName>
                                        </p:attrNameLst>
                                      </p:cBhvr>
                                      <p:to>
                                        <p:strVal val="visible"/>
                                      </p:to>
                                    </p:set>
                                    <p:animEffect transition="in" filter="fade">
                                      <p:cBhvr>
                                        <p:cTn id="22" dur="500"/>
                                        <p:tgtEl>
                                          <p:spTgt spid="184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8"/>
          <p:cNvSpPr>
            <a:spLocks noGrp="1" noChangeArrowheads="1"/>
          </p:cNvSpPr>
          <p:nvPr>
            <p:ph type="title"/>
          </p:nvPr>
        </p:nvSpPr>
        <p:spPr>
          <a:xfrm>
            <a:off x="457200" y="291737"/>
            <a:ext cx="8229600" cy="1143000"/>
          </a:xfrm>
        </p:spPr>
        <p:txBody>
          <a:bodyPr/>
          <a:lstStyle/>
          <a:p>
            <a:pPr algn="ctr"/>
            <a:r>
              <a:rPr lang="en-US" dirty="0" smtClean="0">
                <a:solidFill>
                  <a:srgbClr val="000000"/>
                </a:solidFill>
              </a:rPr>
              <a:t>Inspection Process</a:t>
            </a:r>
          </a:p>
        </p:txBody>
      </p:sp>
      <p:sp>
        <p:nvSpPr>
          <p:cNvPr id="19463" name="Rectangle 9"/>
          <p:cNvSpPr>
            <a:spLocks noGrp="1" noChangeArrowheads="1"/>
          </p:cNvSpPr>
          <p:nvPr>
            <p:ph idx="1"/>
          </p:nvPr>
        </p:nvSpPr>
        <p:spPr>
          <a:xfrm>
            <a:off x="277733" y="2057400"/>
            <a:ext cx="5191125" cy="3124200"/>
          </a:xfrm>
        </p:spPr>
        <p:txBody>
          <a:bodyPr/>
          <a:lstStyle/>
          <a:p>
            <a:pPr>
              <a:spcBef>
                <a:spcPts val="2400"/>
              </a:spcBef>
            </a:pPr>
            <a:r>
              <a:rPr lang="en-US" sz="3500" dirty="0" smtClean="0">
                <a:solidFill>
                  <a:srgbClr val="009900"/>
                </a:solidFill>
              </a:rPr>
              <a:t>Opening conference</a:t>
            </a:r>
          </a:p>
          <a:p>
            <a:pPr>
              <a:spcBef>
                <a:spcPts val="2400"/>
              </a:spcBef>
            </a:pPr>
            <a:r>
              <a:rPr lang="en-US" sz="3500" dirty="0" smtClean="0"/>
              <a:t>Walkaround inspection</a:t>
            </a:r>
          </a:p>
          <a:p>
            <a:pPr>
              <a:spcBef>
                <a:spcPts val="2400"/>
              </a:spcBef>
            </a:pPr>
            <a:r>
              <a:rPr lang="en-US" sz="3500" dirty="0" smtClean="0">
                <a:solidFill>
                  <a:srgbClr val="A50021"/>
                </a:solidFill>
              </a:rPr>
              <a:t>Closing conference</a:t>
            </a:r>
          </a:p>
        </p:txBody>
      </p:sp>
      <p:grpSp>
        <p:nvGrpSpPr>
          <p:cNvPr id="19460" name="Group 2"/>
          <p:cNvGrpSpPr>
            <a:grpSpLocks/>
          </p:cNvGrpSpPr>
          <p:nvPr/>
        </p:nvGrpSpPr>
        <p:grpSpPr bwMode="auto">
          <a:xfrm>
            <a:off x="7938" y="6840538"/>
            <a:ext cx="25400" cy="25400"/>
            <a:chOff x="5" y="4309"/>
            <a:chExt cx="16" cy="16"/>
          </a:xfrm>
        </p:grpSpPr>
        <p:sp>
          <p:nvSpPr>
            <p:cNvPr id="19467" name="AutoShape 3"/>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sp>
          <p:nvSpPr>
            <p:cNvPr id="19468" name="AutoShape 4"/>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grpSp>
      <p:grpSp>
        <p:nvGrpSpPr>
          <p:cNvPr id="19461" name="Group 5"/>
          <p:cNvGrpSpPr>
            <a:grpSpLocks/>
          </p:cNvGrpSpPr>
          <p:nvPr/>
        </p:nvGrpSpPr>
        <p:grpSpPr bwMode="auto">
          <a:xfrm>
            <a:off x="7938" y="6840538"/>
            <a:ext cx="25400" cy="25400"/>
            <a:chOff x="5" y="4309"/>
            <a:chExt cx="16" cy="16"/>
          </a:xfrm>
        </p:grpSpPr>
        <p:sp>
          <p:nvSpPr>
            <p:cNvPr id="19465" name="AutoShape 6"/>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sp>
          <p:nvSpPr>
            <p:cNvPr id="19466" name="AutoShape 7"/>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dirty="0"/>
            </a:p>
          </p:txBody>
        </p:sp>
      </p:grpSp>
      <p:pic>
        <p:nvPicPr>
          <p:cNvPr id="19464" name="Picture 10" descr="Inspector3"/>
          <p:cNvPicPr>
            <a:picLocks noChangeAspect="1" noChangeArrowheads="1"/>
          </p:cNvPicPr>
          <p:nvPr/>
        </p:nvPicPr>
        <p:blipFill>
          <a:blip r:embed="rId3" cstate="print"/>
          <a:stretch>
            <a:fillRect/>
          </a:stretch>
        </p:blipFill>
        <p:spPr bwMode="auto">
          <a:xfrm>
            <a:off x="5468858" y="2476232"/>
            <a:ext cx="3429000" cy="22674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716617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63">
                                            <p:txEl>
                                              <p:pRg st="0" end="0"/>
                                            </p:txEl>
                                          </p:spTgt>
                                        </p:tgtEl>
                                        <p:attrNameLst>
                                          <p:attrName>style.visibility</p:attrName>
                                        </p:attrNameLst>
                                      </p:cBhvr>
                                      <p:to>
                                        <p:strVal val="visible"/>
                                      </p:to>
                                    </p:set>
                                    <p:animEffect transition="in" filter="fade">
                                      <p:cBhvr>
                                        <p:cTn id="7" dur="500"/>
                                        <p:tgtEl>
                                          <p:spTgt spid="194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63">
                                            <p:txEl>
                                              <p:pRg st="1" end="1"/>
                                            </p:txEl>
                                          </p:spTgt>
                                        </p:tgtEl>
                                        <p:attrNameLst>
                                          <p:attrName>style.visibility</p:attrName>
                                        </p:attrNameLst>
                                      </p:cBhvr>
                                      <p:to>
                                        <p:strVal val="visible"/>
                                      </p:to>
                                    </p:set>
                                    <p:animEffect transition="in" filter="fade">
                                      <p:cBhvr>
                                        <p:cTn id="12" dur="500"/>
                                        <p:tgtEl>
                                          <p:spTgt spid="194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63">
                                            <p:txEl>
                                              <p:pRg st="2" end="2"/>
                                            </p:txEl>
                                          </p:spTgt>
                                        </p:tgtEl>
                                        <p:attrNameLst>
                                          <p:attrName>style.visibility</p:attrName>
                                        </p:attrNameLst>
                                      </p:cBhvr>
                                      <p:to>
                                        <p:strVal val="visible"/>
                                      </p:to>
                                    </p:set>
                                    <p:animEffect transition="in" filter="fade">
                                      <p:cBhvr>
                                        <p:cTn id="17" dur="500"/>
                                        <p:tgtEl>
                                          <p:spTgt spid="194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658813" y="171610"/>
            <a:ext cx="8039100" cy="1143000"/>
          </a:xfrm>
          <a:noFill/>
        </p:spPr>
        <p:txBody>
          <a:bodyPr/>
          <a:lstStyle/>
          <a:p>
            <a:pPr eaLnBrk="1" hangingPunct="1"/>
            <a:r>
              <a:rPr lang="en-US" altLang="en-US" sz="4000" dirty="0" smtClean="0">
                <a:solidFill>
                  <a:srgbClr val="000000"/>
                </a:solidFill>
              </a:rPr>
              <a:t>OSHA Inspection Action Plan</a:t>
            </a:r>
          </a:p>
        </p:txBody>
      </p:sp>
      <p:sp>
        <p:nvSpPr>
          <p:cNvPr id="16388" name="Rectangle 3"/>
          <p:cNvSpPr>
            <a:spLocks noGrp="1" noChangeArrowheads="1"/>
          </p:cNvSpPr>
          <p:nvPr>
            <p:ph idx="1"/>
          </p:nvPr>
        </p:nvSpPr>
        <p:spPr>
          <a:xfrm>
            <a:off x="516576" y="1331780"/>
            <a:ext cx="8229600" cy="2781691"/>
          </a:xfrm>
        </p:spPr>
        <p:txBody>
          <a:bodyPr>
            <a:normAutofit lnSpcReduction="10000"/>
          </a:bodyPr>
          <a:lstStyle/>
          <a:p>
            <a:pPr eaLnBrk="1" hangingPunct="1">
              <a:lnSpc>
                <a:spcPct val="95000"/>
              </a:lnSpc>
              <a:spcBef>
                <a:spcPts val="2400"/>
              </a:spcBef>
            </a:pPr>
            <a:r>
              <a:rPr lang="en-US" altLang="en-US" dirty="0" smtClean="0">
                <a:solidFill>
                  <a:srgbClr val="006666"/>
                </a:solidFill>
              </a:rPr>
              <a:t>Procedures for handling the </a:t>
            </a:r>
            <a:br>
              <a:rPr lang="en-US" altLang="en-US" dirty="0" smtClean="0">
                <a:solidFill>
                  <a:srgbClr val="006666"/>
                </a:solidFill>
              </a:rPr>
            </a:br>
            <a:r>
              <a:rPr lang="en-US" altLang="en-US" dirty="0" smtClean="0">
                <a:solidFill>
                  <a:srgbClr val="006666"/>
                </a:solidFill>
              </a:rPr>
              <a:t>inspection process</a:t>
            </a:r>
          </a:p>
          <a:p>
            <a:pPr eaLnBrk="1" hangingPunct="1">
              <a:lnSpc>
                <a:spcPct val="95000"/>
              </a:lnSpc>
              <a:spcBef>
                <a:spcPts val="2400"/>
              </a:spcBef>
            </a:pPr>
            <a:r>
              <a:rPr lang="en-US" altLang="en-US" dirty="0" smtClean="0">
                <a:solidFill>
                  <a:srgbClr val="800000"/>
                </a:solidFill>
              </a:rPr>
              <a:t>Responsibilities of key personnel</a:t>
            </a:r>
          </a:p>
          <a:p>
            <a:pPr eaLnBrk="1" hangingPunct="1">
              <a:lnSpc>
                <a:spcPct val="95000"/>
              </a:lnSpc>
              <a:spcBef>
                <a:spcPts val="2400"/>
              </a:spcBef>
            </a:pPr>
            <a:r>
              <a:rPr lang="en-US" altLang="en-US" dirty="0" smtClean="0">
                <a:solidFill>
                  <a:srgbClr val="6600FF"/>
                </a:solidFill>
              </a:rPr>
              <a:t>Equipment needed 										for the inspection</a:t>
            </a:r>
          </a:p>
          <a:p>
            <a:pPr eaLnBrk="1" hangingPunct="1"/>
            <a:endParaRPr lang="en-US" altLang="en-US" dirty="0" smtClean="0">
              <a:solidFill>
                <a:srgbClr val="6600FF"/>
              </a:solidFill>
            </a:endParaRPr>
          </a:p>
        </p:txBody>
      </p:sp>
      <p:pic>
        <p:nvPicPr>
          <p:cNvPr id="4098" name="Picture 2" descr="C:\Documents and Settings\edickinson\Local Settings\Temporary Internet Files\Content.IE5\UFUSW69Q\MPj04392990000[1].jpg"/>
          <p:cNvPicPr>
            <a:picLocks noChangeAspect="1" noChangeArrowheads="1"/>
          </p:cNvPicPr>
          <p:nvPr/>
        </p:nvPicPr>
        <p:blipFill>
          <a:blip r:embed="rId3" cstate="print"/>
          <a:stretch>
            <a:fillRect/>
          </a:stretch>
        </p:blipFill>
        <p:spPr bwMode="auto">
          <a:xfrm>
            <a:off x="4662271" y="3090928"/>
            <a:ext cx="3781857" cy="26993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43</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42318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fade">
                                      <p:cBhvr>
                                        <p:cTn id="7" dur="500"/>
                                        <p:tgtEl>
                                          <p:spTgt spid="163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8">
                                            <p:txEl>
                                              <p:pRg st="1" end="1"/>
                                            </p:txEl>
                                          </p:spTgt>
                                        </p:tgtEl>
                                        <p:attrNameLst>
                                          <p:attrName>style.visibility</p:attrName>
                                        </p:attrNameLst>
                                      </p:cBhvr>
                                      <p:to>
                                        <p:strVal val="visible"/>
                                      </p:to>
                                    </p:set>
                                    <p:animEffect transition="in" filter="fade">
                                      <p:cBhvr>
                                        <p:cTn id="12" dur="500"/>
                                        <p:tgtEl>
                                          <p:spTgt spid="163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8">
                                            <p:txEl>
                                              <p:pRg st="2" end="2"/>
                                            </p:txEl>
                                          </p:spTgt>
                                        </p:tgtEl>
                                        <p:attrNameLst>
                                          <p:attrName>style.visibility</p:attrName>
                                        </p:attrNameLst>
                                      </p:cBhvr>
                                      <p:to>
                                        <p:strVal val="visible"/>
                                      </p:to>
                                    </p:set>
                                    <p:animEffect transition="in" filter="fade">
                                      <p:cBhvr>
                                        <p:cTn id="17" dur="500"/>
                                        <p:tgtEl>
                                          <p:spTgt spid="163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3"/>
          <p:cNvSpPr>
            <a:spLocks noGrp="1" noChangeArrowheads="1"/>
          </p:cNvSpPr>
          <p:nvPr>
            <p:ph type="title"/>
          </p:nvPr>
        </p:nvSpPr>
        <p:spPr>
          <a:xfrm>
            <a:off x="0" y="248950"/>
            <a:ext cx="9144000" cy="1143000"/>
          </a:xfrm>
          <a:noFill/>
        </p:spPr>
        <p:txBody>
          <a:bodyPr/>
          <a:lstStyle/>
          <a:p>
            <a:pPr algn="ctr" eaLnBrk="1" hangingPunct="1"/>
            <a:r>
              <a:rPr lang="en-US" altLang="en-US" sz="4000" dirty="0" smtClean="0">
                <a:solidFill>
                  <a:srgbClr val="000000"/>
                </a:solidFill>
              </a:rPr>
              <a:t>Inspection Tool Box Essentials</a:t>
            </a:r>
          </a:p>
        </p:txBody>
      </p:sp>
      <p:sp>
        <p:nvSpPr>
          <p:cNvPr id="17413" name="Rectangle 4"/>
          <p:cNvSpPr>
            <a:spLocks noGrp="1" noChangeArrowheads="1"/>
          </p:cNvSpPr>
          <p:nvPr>
            <p:ph idx="1"/>
          </p:nvPr>
        </p:nvSpPr>
        <p:spPr>
          <a:xfrm>
            <a:off x="5272088" y="1812925"/>
            <a:ext cx="3497262" cy="4037013"/>
          </a:xfrm>
        </p:spPr>
        <p:txBody>
          <a:bodyPr/>
          <a:lstStyle/>
          <a:p>
            <a:pPr eaLnBrk="1" hangingPunct="1">
              <a:spcBef>
                <a:spcPts val="1800"/>
              </a:spcBef>
            </a:pPr>
            <a:r>
              <a:rPr lang="en-US" altLang="en-US" dirty="0" smtClean="0">
                <a:solidFill>
                  <a:srgbClr val="006666"/>
                </a:solidFill>
              </a:rPr>
              <a:t>Camera</a:t>
            </a:r>
          </a:p>
          <a:p>
            <a:pPr eaLnBrk="1" hangingPunct="1">
              <a:spcBef>
                <a:spcPts val="1800"/>
              </a:spcBef>
            </a:pPr>
            <a:r>
              <a:rPr lang="en-US" altLang="en-US" dirty="0" smtClean="0">
                <a:solidFill>
                  <a:srgbClr val="800000"/>
                </a:solidFill>
              </a:rPr>
              <a:t>Clipboard</a:t>
            </a:r>
            <a:r>
              <a:rPr lang="en-US" altLang="en-US" dirty="0" smtClean="0"/>
              <a:t> </a:t>
            </a:r>
            <a:br>
              <a:rPr lang="en-US" altLang="en-US" dirty="0" smtClean="0"/>
            </a:br>
            <a:r>
              <a:rPr lang="en-US" altLang="en-US" dirty="0" smtClean="0">
                <a:solidFill>
                  <a:srgbClr val="800000"/>
                </a:solidFill>
              </a:rPr>
              <a:t>and notepads</a:t>
            </a:r>
          </a:p>
          <a:p>
            <a:pPr eaLnBrk="1" hangingPunct="1">
              <a:spcBef>
                <a:spcPts val="1800"/>
              </a:spcBef>
            </a:pPr>
            <a:r>
              <a:rPr lang="en-US" altLang="en-US" dirty="0" smtClean="0">
                <a:solidFill>
                  <a:srgbClr val="6600FF"/>
                </a:solidFill>
              </a:rPr>
              <a:t>Flashlights</a:t>
            </a:r>
          </a:p>
          <a:p>
            <a:pPr eaLnBrk="1" hangingPunct="1">
              <a:spcBef>
                <a:spcPts val="1800"/>
              </a:spcBef>
            </a:pPr>
            <a:r>
              <a:rPr lang="en-US" altLang="en-US" dirty="0" smtClean="0">
                <a:solidFill>
                  <a:srgbClr val="CC0000"/>
                </a:solidFill>
              </a:rPr>
              <a:t>PPE</a:t>
            </a:r>
          </a:p>
          <a:p>
            <a:pPr eaLnBrk="1" hangingPunct="1">
              <a:spcBef>
                <a:spcPts val="1800"/>
              </a:spcBef>
            </a:pPr>
            <a:r>
              <a:rPr lang="en-US" altLang="en-US" dirty="0" smtClean="0">
                <a:solidFill>
                  <a:srgbClr val="006666"/>
                </a:solidFill>
              </a:rPr>
              <a:t>Facility map</a:t>
            </a:r>
          </a:p>
        </p:txBody>
      </p:sp>
      <p:pic>
        <p:nvPicPr>
          <p:cNvPr id="17411" name="Picture 2"/>
          <p:cNvPicPr>
            <a:picLocks noChangeAspect="1" noChangeArrowheads="1"/>
          </p:cNvPicPr>
          <p:nvPr/>
        </p:nvPicPr>
        <p:blipFill>
          <a:blip r:embed="rId3" cstate="print"/>
          <a:stretch>
            <a:fillRect/>
          </a:stretch>
        </p:blipFill>
        <p:spPr bwMode="auto">
          <a:xfrm>
            <a:off x="1023366" y="1686296"/>
            <a:ext cx="3043359" cy="30433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2" name="Picture 2" descr="C:\Documents and Settings\edickinson\Local Settings\Temporary Internet Files\Content.IE5\X017BEQ2\MCj04412850000[1].png"/>
          <p:cNvPicPr>
            <a:picLocks noChangeAspect="1" noChangeArrowheads="1"/>
          </p:cNvPicPr>
          <p:nvPr/>
        </p:nvPicPr>
        <p:blipFill>
          <a:blip r:embed="rId4" cstate="print"/>
          <a:stretch>
            <a:fillRect/>
          </a:stretch>
        </p:blipFill>
        <p:spPr bwMode="auto">
          <a:xfrm>
            <a:off x="1866269" y="3131707"/>
            <a:ext cx="3001080" cy="3001080"/>
          </a:xfrm>
          <a:prstGeom prst="rect">
            <a:avLst/>
          </a:prstGeom>
          <a:noFill/>
        </p:spPr>
      </p:pic>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215936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3">
                                            <p:txEl>
                                              <p:pRg st="0" end="0"/>
                                            </p:txEl>
                                          </p:spTgt>
                                        </p:tgtEl>
                                        <p:attrNameLst>
                                          <p:attrName>style.visibility</p:attrName>
                                        </p:attrNameLst>
                                      </p:cBhvr>
                                      <p:to>
                                        <p:strVal val="visible"/>
                                      </p:to>
                                    </p:set>
                                    <p:animEffect transition="in" filter="fade">
                                      <p:cBhvr>
                                        <p:cTn id="7" dur="500"/>
                                        <p:tgtEl>
                                          <p:spTgt spid="174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13">
                                            <p:txEl>
                                              <p:pRg st="1" end="1"/>
                                            </p:txEl>
                                          </p:spTgt>
                                        </p:tgtEl>
                                        <p:attrNameLst>
                                          <p:attrName>style.visibility</p:attrName>
                                        </p:attrNameLst>
                                      </p:cBhvr>
                                      <p:to>
                                        <p:strVal val="visible"/>
                                      </p:to>
                                    </p:set>
                                    <p:animEffect transition="in" filter="fade">
                                      <p:cBhvr>
                                        <p:cTn id="12" dur="500"/>
                                        <p:tgtEl>
                                          <p:spTgt spid="174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3">
                                            <p:txEl>
                                              <p:pRg st="2" end="2"/>
                                            </p:txEl>
                                          </p:spTgt>
                                        </p:tgtEl>
                                        <p:attrNameLst>
                                          <p:attrName>style.visibility</p:attrName>
                                        </p:attrNameLst>
                                      </p:cBhvr>
                                      <p:to>
                                        <p:strVal val="visible"/>
                                      </p:to>
                                    </p:set>
                                    <p:animEffect transition="in" filter="fade">
                                      <p:cBhvr>
                                        <p:cTn id="17" dur="500"/>
                                        <p:tgtEl>
                                          <p:spTgt spid="174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413">
                                            <p:txEl>
                                              <p:pRg st="3" end="3"/>
                                            </p:txEl>
                                          </p:spTgt>
                                        </p:tgtEl>
                                        <p:attrNameLst>
                                          <p:attrName>style.visibility</p:attrName>
                                        </p:attrNameLst>
                                      </p:cBhvr>
                                      <p:to>
                                        <p:strVal val="visible"/>
                                      </p:to>
                                    </p:set>
                                    <p:animEffect transition="in" filter="fade">
                                      <p:cBhvr>
                                        <p:cTn id="22" dur="500"/>
                                        <p:tgtEl>
                                          <p:spTgt spid="174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413">
                                            <p:txEl>
                                              <p:pRg st="4" end="4"/>
                                            </p:txEl>
                                          </p:spTgt>
                                        </p:tgtEl>
                                        <p:attrNameLst>
                                          <p:attrName>style.visibility</p:attrName>
                                        </p:attrNameLst>
                                      </p:cBhvr>
                                      <p:to>
                                        <p:strVal val="visible"/>
                                      </p:to>
                                    </p:set>
                                    <p:animEffect transition="in" filter="fade">
                                      <p:cBhvr>
                                        <p:cTn id="27" dur="500"/>
                                        <p:tgtEl>
                                          <p:spTgt spid="174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533400" y="291737"/>
            <a:ext cx="8194675" cy="1143000"/>
          </a:xfrm>
          <a:noFill/>
        </p:spPr>
        <p:txBody>
          <a:bodyPr/>
          <a:lstStyle/>
          <a:p>
            <a:pPr algn="ctr" eaLnBrk="1" hangingPunct="1"/>
            <a:r>
              <a:rPr lang="en-US" altLang="en-US" sz="4000" dirty="0" smtClean="0"/>
              <a:t>Documentation Requested</a:t>
            </a:r>
          </a:p>
        </p:txBody>
      </p:sp>
      <p:sp>
        <p:nvSpPr>
          <p:cNvPr id="20484" name="Rectangle 3"/>
          <p:cNvSpPr>
            <a:spLocks noGrp="1" noChangeArrowheads="1"/>
          </p:cNvSpPr>
          <p:nvPr>
            <p:ph idx="1"/>
          </p:nvPr>
        </p:nvSpPr>
        <p:spPr>
          <a:xfrm>
            <a:off x="533400" y="1905001"/>
            <a:ext cx="4511675" cy="3733800"/>
          </a:xfrm>
        </p:spPr>
        <p:txBody>
          <a:bodyPr>
            <a:normAutofit lnSpcReduction="10000"/>
          </a:bodyPr>
          <a:lstStyle/>
          <a:p>
            <a:pPr eaLnBrk="1" hangingPunct="1">
              <a:spcBef>
                <a:spcPts val="2400"/>
              </a:spcBef>
            </a:pPr>
            <a:r>
              <a:rPr lang="en-US" altLang="en-US" dirty="0" smtClean="0">
                <a:solidFill>
                  <a:srgbClr val="006666"/>
                </a:solidFill>
              </a:rPr>
              <a:t>Injury and illness logs</a:t>
            </a:r>
          </a:p>
          <a:p>
            <a:pPr eaLnBrk="1" hangingPunct="1">
              <a:spcBef>
                <a:spcPts val="2400"/>
              </a:spcBef>
            </a:pPr>
            <a:r>
              <a:rPr lang="en-US" altLang="en-US" dirty="0" smtClean="0">
                <a:solidFill>
                  <a:srgbClr val="800000"/>
                </a:solidFill>
              </a:rPr>
              <a:t>Written safety programs</a:t>
            </a:r>
          </a:p>
          <a:p>
            <a:pPr eaLnBrk="1" hangingPunct="1">
              <a:spcBef>
                <a:spcPts val="2400"/>
              </a:spcBef>
            </a:pPr>
            <a:r>
              <a:rPr lang="en-US" altLang="en-US" dirty="0" smtClean="0">
                <a:solidFill>
                  <a:srgbClr val="6600FF"/>
                </a:solidFill>
              </a:rPr>
              <a:t>Training records</a:t>
            </a:r>
          </a:p>
          <a:p>
            <a:pPr eaLnBrk="1" hangingPunct="1">
              <a:spcBef>
                <a:spcPts val="2400"/>
              </a:spcBef>
            </a:pPr>
            <a:r>
              <a:rPr lang="en-US" altLang="en-US" dirty="0" smtClean="0">
                <a:solidFill>
                  <a:srgbClr val="CC0000"/>
                </a:solidFill>
              </a:rPr>
              <a:t>Documents related to </a:t>
            </a:r>
            <a:br>
              <a:rPr lang="en-US" altLang="en-US" dirty="0" smtClean="0">
                <a:solidFill>
                  <a:srgbClr val="CC0000"/>
                </a:solidFill>
              </a:rPr>
            </a:br>
            <a:r>
              <a:rPr lang="en-US" altLang="en-US" dirty="0" smtClean="0">
                <a:solidFill>
                  <a:srgbClr val="CC0000"/>
                </a:solidFill>
              </a:rPr>
              <a:t>safety programs</a:t>
            </a:r>
          </a:p>
        </p:txBody>
      </p:sp>
      <p:pic>
        <p:nvPicPr>
          <p:cNvPr id="20485" name="Picture 4"/>
          <p:cNvPicPr>
            <a:picLocks noChangeAspect="1" noChangeArrowheads="1"/>
          </p:cNvPicPr>
          <p:nvPr/>
        </p:nvPicPr>
        <p:blipFill>
          <a:blip r:embed="rId3" cstate="print"/>
          <a:srcRect l="3101" t="29991"/>
          <a:stretch>
            <a:fillRect/>
          </a:stretch>
        </p:blipFill>
        <p:spPr bwMode="auto">
          <a:xfrm>
            <a:off x="5195888" y="2044700"/>
            <a:ext cx="3278187" cy="3416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4647103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fade">
                                      <p:cBhvr>
                                        <p:cTn id="7" dur="500"/>
                                        <p:tgtEl>
                                          <p:spTgt spid="204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4">
                                            <p:txEl>
                                              <p:pRg st="1" end="1"/>
                                            </p:txEl>
                                          </p:spTgt>
                                        </p:tgtEl>
                                        <p:attrNameLst>
                                          <p:attrName>style.visibility</p:attrName>
                                        </p:attrNameLst>
                                      </p:cBhvr>
                                      <p:to>
                                        <p:strVal val="visible"/>
                                      </p:to>
                                    </p:set>
                                    <p:animEffect transition="in" filter="fade">
                                      <p:cBhvr>
                                        <p:cTn id="12" dur="500"/>
                                        <p:tgtEl>
                                          <p:spTgt spid="204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4">
                                            <p:txEl>
                                              <p:pRg st="2" end="2"/>
                                            </p:txEl>
                                          </p:spTgt>
                                        </p:tgtEl>
                                        <p:attrNameLst>
                                          <p:attrName>style.visibility</p:attrName>
                                        </p:attrNameLst>
                                      </p:cBhvr>
                                      <p:to>
                                        <p:strVal val="visible"/>
                                      </p:to>
                                    </p:set>
                                    <p:animEffect transition="in" filter="fade">
                                      <p:cBhvr>
                                        <p:cTn id="17" dur="500"/>
                                        <p:tgtEl>
                                          <p:spTgt spid="2048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4">
                                            <p:txEl>
                                              <p:pRg st="3" end="3"/>
                                            </p:txEl>
                                          </p:spTgt>
                                        </p:tgtEl>
                                        <p:attrNameLst>
                                          <p:attrName>style.visibility</p:attrName>
                                        </p:attrNameLst>
                                      </p:cBhvr>
                                      <p:to>
                                        <p:strVal val="visible"/>
                                      </p:to>
                                    </p:set>
                                    <p:animEffect transition="in" filter="fade">
                                      <p:cBhvr>
                                        <p:cTn id="22" dur="500"/>
                                        <p:tgtEl>
                                          <p:spTgt spid="204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55" name="Group 31"/>
          <p:cNvGraphicFramePr>
            <a:graphicFrameLocks noGrp="1"/>
          </p:cNvGraphicFramePr>
          <p:nvPr>
            <p:ph idx="4294967295"/>
            <p:extLst>
              <p:ext uri="{D42A27DB-BD31-4B8C-83A1-F6EECF244321}">
                <p14:modId xmlns:p14="http://schemas.microsoft.com/office/powerpoint/2010/main" val="506421237"/>
              </p:ext>
            </p:extLst>
          </p:nvPr>
        </p:nvGraphicFramePr>
        <p:xfrm>
          <a:off x="536433" y="1259097"/>
          <a:ext cx="8077200" cy="4262212"/>
        </p:xfrm>
        <a:graphic>
          <a:graphicData uri="http://schemas.openxmlformats.org/drawingml/2006/table">
            <a:tbl>
              <a:tblPr/>
              <a:tblGrid>
                <a:gridCol w="1944688">
                  <a:extLst>
                    <a:ext uri="{9D8B030D-6E8A-4147-A177-3AD203B41FA5}">
                      <a16:colId xmlns:a16="http://schemas.microsoft.com/office/drawing/2014/main" val="20000"/>
                    </a:ext>
                  </a:extLst>
                </a:gridCol>
                <a:gridCol w="6132512">
                  <a:extLst>
                    <a:ext uri="{9D8B030D-6E8A-4147-A177-3AD203B41FA5}">
                      <a16:colId xmlns:a16="http://schemas.microsoft.com/office/drawing/2014/main" val="20001"/>
                    </a:ext>
                  </a:extLst>
                </a:gridCol>
              </a:tblGrid>
              <a:tr h="472849">
                <a:tc>
                  <a:txBody>
                    <a:bodyPr/>
                    <a:lstStyle/>
                    <a:p>
                      <a:pPr marL="0" marR="0" lvl="0" indent="0" algn="ctr" defTabSz="914400" rtl="0" eaLnBrk="1" fontAlgn="base" latinLnBrk="0" hangingPunct="1">
                        <a:lnSpc>
                          <a:spcPct val="115000"/>
                        </a:lnSpc>
                        <a:spcBef>
                          <a:spcPts val="1200"/>
                        </a:spcBef>
                        <a:spcAft>
                          <a:spcPts val="1000"/>
                        </a:spcAft>
                        <a:buClrTx/>
                        <a:buSzTx/>
                        <a:buFontTx/>
                        <a:buNone/>
                        <a:tabLst/>
                      </a:pPr>
                      <a:r>
                        <a:rPr kumimoji="0" lang="en-US" sz="2400" b="1" i="0" u="none" strike="noStrike" cap="none" normalizeH="0" baseline="0" dirty="0" smtClean="0">
                          <a:ln>
                            <a:noFill/>
                          </a:ln>
                          <a:solidFill>
                            <a:schemeClr val="bg1"/>
                          </a:solidFill>
                          <a:effectLst/>
                          <a:latin typeface="Arial" charset="0"/>
                          <a:ea typeface="Calibri" pitchFamily="34" charset="0"/>
                          <a:cs typeface="Times New Roman" pitchFamily="18" charset="0"/>
                        </a:rPr>
                        <a:t>Priority</a:t>
                      </a:r>
                      <a:endParaRPr kumimoji="0" lang="en-US" sz="2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ts val="1200"/>
                        </a:spcBef>
                        <a:spcAft>
                          <a:spcPts val="1000"/>
                        </a:spcAft>
                        <a:buClrTx/>
                        <a:buSzTx/>
                        <a:buFontTx/>
                        <a:buNone/>
                        <a:tabLst/>
                      </a:pPr>
                      <a:r>
                        <a:rPr kumimoji="0" lang="en-US" sz="2400" b="1" i="0" u="none" strike="noStrike" cap="none" normalizeH="0" baseline="0" smtClean="0">
                          <a:ln>
                            <a:noFill/>
                          </a:ln>
                          <a:solidFill>
                            <a:schemeClr val="bg1"/>
                          </a:solidFill>
                          <a:effectLst/>
                          <a:latin typeface="Arial" charset="0"/>
                          <a:ea typeface="Calibri" pitchFamily="34" charset="0"/>
                          <a:cs typeface="Times New Roman" pitchFamily="18" charset="0"/>
                        </a:rPr>
                        <a:t>Category of Inspection</a:t>
                      </a:r>
                      <a:endParaRPr kumimoji="0" lang="en-US" sz="2400" b="1" i="0" u="none" strike="noStrike" cap="none" normalizeH="0" baseline="0" smtClean="0">
                        <a:ln>
                          <a:noFill/>
                        </a:ln>
                        <a:solidFill>
                          <a:schemeClr val="bg1"/>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96925">
                <a:tc>
                  <a:txBody>
                    <a:bodyPr/>
                    <a:lstStyle/>
                    <a:p>
                      <a:pPr marL="0" marR="0" lvl="0" indent="0" algn="ctr" defTabSz="914400" rtl="0" eaLnBrk="1" fontAlgn="base" latinLnBrk="0" hangingPunct="1">
                        <a:lnSpc>
                          <a:spcPct val="150000"/>
                        </a:lnSpc>
                        <a:spcBef>
                          <a:spcPts val="300"/>
                        </a:spcBef>
                        <a:spcAft>
                          <a:spcPts val="300"/>
                        </a:spcAft>
                        <a:buClrTx/>
                        <a:buSzTx/>
                        <a:buFontTx/>
                        <a:buNone/>
                        <a:tabLst/>
                      </a:pPr>
                      <a:r>
                        <a:rPr kumimoji="0" lang="en-US" sz="2400" b="1" i="0" u="none" strike="noStrike" cap="none" normalizeH="0" baseline="0" smtClean="0">
                          <a:ln>
                            <a:noFill/>
                          </a:ln>
                          <a:solidFill>
                            <a:srgbClr val="000000"/>
                          </a:solidFill>
                          <a:effectLst/>
                          <a:latin typeface="Arial" charset="0"/>
                          <a:ea typeface="Calibri" pitchFamily="34" charset="0"/>
                          <a:cs typeface="Times New Roman" pitchFamily="18" charset="0"/>
                        </a:rPr>
                        <a:t>1st</a:t>
                      </a:r>
                      <a:endParaRPr kumimoji="0" lang="en-US" sz="2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400" b="1" i="0" u="none" strike="noStrike" cap="none" normalizeH="0" baseline="0" dirty="0" smtClean="0">
                          <a:ln>
                            <a:noFill/>
                          </a:ln>
                          <a:solidFill>
                            <a:srgbClr val="000000"/>
                          </a:solidFill>
                          <a:effectLst/>
                          <a:latin typeface="Arial" charset="0"/>
                          <a:ea typeface="Calibri" pitchFamily="34" charset="0"/>
                          <a:cs typeface="Times New Roman" pitchFamily="18" charset="0"/>
                        </a:rPr>
                        <a:t>Imminent Danger:</a:t>
                      </a:r>
                    </a:p>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000" b="0" i="1" u="none" strike="noStrike" cap="none" normalizeH="0" baseline="0" dirty="0" smtClean="0">
                          <a:ln>
                            <a:noFill/>
                          </a:ln>
                          <a:solidFill>
                            <a:srgbClr val="000000"/>
                          </a:solidFill>
                          <a:effectLst/>
                          <a:latin typeface="Arial" charset="0"/>
                          <a:ea typeface="Calibri" pitchFamily="34" charset="0"/>
                          <a:cs typeface="Times New Roman" pitchFamily="18" charset="0"/>
                        </a:rPr>
                        <a:t>Reasonable certainty an immediate danger exists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r h="779463">
                <a:tc>
                  <a:txBody>
                    <a:bodyPr/>
                    <a:lstStyle/>
                    <a:p>
                      <a:pPr marL="0" marR="0" lvl="0" indent="0" algn="ctr" defTabSz="914400" rtl="0" eaLnBrk="1" fontAlgn="base" latinLnBrk="0" hangingPunct="1">
                        <a:lnSpc>
                          <a:spcPct val="150000"/>
                        </a:lnSpc>
                        <a:spcBef>
                          <a:spcPts val="1200"/>
                        </a:spcBef>
                        <a:spcAft>
                          <a:spcPts val="1200"/>
                        </a:spcAft>
                        <a:buClrTx/>
                        <a:buSzTx/>
                        <a:buFontTx/>
                        <a:buNone/>
                        <a:tabLst/>
                      </a:pPr>
                      <a:r>
                        <a:rPr kumimoji="0" lang="en-US" sz="2400" b="1" i="0" u="none" strike="noStrike" cap="none" normalizeH="0" baseline="0" smtClean="0">
                          <a:ln>
                            <a:noFill/>
                          </a:ln>
                          <a:solidFill>
                            <a:srgbClr val="000000"/>
                          </a:solidFill>
                          <a:effectLst/>
                          <a:latin typeface="Arial" charset="0"/>
                          <a:ea typeface="Calibri" pitchFamily="34" charset="0"/>
                          <a:cs typeface="Times New Roman" pitchFamily="18" charset="0"/>
                        </a:rPr>
                        <a:t>2nd</a:t>
                      </a:r>
                      <a:endParaRPr kumimoji="0" lang="en-US" sz="2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400" b="1" i="0" u="none" strike="noStrike" cap="none" normalizeH="0" baseline="0" dirty="0" smtClean="0">
                          <a:ln>
                            <a:noFill/>
                          </a:ln>
                          <a:solidFill>
                            <a:srgbClr val="000000"/>
                          </a:solidFill>
                          <a:effectLst/>
                          <a:latin typeface="Arial" charset="0"/>
                          <a:ea typeface="Calibri" pitchFamily="34" charset="0"/>
                          <a:cs typeface="Times New Roman" pitchFamily="18" charset="0"/>
                        </a:rPr>
                        <a:t>Fatality/Catastrophe:</a:t>
                      </a:r>
                    </a:p>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000" b="0" i="1" u="none" strike="noStrike" cap="none" normalizeH="0" baseline="0" smtClean="0">
                          <a:ln>
                            <a:noFill/>
                          </a:ln>
                          <a:solidFill>
                            <a:srgbClr val="000000"/>
                          </a:solidFill>
                          <a:effectLst/>
                          <a:latin typeface="Arial" charset="0"/>
                          <a:ea typeface="Calibri" pitchFamily="34" charset="0"/>
                          <a:cs typeface="Times New Roman" pitchFamily="18" charset="0"/>
                        </a:rPr>
                        <a:t>Reported to OSHA; </a:t>
                      </a:r>
                      <a:r>
                        <a:rPr kumimoji="0" lang="en-US" sz="2000" b="0" i="1" u="none" strike="noStrike" cap="none" normalizeH="0" baseline="0" dirty="0" smtClean="0">
                          <a:ln>
                            <a:noFill/>
                          </a:ln>
                          <a:solidFill>
                            <a:srgbClr val="000000"/>
                          </a:solidFill>
                          <a:effectLst/>
                          <a:latin typeface="Arial" charset="0"/>
                          <a:ea typeface="Calibri" pitchFamily="34" charset="0"/>
                          <a:cs typeface="Times New Roman" pitchFamily="18" charset="0"/>
                        </a:rPr>
                        <a:t>inspected ASAP</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1168400">
                <a:tc>
                  <a:txBody>
                    <a:bodyPr/>
                    <a:lstStyle/>
                    <a:p>
                      <a:pPr marL="0" marR="0" lvl="0" indent="0" algn="ctr" defTabSz="914400" rtl="0" eaLnBrk="1" fontAlgn="base" latinLnBrk="0" hangingPunct="1">
                        <a:lnSpc>
                          <a:spcPct val="150000"/>
                        </a:lnSpc>
                        <a:spcBef>
                          <a:spcPts val="1200"/>
                        </a:spcBef>
                        <a:spcAft>
                          <a:spcPts val="1200"/>
                        </a:spcAft>
                        <a:buClrTx/>
                        <a:buSzTx/>
                        <a:buFontTx/>
                        <a:buNone/>
                        <a:tabLst/>
                      </a:pPr>
                      <a:r>
                        <a:rPr kumimoji="0" lang="en-US" sz="2400" b="1" i="0" u="none" strike="noStrike" cap="none" normalizeH="0" baseline="0" smtClean="0">
                          <a:ln>
                            <a:noFill/>
                          </a:ln>
                          <a:solidFill>
                            <a:srgbClr val="000000"/>
                          </a:solidFill>
                          <a:effectLst/>
                          <a:latin typeface="Arial" charset="0"/>
                          <a:ea typeface="Calibri" pitchFamily="34" charset="0"/>
                          <a:cs typeface="Times New Roman" pitchFamily="18" charset="0"/>
                        </a:rPr>
                        <a:t>3rd</a:t>
                      </a:r>
                      <a:endParaRPr kumimoji="0" lang="en-US" sz="2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400" b="1" i="0" u="none" strike="noStrike" cap="none" normalizeH="0" baseline="0" smtClean="0">
                          <a:ln>
                            <a:noFill/>
                          </a:ln>
                          <a:solidFill>
                            <a:srgbClr val="000000"/>
                          </a:solidFill>
                          <a:effectLst/>
                          <a:latin typeface="Arial" charset="0"/>
                          <a:ea typeface="Calibri" pitchFamily="34" charset="0"/>
                          <a:cs typeface="Times New Roman" pitchFamily="18" charset="0"/>
                        </a:rPr>
                        <a:t>Complaints/Referrals:</a:t>
                      </a:r>
                    </a:p>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000" b="0" i="1" u="none" strike="noStrike" cap="none" normalizeH="0" baseline="0" smtClean="0">
                          <a:ln>
                            <a:noFill/>
                          </a:ln>
                          <a:solidFill>
                            <a:srgbClr val="000000"/>
                          </a:solidFill>
                          <a:effectLst/>
                          <a:latin typeface="Arial" charset="0"/>
                          <a:ea typeface="Calibri" pitchFamily="34" charset="0"/>
                          <a:cs typeface="Times New Roman" pitchFamily="18" charset="0"/>
                        </a:rPr>
                        <a:t>Worker or worker representative can file a complaint about a safety or health hazard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1044575">
                <a:tc>
                  <a:txBody>
                    <a:bodyPr/>
                    <a:lstStyle/>
                    <a:p>
                      <a:pPr marL="0" marR="0" lvl="0" indent="0" algn="ctr" defTabSz="914400" rtl="0" eaLnBrk="1" fontAlgn="base" latinLnBrk="0" hangingPunct="1">
                        <a:lnSpc>
                          <a:spcPct val="150000"/>
                        </a:lnSpc>
                        <a:spcBef>
                          <a:spcPts val="1200"/>
                        </a:spcBef>
                        <a:spcAft>
                          <a:spcPts val="1200"/>
                        </a:spcAft>
                        <a:buClrTx/>
                        <a:buSzTx/>
                        <a:buFontTx/>
                        <a:buNone/>
                        <a:tabLst/>
                      </a:pPr>
                      <a:r>
                        <a:rPr kumimoji="0" lang="en-US" sz="2400" b="1" i="0" u="none" strike="noStrike" cap="none" normalizeH="0" baseline="0" smtClean="0">
                          <a:ln>
                            <a:noFill/>
                          </a:ln>
                          <a:solidFill>
                            <a:srgbClr val="000000"/>
                          </a:solidFill>
                          <a:effectLst/>
                          <a:latin typeface="Arial" charset="0"/>
                          <a:ea typeface="Calibri" pitchFamily="34" charset="0"/>
                          <a:cs typeface="Times New Roman" pitchFamily="18" charset="0"/>
                        </a:rPr>
                        <a:t>4th</a:t>
                      </a:r>
                      <a:endParaRPr kumimoji="0" lang="en-US" sz="2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400" b="1" i="0" u="none" strike="noStrike" cap="none" normalizeH="0" baseline="0" dirty="0" smtClean="0">
                          <a:ln>
                            <a:noFill/>
                          </a:ln>
                          <a:solidFill>
                            <a:srgbClr val="000000"/>
                          </a:solidFill>
                          <a:effectLst/>
                          <a:latin typeface="Arial" charset="0"/>
                          <a:ea typeface="Calibri" pitchFamily="34" charset="0"/>
                          <a:cs typeface="Times New Roman" pitchFamily="18" charset="0"/>
                        </a:rPr>
                        <a:t>Programmed Inspections:</a:t>
                      </a:r>
                    </a:p>
                    <a:p>
                      <a:pPr marL="0" marR="0" lvl="0" indent="0" algn="l" defTabSz="914400" rtl="0" eaLnBrk="1" fontAlgn="base" latinLnBrk="0" hangingPunct="1">
                        <a:lnSpc>
                          <a:spcPct val="100000"/>
                        </a:lnSpc>
                        <a:spcBef>
                          <a:spcPts val="100"/>
                        </a:spcBef>
                        <a:spcAft>
                          <a:spcPts val="100"/>
                        </a:spcAft>
                        <a:buClrTx/>
                        <a:buSzTx/>
                        <a:buFontTx/>
                        <a:buNone/>
                        <a:tabLst/>
                      </a:pPr>
                      <a:r>
                        <a:rPr kumimoji="0" lang="en-US" sz="2000" b="0" i="1" u="none" strike="noStrike" cap="none" normalizeH="0" baseline="0" dirty="0" smtClean="0">
                          <a:ln>
                            <a:noFill/>
                          </a:ln>
                          <a:solidFill>
                            <a:srgbClr val="000000"/>
                          </a:solidFill>
                          <a:effectLst/>
                          <a:latin typeface="Arial" charset="0"/>
                          <a:ea typeface="Calibri" pitchFamily="34" charset="0"/>
                          <a:cs typeface="Times New Roman" pitchFamily="18" charset="0"/>
                        </a:rPr>
                        <a:t>Cover industries and employers with high injury and illness rates, specific hazards, or other exposures.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bl>
          </a:graphicData>
        </a:graphic>
      </p:graphicFrame>
      <p:pic>
        <p:nvPicPr>
          <p:cNvPr id="37910"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2861" y="220349"/>
            <a:ext cx="9143999" cy="1158875"/>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581465892"/>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10" name="Group 38"/>
          <p:cNvGraphicFramePr>
            <a:graphicFrameLocks noGrp="1"/>
          </p:cNvGraphicFramePr>
          <p:nvPr>
            <p:ph idx="4294967295"/>
            <p:extLst>
              <p:ext uri="{D42A27DB-BD31-4B8C-83A1-F6EECF244321}">
                <p14:modId xmlns:p14="http://schemas.microsoft.com/office/powerpoint/2010/main" val="3429746814"/>
              </p:ext>
            </p:extLst>
          </p:nvPr>
        </p:nvGraphicFramePr>
        <p:xfrm>
          <a:off x="558348" y="1108824"/>
          <a:ext cx="8077200" cy="4419600"/>
        </p:xfrm>
        <a:graphic>
          <a:graphicData uri="http://schemas.openxmlformats.org/drawingml/2006/table">
            <a:tbl>
              <a:tblPr/>
              <a:tblGrid>
                <a:gridCol w="4860925">
                  <a:extLst>
                    <a:ext uri="{9D8B030D-6E8A-4147-A177-3AD203B41FA5}">
                      <a16:colId xmlns:a16="http://schemas.microsoft.com/office/drawing/2014/main" val="20000"/>
                    </a:ext>
                  </a:extLst>
                </a:gridCol>
                <a:gridCol w="3216275">
                  <a:extLst>
                    <a:ext uri="{9D8B030D-6E8A-4147-A177-3AD203B41FA5}">
                      <a16:colId xmlns:a16="http://schemas.microsoft.com/office/drawing/2014/main" val="20001"/>
                    </a:ext>
                  </a:extLst>
                </a:gridCol>
              </a:tblGrid>
              <a:tr h="3714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ea typeface="Calibri" pitchFamily="34" charset="0"/>
                          <a:cs typeface="Times New Roman" pitchFamily="18" charset="0"/>
                        </a:rPr>
                        <a:t>VIOLATION TYPE</a:t>
                      </a:r>
                      <a:endParaRPr kumimoji="0" lang="en-US" sz="1600" b="1" i="0" u="none" strike="noStrike" cap="none" normalizeH="0" baseline="0" dirty="0" smtClean="0">
                        <a:ln>
                          <a:noFill/>
                        </a:ln>
                        <a:solidFill>
                          <a:srgbClr val="FFFFFF"/>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ea typeface="Calibri" pitchFamily="34" charset="0"/>
                          <a:cs typeface="Times New Roman" pitchFamily="18" charset="0"/>
                        </a:rPr>
                        <a:t>PENALTY</a:t>
                      </a:r>
                      <a:endParaRPr kumimoji="0" lang="en-US"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763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WILLFUL</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that the employer intentionally and knowingly commits or a violation that the employer commits with plain indifference to the law.</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OSHA may propose penalties of up to $70,000 for each willful violation, with a minimum penalty of $5,000 for each willful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SERIOUS</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where there is substantial probability that death or serious physical harm could result and that the employer knew, or should have known, of the hazard.</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There is a mandatory penalty for serious violations which may be up to $7,000.</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10668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OTHER-THAN-SERIOUS</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that has a direct relationship to safety and health, but probably would not cause death or serious physical harm.</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OSHA may propose a penalty of up to $7,000 for each other-than-serious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7620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REPEATED</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that is the same or similar to a previous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Calibri" pitchFamily="34" charset="0"/>
                          <a:cs typeface="Times New Roman" pitchFamily="18" charset="0"/>
                        </a:rPr>
                        <a:t>OSHA may propose penalties of up to $70,000 for each repeated violation.</a:t>
                      </a:r>
                      <a:endParaRPr kumimoji="0" lang="en-US" sz="1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bl>
          </a:graphicData>
        </a:graphic>
      </p:graphicFrame>
      <p:pic>
        <p:nvPicPr>
          <p:cNvPr id="38934"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0" y="217362"/>
            <a:ext cx="9143999" cy="1158875"/>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47</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50537476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4294967295"/>
          </p:nvPr>
        </p:nvSpPr>
        <p:spPr>
          <a:xfrm>
            <a:off x="678752" y="1667266"/>
            <a:ext cx="8229600" cy="4525962"/>
          </a:xfrm>
        </p:spPr>
        <p:txBody>
          <a:bodyPr/>
          <a:lstStyle/>
          <a:p>
            <a:pPr eaLnBrk="1" hangingPunct="1"/>
            <a:r>
              <a:rPr lang="en-US" dirty="0" smtClean="0"/>
              <a:t>Give an example of a reason why OSHA would conduct an inspection at your workplace.</a:t>
            </a:r>
          </a:p>
          <a:p>
            <a:pPr eaLnBrk="1" hangingPunct="1">
              <a:buFont typeface="Wingdings 3" pitchFamily="18" charset="2"/>
              <a:buNone/>
            </a:pPr>
            <a:endParaRPr lang="en-US" dirty="0" smtClean="0"/>
          </a:p>
          <a:p>
            <a:pPr eaLnBrk="1" hangingPunct="1"/>
            <a:r>
              <a:rPr lang="en-US" dirty="0" smtClean="0"/>
              <a:t>What are the types of OSHA violations?</a:t>
            </a:r>
          </a:p>
        </p:txBody>
      </p:sp>
      <p:sp>
        <p:nvSpPr>
          <p:cNvPr id="3" name="Title 2"/>
          <p:cNvSpPr>
            <a:spLocks noGrp="1"/>
          </p:cNvSpPr>
          <p:nvPr>
            <p:ph type="title" idx="4294967295"/>
          </p:nvPr>
        </p:nvSpPr>
        <p:spPr>
          <a:xfrm>
            <a:off x="419101" y="257415"/>
            <a:ext cx="8228012"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39941"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50472" y="274638"/>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4289521460"/>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4294967295"/>
          </p:nvPr>
        </p:nvSpPr>
        <p:spPr>
          <a:xfrm>
            <a:off x="525504" y="1481138"/>
            <a:ext cx="8229600" cy="4525962"/>
          </a:xfrm>
        </p:spPr>
        <p:txBody>
          <a:bodyPr/>
          <a:lstStyle/>
          <a:p>
            <a:pPr eaLnBrk="1" hangingPunct="1">
              <a:spcAft>
                <a:spcPts val="2400"/>
              </a:spcAft>
            </a:pPr>
            <a:r>
              <a:rPr lang="en-US" dirty="0" smtClean="0"/>
              <a:t>Sources within the workplace/worksite</a:t>
            </a:r>
            <a:endParaRPr lang="en-US" b="1" dirty="0" smtClean="0"/>
          </a:p>
          <a:p>
            <a:pPr eaLnBrk="1" hangingPunct="1">
              <a:spcAft>
                <a:spcPts val="2400"/>
              </a:spcAft>
            </a:pPr>
            <a:r>
              <a:rPr lang="en-US" dirty="0" smtClean="0"/>
              <a:t>Sources outside the workplace/worksite</a:t>
            </a:r>
          </a:p>
          <a:p>
            <a:pPr eaLnBrk="1" hangingPunct="1">
              <a:spcAft>
                <a:spcPts val="2400"/>
              </a:spcAft>
            </a:pPr>
            <a:r>
              <a:rPr lang="en-US" dirty="0" smtClean="0"/>
              <a:t>	How to file an OSHA complaint</a:t>
            </a:r>
            <a:br>
              <a:rPr lang="en-US" dirty="0" smtClean="0"/>
            </a:br>
            <a:endParaRPr lang="en-US" b="1" u="sng" dirty="0" smtClean="0"/>
          </a:p>
          <a:p>
            <a:pPr eaLnBrk="1" hangingPunct="1"/>
            <a:endParaRPr lang="en-US" dirty="0" smtClean="0"/>
          </a:p>
        </p:txBody>
      </p:sp>
      <p:pic>
        <p:nvPicPr>
          <p:cNvPr id="40963"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23018" y="287637"/>
            <a:ext cx="8846855" cy="1208088"/>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49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855092686"/>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idx="4294967295"/>
          </p:nvPr>
        </p:nvSpPr>
        <p:spPr>
          <a:xfrm>
            <a:off x="481712" y="1273107"/>
            <a:ext cx="8229600" cy="4525962"/>
          </a:xfrm>
        </p:spPr>
        <p:txBody>
          <a:bodyPr>
            <a:normAutofit lnSpcReduction="10000"/>
          </a:bodyPr>
          <a:lstStyle/>
          <a:p>
            <a:pPr eaLnBrk="1" hangingPunct="1">
              <a:spcAft>
                <a:spcPts val="600"/>
              </a:spcAft>
            </a:pPr>
            <a:r>
              <a:rPr lang="en-US" dirty="0" smtClean="0"/>
              <a:t>Employer or supervisor, co-workers and union representatives </a:t>
            </a:r>
          </a:p>
          <a:p>
            <a:pPr eaLnBrk="1" hangingPunct="1">
              <a:spcAft>
                <a:spcPts val="600"/>
              </a:spcAft>
            </a:pPr>
            <a:r>
              <a:rPr lang="en-US" dirty="0" smtClean="0"/>
              <a:t>Safety Data Sheet (SDS) for information on chemicals</a:t>
            </a:r>
            <a:endParaRPr lang="en-US" b="1" dirty="0" smtClean="0"/>
          </a:p>
          <a:p>
            <a:pPr eaLnBrk="1" hangingPunct="1">
              <a:spcAft>
                <a:spcPts val="600"/>
              </a:spcAft>
            </a:pPr>
            <a:r>
              <a:rPr lang="en-US" dirty="0" smtClean="0"/>
              <a:t>Labels and warning signs</a:t>
            </a:r>
            <a:endParaRPr lang="en-US" b="1" dirty="0" smtClean="0"/>
          </a:p>
          <a:p>
            <a:pPr eaLnBrk="1" hangingPunct="1">
              <a:spcAft>
                <a:spcPts val="600"/>
              </a:spcAft>
            </a:pPr>
            <a:r>
              <a:rPr lang="en-US" dirty="0" smtClean="0"/>
              <a:t>Employee orientation manuals or other training materials</a:t>
            </a:r>
          </a:p>
          <a:p>
            <a:pPr eaLnBrk="1" hangingPunct="1"/>
            <a:r>
              <a:rPr lang="en-US" dirty="0" smtClean="0"/>
              <a:t>Work tasks and procedures instruction</a:t>
            </a:r>
          </a:p>
        </p:txBody>
      </p:sp>
      <p:pic>
        <p:nvPicPr>
          <p:cNvPr id="41987"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0" y="320164"/>
            <a:ext cx="9144000" cy="1158875"/>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50</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04176341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4294967295"/>
          </p:nvPr>
        </p:nvSpPr>
        <p:spPr>
          <a:xfrm>
            <a:off x="613088" y="1329603"/>
            <a:ext cx="8229600" cy="4525962"/>
          </a:xfrm>
        </p:spPr>
        <p:txBody>
          <a:bodyPr>
            <a:normAutofit fontScale="92500" lnSpcReduction="20000"/>
          </a:bodyPr>
          <a:lstStyle/>
          <a:p>
            <a:pPr eaLnBrk="1" hangingPunct="1"/>
            <a:r>
              <a:rPr lang="en-US" dirty="0" smtClean="0"/>
              <a:t>OSHA website: </a:t>
            </a:r>
            <a:r>
              <a:rPr lang="en-US" dirty="0" smtClean="0">
                <a:solidFill>
                  <a:srgbClr val="0070C0"/>
                </a:solidFill>
                <a:hlinkClick r:id="rId3"/>
              </a:rPr>
              <a:t>http://www.osha.gov</a:t>
            </a:r>
            <a:r>
              <a:rPr lang="en-US" dirty="0" smtClean="0">
                <a:solidFill>
                  <a:srgbClr val="0070C0"/>
                </a:solidFill>
              </a:rPr>
              <a:t> </a:t>
            </a:r>
            <a:r>
              <a:rPr lang="en-US" dirty="0" smtClean="0"/>
              <a:t>and OSHA offices (you can call or write)</a:t>
            </a:r>
          </a:p>
          <a:p>
            <a:pPr eaLnBrk="1" hangingPunct="1"/>
            <a:r>
              <a:rPr lang="en-US" dirty="0" smtClean="0"/>
              <a:t>Compliance Assistance Specialists in the area offices </a:t>
            </a:r>
          </a:p>
          <a:p>
            <a:pPr eaLnBrk="1" hangingPunct="1"/>
            <a:r>
              <a:rPr lang="en-US" dirty="0" smtClean="0"/>
              <a:t>National Institute for Occupational Safety and Health (NIOSH) – OSHA’s sister agency</a:t>
            </a:r>
          </a:p>
          <a:p>
            <a:pPr eaLnBrk="1" hangingPunct="1"/>
            <a:r>
              <a:rPr lang="en-US" dirty="0" smtClean="0"/>
              <a:t>OSHA Training Institute Education Centers</a:t>
            </a:r>
          </a:p>
          <a:p>
            <a:pPr eaLnBrk="1" hangingPunct="1"/>
            <a:r>
              <a:rPr lang="en-US" dirty="0" smtClean="0"/>
              <a:t>Doctors, nurses, other health care providers</a:t>
            </a:r>
          </a:p>
          <a:p>
            <a:pPr eaLnBrk="1" hangingPunct="1"/>
            <a:r>
              <a:rPr lang="en-US" dirty="0" smtClean="0"/>
              <a:t>Public libraries</a:t>
            </a:r>
          </a:p>
          <a:p>
            <a:pPr eaLnBrk="1" hangingPunct="1"/>
            <a:r>
              <a:rPr lang="en-US" dirty="0" smtClean="0"/>
              <a:t>Other local, community-based resources</a:t>
            </a:r>
          </a:p>
        </p:txBody>
      </p:sp>
      <p:pic>
        <p:nvPicPr>
          <p:cNvPr id="43011" name="Title 2"/>
          <p:cNvPicPr>
            <a:picLocks noGrp="1" noChangeArrowheads="1"/>
          </p:cNvPicPr>
          <p:nvPr>
            <p:ph type="title" idx="4294967295"/>
          </p:nvPr>
        </p:nvPicPr>
        <p:blipFill>
          <a:blip r:embed="rId4">
            <a:extLst>
              <a:ext uri="{28A0092B-C50C-407E-A947-70E740481C1C}">
                <a14:useLocalDpi xmlns:a14="http://schemas.microsoft.com/office/drawing/2010/main"/>
              </a:ext>
            </a:extLst>
          </a:blip>
          <a:srcRect/>
          <a:stretch>
            <a:fillRect/>
          </a:stretch>
        </p:blipFill>
        <p:spPr>
          <a:xfrm>
            <a:off x="80010" y="239921"/>
            <a:ext cx="9063990" cy="1158875"/>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86373794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9869"/>
            <a:ext cx="9144000" cy="1143000"/>
          </a:xfrm>
        </p:spPr>
        <p:txBody>
          <a:bodyPr/>
          <a:lstStyle/>
          <a:p>
            <a:r>
              <a:rPr lang="en-US" dirty="0" smtClean="0"/>
              <a:t>How to Raise a Concern</a:t>
            </a:r>
            <a:endParaRPr lang="en-US" dirty="0"/>
          </a:p>
        </p:txBody>
      </p:sp>
      <p:sp>
        <p:nvSpPr>
          <p:cNvPr id="44034" name="Content Placeholder 1"/>
          <p:cNvSpPr>
            <a:spLocks noGrp="1"/>
          </p:cNvSpPr>
          <p:nvPr>
            <p:ph idx="1"/>
          </p:nvPr>
        </p:nvSpPr>
        <p:spPr>
          <a:xfrm>
            <a:off x="457200" y="1205497"/>
            <a:ext cx="8229600" cy="4525963"/>
          </a:xfrm>
        </p:spPr>
        <p:txBody>
          <a:bodyPr/>
          <a:lstStyle/>
          <a:p>
            <a:pPr algn="ctr" eaLnBrk="1" hangingPunct="1">
              <a:buFont typeface="Wingdings 3" pitchFamily="18" charset="2"/>
              <a:buNone/>
            </a:pPr>
            <a:r>
              <a:rPr lang="en-US" b="1" dirty="0" smtClean="0"/>
              <a:t>Handout #7: Identifying </a:t>
            </a:r>
          </a:p>
          <a:p>
            <a:pPr algn="ctr" eaLnBrk="1" hangingPunct="1">
              <a:buFont typeface="Wingdings 3" pitchFamily="18" charset="2"/>
              <a:buNone/>
            </a:pPr>
            <a:r>
              <a:rPr lang="en-US" b="1" dirty="0" smtClean="0"/>
              <a:t>Safety and Health Problems </a:t>
            </a:r>
          </a:p>
          <a:p>
            <a:pPr algn="ctr" eaLnBrk="1" hangingPunct="1">
              <a:buFont typeface="Wingdings 3" pitchFamily="18" charset="2"/>
              <a:buNone/>
            </a:pPr>
            <a:r>
              <a:rPr lang="en-US" b="1" dirty="0" smtClean="0"/>
              <a:t>in the Workplace</a:t>
            </a:r>
          </a:p>
          <a:p>
            <a:pPr algn="ctr" eaLnBrk="1" hangingPunct="1">
              <a:buFont typeface="Wingdings 3" pitchFamily="18" charset="2"/>
              <a:buNone/>
            </a:pPr>
            <a:endParaRPr lang="en-US" dirty="0" smtClean="0"/>
          </a:p>
          <a:p>
            <a:pPr eaLnBrk="1" hangingPunct="1"/>
            <a:r>
              <a:rPr lang="en-US" dirty="0" smtClean="0"/>
              <a:t>Review handout to become more aware of workplace hazards</a:t>
            </a:r>
          </a:p>
          <a:p>
            <a:pPr eaLnBrk="1" hangingPunct="1"/>
            <a:r>
              <a:rPr lang="en-US" dirty="0" smtClean="0"/>
              <a:t>Discuss if anyone has discovered safety and/or health problems in the workplace/site</a:t>
            </a:r>
          </a:p>
        </p:txBody>
      </p:sp>
      <p:pic>
        <p:nvPicPr>
          <p:cNvPr id="44037"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6002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descr="C:\Documents and Settings\jtaylor.OSHA\Local Settings\Temporary Internet Files\Content.IE5\FSRY5FTZ\MCj0442000000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86600" y="16002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738984385"/>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4294967295"/>
          </p:nvPr>
        </p:nvSpPr>
        <p:spPr>
          <a:xfrm>
            <a:off x="558800" y="1481138"/>
            <a:ext cx="8229600" cy="4525962"/>
          </a:xfrm>
        </p:spPr>
        <p:txBody>
          <a:bodyPr/>
          <a:lstStyle/>
          <a:p>
            <a:pPr eaLnBrk="1" hangingPunct="1"/>
            <a:r>
              <a:rPr lang="en-US" sz="2400" dirty="0" smtClean="0"/>
              <a:t>Download the OSHA complaint form from OSHA’s website</a:t>
            </a:r>
          </a:p>
          <a:p>
            <a:pPr eaLnBrk="1" hangingPunct="1"/>
            <a:r>
              <a:rPr lang="en-US" sz="2400" dirty="0" smtClean="0"/>
              <a:t>File the complaint online</a:t>
            </a:r>
          </a:p>
          <a:p>
            <a:pPr lvl="1" eaLnBrk="1" hangingPunct="1"/>
            <a:r>
              <a:rPr lang="en-US" sz="2000" i="1" dirty="0" smtClean="0"/>
              <a:t>Workers can file a complaint</a:t>
            </a:r>
          </a:p>
          <a:p>
            <a:pPr lvl="1" eaLnBrk="1" hangingPunct="1"/>
            <a:r>
              <a:rPr lang="en-US" sz="2000" i="1" dirty="0" smtClean="0"/>
              <a:t>A worker representative can file a complaint</a:t>
            </a:r>
          </a:p>
          <a:p>
            <a:pPr eaLnBrk="1" hangingPunct="1"/>
            <a:r>
              <a:rPr lang="en-US" sz="2400" dirty="0" smtClean="0"/>
              <a:t>Telephone or visit local regional or area offices to discuss your concerns</a:t>
            </a:r>
          </a:p>
          <a:p>
            <a:pPr eaLnBrk="1" hangingPunct="1"/>
            <a:r>
              <a:rPr lang="en-US" sz="2400" dirty="0" smtClean="0"/>
              <a:t>Complete the form – be specific and include appropriate details</a:t>
            </a:r>
          </a:p>
          <a:p>
            <a:pPr eaLnBrk="1" hangingPunct="1"/>
            <a:r>
              <a:rPr lang="en-US" sz="2400" dirty="0" smtClean="0"/>
              <a:t>OSHA determines if an inspection is necessary</a:t>
            </a:r>
          </a:p>
          <a:p>
            <a:pPr eaLnBrk="1" hangingPunct="1"/>
            <a:r>
              <a:rPr lang="en-US" sz="2400" dirty="0" smtClean="0"/>
              <a:t>Workers do not have to reveal their name</a:t>
            </a:r>
          </a:p>
          <a:p>
            <a:pPr eaLnBrk="1" hangingPunct="1">
              <a:buFont typeface="Wingdings 3" pitchFamily="18" charset="2"/>
              <a:buNone/>
            </a:pPr>
            <a:endParaRPr lang="en-US" sz="2400" dirty="0" smtClean="0"/>
          </a:p>
          <a:p>
            <a:pPr eaLnBrk="1" hangingPunct="1">
              <a:buFont typeface="Wingdings 3" pitchFamily="18" charset="2"/>
              <a:buNone/>
            </a:pPr>
            <a:endParaRPr lang="en-US" sz="2400" dirty="0" smtClean="0"/>
          </a:p>
        </p:txBody>
      </p:sp>
      <p:pic>
        <p:nvPicPr>
          <p:cNvPr id="45059"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0" y="268512"/>
            <a:ext cx="9144000" cy="1158875"/>
          </a:xfrm>
        </p:spPr>
      </p:pic>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53</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13591162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p:cNvSpPr>
            <a:spLocks noGrp="1"/>
          </p:cNvSpPr>
          <p:nvPr>
            <p:ph idx="4294967295"/>
          </p:nvPr>
        </p:nvSpPr>
        <p:spPr>
          <a:xfrm>
            <a:off x="550863" y="1410574"/>
            <a:ext cx="8229600" cy="4525962"/>
          </a:xfrm>
        </p:spPr>
        <p:txBody>
          <a:bodyPr>
            <a:normAutofit fontScale="92500" lnSpcReduction="10000"/>
          </a:bodyPr>
          <a:lstStyle/>
          <a:p>
            <a:pPr algn="ctr" eaLnBrk="1" hangingPunct="1">
              <a:buFont typeface="Wingdings 3" pitchFamily="18" charset="2"/>
              <a:buNone/>
            </a:pPr>
            <a:r>
              <a:rPr lang="en-US" b="1" dirty="0" smtClean="0"/>
              <a:t>Handout #8a: </a:t>
            </a:r>
          </a:p>
          <a:p>
            <a:pPr algn="ctr" eaLnBrk="1" hangingPunct="1">
              <a:buFont typeface="Wingdings 3" pitchFamily="18" charset="2"/>
              <a:buNone/>
            </a:pPr>
            <a:r>
              <a:rPr lang="en-US" b="1" dirty="0" smtClean="0"/>
              <a:t>General Industry</a:t>
            </a:r>
          </a:p>
          <a:p>
            <a:pPr eaLnBrk="1" hangingPunct="1"/>
            <a:r>
              <a:rPr lang="en-US" dirty="0" smtClean="0"/>
              <a:t>Each group reviews the handout and discusses the industry-specific scenario</a:t>
            </a:r>
          </a:p>
          <a:p>
            <a:pPr eaLnBrk="1" hangingPunct="1"/>
            <a:r>
              <a:rPr lang="en-US" dirty="0" smtClean="0"/>
              <a:t>Groups need to determine what information would be important to include in their complaint</a:t>
            </a:r>
          </a:p>
          <a:p>
            <a:pPr eaLnBrk="1" hangingPunct="1"/>
            <a:r>
              <a:rPr lang="en-US" dirty="0" smtClean="0"/>
              <a:t>Have the class discuss the group’s results:</a:t>
            </a:r>
          </a:p>
          <a:p>
            <a:pPr lvl="1" eaLnBrk="1" hangingPunct="1"/>
            <a:r>
              <a:rPr lang="en-US" dirty="0" smtClean="0"/>
              <a:t>What was included in the complaint?</a:t>
            </a:r>
          </a:p>
          <a:p>
            <a:pPr lvl="1" eaLnBrk="1" hangingPunct="1"/>
            <a:r>
              <a:rPr lang="en-US" dirty="0" smtClean="0"/>
              <a:t>What was added to the complaint?</a:t>
            </a:r>
          </a:p>
          <a:p>
            <a:pPr eaLnBrk="1" hangingPunct="1"/>
            <a:endParaRPr lang="en-US" dirty="0" smtClean="0"/>
          </a:p>
        </p:txBody>
      </p:sp>
      <p:sp>
        <p:nvSpPr>
          <p:cNvPr id="4" name="Title 3"/>
          <p:cNvSpPr>
            <a:spLocks noGrp="1"/>
          </p:cNvSpPr>
          <p:nvPr>
            <p:ph type="title" idx="4294967295"/>
          </p:nvPr>
        </p:nvSpPr>
        <p:spPr>
          <a:xfrm>
            <a:off x="0" y="30957"/>
            <a:ext cx="9144000" cy="1143000"/>
          </a:xfrm>
          <a:ln>
            <a:miter lim="800000"/>
            <a:headEnd/>
            <a:tailEnd/>
          </a:ln>
          <a:extLst/>
        </p:spPr>
        <p:txBody>
          <a:bodyPr rtlCol="0">
            <a:normAutofit/>
            <a:scene3d>
              <a:camera prst="orthographicFront"/>
              <a:lightRig rig="soft" dir="t"/>
            </a:scene3d>
            <a:sp3d prstMaterial="softEdge">
              <a:bevelT w="25400" h="25400"/>
            </a:sp3d>
          </a:bodyPr>
          <a:lstStyle/>
          <a:p>
            <a:pPr eaLnBrk="1" fontAlgn="auto" hangingPunct="1">
              <a:spcAft>
                <a:spcPts val="0"/>
              </a:spcAft>
              <a:defRPr/>
            </a:pPr>
            <a:r>
              <a:rPr lang="en-US" kern="1200" dirty="0">
                <a:effectLst>
                  <a:outerShdw blurRad="31750" dist="25400" dir="5400000" algn="tl" rotWithShape="0">
                    <a:srgbClr val="000000">
                      <a:alpha val="25000"/>
                    </a:srgbClr>
                  </a:outerShdw>
                </a:effectLst>
              </a:rPr>
              <a:t>Group Activity: Filing a Complaint</a:t>
            </a:r>
          </a:p>
        </p:txBody>
      </p:sp>
      <p:pic>
        <p:nvPicPr>
          <p:cNvPr id="46085"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00150" y="1014016"/>
            <a:ext cx="129159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8" descr="C:\Documents and Settings\jtaylor.OSHA\Local Settings\Temporary Internet Files\Content.IE5\FSRY5FTZ\MCj04398570000[1].wmf"/>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09423" y="1083073"/>
            <a:ext cx="1421130" cy="111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22318308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p:cNvSpPr>
            <a:spLocks noGrp="1"/>
          </p:cNvSpPr>
          <p:nvPr>
            <p:ph idx="4294967295"/>
          </p:nvPr>
        </p:nvSpPr>
        <p:spPr>
          <a:xfrm>
            <a:off x="508000" y="1481138"/>
            <a:ext cx="8229600" cy="4525962"/>
          </a:xfrm>
        </p:spPr>
        <p:txBody>
          <a:bodyPr/>
          <a:lstStyle/>
          <a:p>
            <a:pPr eaLnBrk="1" hangingPunct="1"/>
            <a:r>
              <a:rPr lang="en-US" dirty="0" smtClean="0"/>
              <a:t>What are some resources inside the workplace that will help you find information on safety and health issues?</a:t>
            </a:r>
          </a:p>
          <a:p>
            <a:pPr eaLnBrk="1" hangingPunct="1">
              <a:buFont typeface="Wingdings 3" pitchFamily="18" charset="2"/>
              <a:buNone/>
            </a:pPr>
            <a:endParaRPr lang="en-US" dirty="0" smtClean="0"/>
          </a:p>
          <a:p>
            <a:pPr eaLnBrk="1" hangingPunct="1"/>
            <a:r>
              <a:rPr lang="en-US" dirty="0" smtClean="0"/>
              <a:t>What are some resources outside the workplace that will help you find information on safety and health issues?</a:t>
            </a:r>
          </a:p>
          <a:p>
            <a:pPr eaLnBrk="1" hangingPunct="1"/>
            <a:endParaRPr lang="en-US" dirty="0" smtClean="0"/>
          </a:p>
          <a:p>
            <a:pPr eaLnBrk="1" hangingPunct="1"/>
            <a:endParaRPr lang="en-US" dirty="0" smtClean="0"/>
          </a:p>
        </p:txBody>
      </p:sp>
      <p:sp>
        <p:nvSpPr>
          <p:cNvPr id="3" name="Title 2"/>
          <p:cNvSpPr>
            <a:spLocks noGrp="1"/>
          </p:cNvSpPr>
          <p:nvPr>
            <p:ph type="title" idx="4294967295"/>
          </p:nvPr>
        </p:nvSpPr>
        <p:spPr>
          <a:xfrm>
            <a:off x="0" y="223093"/>
            <a:ext cx="9144000"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49157"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78700" y="492125"/>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415112635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4294967295"/>
          </p:nvPr>
        </p:nvSpPr>
        <p:spPr>
          <a:xfrm>
            <a:off x="635000" y="1341438"/>
            <a:ext cx="8229600" cy="4525962"/>
          </a:xfrm>
        </p:spPr>
        <p:txBody>
          <a:bodyPr>
            <a:normAutofit fontScale="92500" lnSpcReduction="20000"/>
          </a:bodyPr>
          <a:lstStyle/>
          <a:p>
            <a:pPr eaLnBrk="1" hangingPunct="1">
              <a:buFont typeface="Wingdings 3" pitchFamily="18" charset="2"/>
              <a:buNone/>
            </a:pPr>
            <a:r>
              <a:rPr lang="en-US" dirty="0" smtClean="0"/>
              <a:t>This lesson covered:</a:t>
            </a:r>
          </a:p>
          <a:p>
            <a:pPr eaLnBrk="1" hangingPunct="1"/>
            <a:r>
              <a:rPr lang="en-US" dirty="0" smtClean="0"/>
              <a:t>The importance of OSHA, including the history of safety and health regulation leading to the creation of OSHA and OSHA’s mission;</a:t>
            </a:r>
          </a:p>
          <a:p>
            <a:pPr eaLnBrk="1" hangingPunct="1"/>
            <a:r>
              <a:rPr lang="en-US" dirty="0" smtClean="0"/>
              <a:t>Worker rights under OSHA;</a:t>
            </a:r>
          </a:p>
          <a:p>
            <a:pPr eaLnBrk="1" hangingPunct="1"/>
            <a:r>
              <a:rPr lang="en-US" dirty="0" smtClean="0"/>
              <a:t>Employer responsibilities;</a:t>
            </a:r>
          </a:p>
          <a:p>
            <a:pPr eaLnBrk="1" hangingPunct="1"/>
            <a:r>
              <a:rPr lang="en-US" dirty="0" smtClean="0"/>
              <a:t>OSHA standards;</a:t>
            </a:r>
          </a:p>
          <a:p>
            <a:pPr eaLnBrk="1" hangingPunct="1"/>
            <a:r>
              <a:rPr lang="en-US" dirty="0" smtClean="0"/>
              <a:t>OSHA inspections; and</a:t>
            </a:r>
          </a:p>
          <a:p>
            <a:pPr eaLnBrk="1" hangingPunct="1"/>
            <a:r>
              <a:rPr lang="en-US" dirty="0" smtClean="0"/>
              <a:t>Safety and health resources, including how to file a complaint.</a:t>
            </a:r>
          </a:p>
        </p:txBody>
      </p:sp>
      <p:pic>
        <p:nvPicPr>
          <p:cNvPr id="50179"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326116" y="299483"/>
            <a:ext cx="9144000" cy="1158875"/>
          </a:xfrm>
        </p:spPr>
      </p:pic>
      <p:pic>
        <p:nvPicPr>
          <p:cNvPr id="50181" name="Picture 6" descr="handout"/>
          <p:cNvPicPr>
            <a:picLocks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99213" y="8382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8" descr="C:\Documents and Settings\jtaylor.OSHA\Local Settings\Temporary Internet Files\Content.IE5\FSRY5FTZ\MCj04398570000[1].wmf"/>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50918" y="1138238"/>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4" descr="C:\Documents and Settings\jtaylor.OSHA\Local Settings\Temporary Internet Files\Content.IE5\FSRY5FTZ\MCj04420000000[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90618" y="127000"/>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585552505"/>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4"/>
          <p:cNvSpPr>
            <a:spLocks noGrp="1" noChangeArrowheads="1"/>
          </p:cNvSpPr>
          <p:nvPr>
            <p:ph type="title"/>
          </p:nvPr>
        </p:nvSpPr>
        <p:spPr>
          <a:xfrm>
            <a:off x="0" y="240555"/>
            <a:ext cx="9144000" cy="931227"/>
          </a:xfrm>
          <a:noFill/>
        </p:spPr>
        <p:txBody>
          <a:bodyPr>
            <a:normAutofit/>
          </a:bodyPr>
          <a:lstStyle/>
          <a:p>
            <a:pPr eaLnBrk="1" hangingPunct="1"/>
            <a:r>
              <a:rPr lang="en-US" altLang="en-US" sz="4000" dirty="0" smtClean="0">
                <a:solidFill>
                  <a:srgbClr val="000000"/>
                </a:solidFill>
              </a:rPr>
              <a:t>Summary</a:t>
            </a:r>
          </a:p>
        </p:txBody>
      </p:sp>
      <p:sp>
        <p:nvSpPr>
          <p:cNvPr id="40964" name="Rectangle 5"/>
          <p:cNvSpPr>
            <a:spLocks noGrp="1" noChangeArrowheads="1"/>
          </p:cNvSpPr>
          <p:nvPr>
            <p:ph idx="1"/>
          </p:nvPr>
        </p:nvSpPr>
        <p:spPr>
          <a:xfrm>
            <a:off x="152400" y="1544638"/>
            <a:ext cx="8763000" cy="4398962"/>
          </a:xfrm>
        </p:spPr>
        <p:txBody>
          <a:bodyPr/>
          <a:lstStyle/>
          <a:p>
            <a:pPr eaLnBrk="1" hangingPunct="1">
              <a:spcBef>
                <a:spcPts val="1800"/>
              </a:spcBef>
            </a:pPr>
            <a:r>
              <a:rPr lang="en-US" altLang="en-US" sz="2000" dirty="0" smtClean="0">
                <a:solidFill>
                  <a:srgbClr val="A50021"/>
                </a:solidFill>
              </a:rPr>
              <a:t>An effective safety program is a vital part of a company’s success.  </a:t>
            </a:r>
            <a:r>
              <a:rPr lang="en-US" altLang="en-US" sz="2000" u="sng" dirty="0" smtClean="0">
                <a:solidFill>
                  <a:srgbClr val="FF0000"/>
                </a:solidFill>
              </a:rPr>
              <a:t>The p</a:t>
            </a:r>
            <a:r>
              <a:rPr lang="en-US" sz="2000" u="sng" dirty="0" smtClean="0">
                <a:solidFill>
                  <a:srgbClr val="FF0000"/>
                </a:solidFill>
              </a:rPr>
              <a:t>rimary need for safety training is due to a change in people or process. Job training should always include safety information.</a:t>
            </a:r>
            <a:endParaRPr lang="en-US" altLang="en-US" sz="2000" dirty="0" smtClean="0">
              <a:solidFill>
                <a:srgbClr val="FF0000"/>
              </a:solidFill>
            </a:endParaRPr>
          </a:p>
          <a:p>
            <a:pPr eaLnBrk="1" hangingPunct="1">
              <a:spcBef>
                <a:spcPts val="1800"/>
              </a:spcBef>
            </a:pPr>
            <a:r>
              <a:rPr lang="en-US" altLang="en-US" sz="2000" dirty="0" smtClean="0">
                <a:solidFill>
                  <a:srgbClr val="008080"/>
                </a:solidFill>
              </a:rPr>
              <a:t>Violations are costly and time consuming. </a:t>
            </a:r>
          </a:p>
          <a:p>
            <a:pPr eaLnBrk="1" hangingPunct="1">
              <a:spcBef>
                <a:spcPts val="1800"/>
              </a:spcBef>
            </a:pPr>
            <a:r>
              <a:rPr lang="en-US" altLang="en-US" sz="2000" dirty="0" smtClean="0">
                <a:solidFill>
                  <a:srgbClr val="660066"/>
                </a:solidFill>
              </a:rPr>
              <a:t>Have a working knowledge of OSHA requirements and safety standards and a proven inspection action plan.</a:t>
            </a:r>
          </a:p>
          <a:p>
            <a:pPr eaLnBrk="1" hangingPunct="1">
              <a:spcBef>
                <a:spcPts val="1800"/>
              </a:spcBef>
            </a:pPr>
            <a:r>
              <a:rPr lang="en-US" altLang="en-US" sz="2000" dirty="0" smtClean="0"/>
              <a:t>OSHA’s mission is to ensure that employers furnish a workplace free of hazards. </a:t>
            </a:r>
          </a:p>
          <a:p>
            <a:pPr eaLnBrk="1" hangingPunct="1">
              <a:spcBef>
                <a:spcPts val="1800"/>
              </a:spcBef>
            </a:pPr>
            <a:r>
              <a:rPr lang="en-US" sz="2000" dirty="0" smtClean="0">
                <a:solidFill>
                  <a:srgbClr val="660066"/>
                </a:solidFill>
              </a:rPr>
              <a:t>It is every employee’s responsibility to follow OSHA safety standards, report violations, and correct discrepancies when they occur.</a:t>
            </a:r>
          </a:p>
          <a:p>
            <a:pPr eaLnBrk="1" hangingPunct="1">
              <a:buFontTx/>
              <a:buNone/>
            </a:pPr>
            <a:endParaRPr lang="en-US" altLang="en-US" sz="2400" dirty="0" smtClean="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57</a:t>
            </a:fld>
            <a:r>
              <a:rPr lang="en-US" dirty="0" smtClean="0">
                <a:solidFill>
                  <a:srgbClr val="000000"/>
                </a:solidFill>
              </a:rPr>
              <a:t>/71</a:t>
            </a:r>
            <a:endParaRPr lang="en-US" dirty="0">
              <a:solidFill>
                <a:srgbClr val="000000"/>
              </a:solidFill>
            </a:endParaRPr>
          </a:p>
        </p:txBody>
      </p:sp>
    </p:spTree>
    <p:custDataLst>
      <p:tags r:id="rId1"/>
    </p:custDataLst>
    <p:extLst>
      <p:ext uri="{BB962C8B-B14F-4D97-AF65-F5344CB8AC3E}">
        <p14:creationId xmlns:p14="http://schemas.microsoft.com/office/powerpoint/2010/main" val="27205958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animEffect transition="in" filter="fade">
                                      <p:cBhvr>
                                        <p:cTn id="7" dur="500"/>
                                        <p:tgtEl>
                                          <p:spTgt spid="409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64">
                                            <p:txEl>
                                              <p:pRg st="1" end="1"/>
                                            </p:txEl>
                                          </p:spTgt>
                                        </p:tgtEl>
                                        <p:attrNameLst>
                                          <p:attrName>style.visibility</p:attrName>
                                        </p:attrNameLst>
                                      </p:cBhvr>
                                      <p:to>
                                        <p:strVal val="visible"/>
                                      </p:to>
                                    </p:set>
                                    <p:animEffect transition="in" filter="fade">
                                      <p:cBhvr>
                                        <p:cTn id="12" dur="500"/>
                                        <p:tgtEl>
                                          <p:spTgt spid="409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4">
                                            <p:txEl>
                                              <p:pRg st="2" end="2"/>
                                            </p:txEl>
                                          </p:spTgt>
                                        </p:tgtEl>
                                        <p:attrNameLst>
                                          <p:attrName>style.visibility</p:attrName>
                                        </p:attrNameLst>
                                      </p:cBhvr>
                                      <p:to>
                                        <p:strVal val="visible"/>
                                      </p:to>
                                    </p:set>
                                    <p:animEffect transition="in" filter="fade">
                                      <p:cBhvr>
                                        <p:cTn id="17" dur="500"/>
                                        <p:tgtEl>
                                          <p:spTgt spid="409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64">
                                            <p:txEl>
                                              <p:pRg st="3" end="3"/>
                                            </p:txEl>
                                          </p:spTgt>
                                        </p:tgtEl>
                                        <p:attrNameLst>
                                          <p:attrName>style.visibility</p:attrName>
                                        </p:attrNameLst>
                                      </p:cBhvr>
                                      <p:to>
                                        <p:strVal val="visible"/>
                                      </p:to>
                                    </p:set>
                                    <p:animEffect transition="in" filter="fade">
                                      <p:cBhvr>
                                        <p:cTn id="22" dur="500"/>
                                        <p:tgtEl>
                                          <p:spTgt spid="4096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64">
                                            <p:txEl>
                                              <p:pRg st="4" end="4"/>
                                            </p:txEl>
                                          </p:spTgt>
                                        </p:tgtEl>
                                        <p:attrNameLst>
                                          <p:attrName>style.visibility</p:attrName>
                                        </p:attrNameLst>
                                      </p:cBhvr>
                                      <p:to>
                                        <p:strVal val="visible"/>
                                      </p:to>
                                    </p:set>
                                    <p:animEffect transition="in" filter="fade">
                                      <p:cBhvr>
                                        <p:cTn id="27" dur="500"/>
                                        <p:tgtEl>
                                          <p:spTgt spid="4096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Title 2"/>
          <p:cNvPicPr>
            <a:picLocks noGrp="1" noChangeArrowheads="1"/>
          </p:cNvPicPr>
          <p:nvPr>
            <p:ph type="ctrTitle"/>
          </p:nvPr>
        </p:nvPicPr>
        <p:blipFill>
          <a:blip r:embed="rId3" cstate="email">
            <a:extLst>
              <a:ext uri="{28A0092B-C50C-407E-A947-70E740481C1C}">
                <a14:useLocalDpi xmlns:a14="http://schemas.microsoft.com/office/drawing/2010/main"/>
              </a:ext>
            </a:extLst>
          </a:blip>
          <a:srcRect t="9287" b="9287"/>
          <a:stretch>
            <a:fillRect/>
          </a:stretch>
        </p:blipFill>
        <p:spPr/>
      </p:pic>
      <p:sp>
        <p:nvSpPr>
          <p:cNvPr id="2" name="Content Placeholder 1"/>
          <p:cNvSpPr>
            <a:spLocks noGrp="1"/>
          </p:cNvSpPr>
          <p:nvPr>
            <p:ph type="subTitle" idx="1"/>
          </p:nvPr>
        </p:nvSpPr>
        <p:spPr>
          <a:xfrm>
            <a:off x="1981200" y="3886200"/>
            <a:ext cx="6400800" cy="1752600"/>
          </a:xfrm>
        </p:spPr>
        <p:txBody>
          <a:bodyPr lIns="45720" rIns="45720"/>
          <a:lstStyle/>
          <a:p>
            <a:pPr marL="0" algn="r" eaLnBrk="1" hangingPunct="1">
              <a:defRPr/>
            </a:pPr>
            <a:r>
              <a:rPr lang="en-US" sz="4800" b="1" dirty="0">
                <a:solidFill>
                  <a:schemeClr val="tx2"/>
                </a:solidFill>
                <a:effectLst>
                  <a:outerShdw blurRad="38100" dist="38100" dir="2700000" algn="tl">
                    <a:srgbClr val="C0C0C0"/>
                  </a:outerShdw>
                </a:effectLst>
              </a:rPr>
              <a:t>Thank You!</a:t>
            </a:r>
          </a:p>
        </p:txBody>
      </p:sp>
      <p:sp>
        <p:nvSpPr>
          <p:cNvPr id="4"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991994969"/>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96" y="343220"/>
            <a:ext cx="9144000" cy="804862"/>
          </a:xfrm>
        </p:spPr>
        <p:txBody>
          <a:bodyPr/>
          <a:lstStyle/>
          <a:p>
            <a:pPr algn="l"/>
            <a:r>
              <a:rPr lang="en-US" sz="2800" dirty="0" smtClean="0"/>
              <a:t>1.  OSHA’s </a:t>
            </a:r>
            <a:r>
              <a:rPr lang="en-US" sz="2800" dirty="0"/>
              <a:t>mission is to: </a:t>
            </a:r>
            <a:endParaRPr lang="en-US" dirty="0"/>
          </a:p>
        </p:txBody>
      </p:sp>
      <p:sp>
        <p:nvSpPr>
          <p:cNvPr id="3" name="Content Placeholder 2"/>
          <p:cNvSpPr>
            <a:spLocks noGrp="1"/>
          </p:cNvSpPr>
          <p:nvPr>
            <p:ph idx="1"/>
          </p:nvPr>
        </p:nvSpPr>
        <p:spPr>
          <a:xfrm>
            <a:off x="457200" y="1143001"/>
            <a:ext cx="8229600" cy="3610622"/>
          </a:xfrm>
        </p:spPr>
        <p:txBody>
          <a:bodyPr>
            <a:normAutofit/>
          </a:bodyPr>
          <a:lstStyle/>
          <a:p>
            <a:pPr marL="109537" indent="0">
              <a:buNone/>
            </a:pPr>
            <a:r>
              <a:rPr lang="en-US" sz="2800" dirty="0" smtClean="0"/>
              <a:t> a</a:t>
            </a:r>
            <a:r>
              <a:rPr lang="en-US" sz="2800" dirty="0"/>
              <a:t>. Protect the safety and health of the general public. </a:t>
            </a:r>
          </a:p>
          <a:p>
            <a:pPr marL="109537" indent="0">
              <a:buNone/>
            </a:pPr>
            <a:r>
              <a:rPr lang="en-US" sz="2800" dirty="0"/>
              <a:t>b. Protect the safety and health of America’s workers. </a:t>
            </a:r>
          </a:p>
          <a:p>
            <a:pPr marL="109537" indent="0">
              <a:buNone/>
            </a:pPr>
            <a:r>
              <a:rPr lang="en-US" sz="2800" dirty="0"/>
              <a:t>c. Ensure that all workers receive the federal minimum wage. </a:t>
            </a:r>
          </a:p>
          <a:p>
            <a:pPr marL="109537" indent="0">
              <a:buNone/>
            </a:pPr>
            <a:r>
              <a:rPr lang="en-US" sz="2800" dirty="0"/>
              <a:t>d. Ensure that all workers receive adequate workers’ compensation payments. </a:t>
            </a:r>
          </a:p>
          <a:p>
            <a:endParaRPr lang="en-US" sz="2800" dirty="0"/>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59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21209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chemeClr val="accent2"/>
                                        </p:clrVal>
                                      </p:to>
                                    </p:set>
                                    <p:set>
                                      <p:cBhvr>
                                        <p:cTn id="7" dur="500" fill="hold"/>
                                        <p:tgtEl>
                                          <p:spTgt spid="3">
                                            <p:txEl>
                                              <p:pRg st="1" end="1"/>
                                            </p:txEl>
                                          </p:spTgt>
                                        </p:tgtEl>
                                        <p:attrNameLst>
                                          <p:attrName>fillcolor</p:attrName>
                                        </p:attrNameLst>
                                      </p:cBhvr>
                                      <p:to>
                                        <p:clrVal>
                                          <a:schemeClr val="accent2"/>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32" y="419691"/>
            <a:ext cx="9144000" cy="1353184"/>
          </a:xfrm>
        </p:spPr>
        <p:txBody>
          <a:bodyPr/>
          <a:lstStyle/>
          <a:p>
            <a:pPr algn="l"/>
            <a:r>
              <a:rPr lang="en-US" sz="2800" dirty="0"/>
              <a:t>2.  The creation of OSHA provided this important right </a:t>
            </a:r>
            <a:r>
              <a:rPr lang="en-US" sz="2800" dirty="0" smtClean="0"/>
              <a:t>to</a:t>
            </a:r>
            <a:br>
              <a:rPr lang="en-US" sz="2800" dirty="0" smtClean="0"/>
            </a:br>
            <a:r>
              <a:rPr lang="en-US" sz="2800" dirty="0" smtClean="0"/>
              <a:t>       </a:t>
            </a:r>
            <a:r>
              <a:rPr lang="en-US" sz="2800" dirty="0"/>
              <a:t>workers</a:t>
            </a:r>
            <a:r>
              <a:rPr lang="en-US" sz="2800" dirty="0" smtClean="0"/>
              <a:t>:</a:t>
            </a:r>
            <a:endParaRPr lang="en-US" sz="2800" dirty="0"/>
          </a:p>
        </p:txBody>
      </p:sp>
      <p:sp>
        <p:nvSpPr>
          <p:cNvPr id="3" name="Content Placeholder 2"/>
          <p:cNvSpPr>
            <a:spLocks noGrp="1"/>
          </p:cNvSpPr>
          <p:nvPr>
            <p:ph idx="1"/>
          </p:nvPr>
        </p:nvSpPr>
        <p:spPr>
          <a:xfrm>
            <a:off x="457200" y="1481138"/>
            <a:ext cx="8382000" cy="3392611"/>
          </a:xfrm>
        </p:spPr>
        <p:txBody>
          <a:bodyPr>
            <a:normAutofit/>
          </a:bodyPr>
          <a:lstStyle/>
          <a:p>
            <a:endParaRPr lang="en-US" sz="2800" dirty="0"/>
          </a:p>
          <a:p>
            <a:pPr marL="109537" indent="0">
              <a:buNone/>
            </a:pPr>
            <a:r>
              <a:rPr lang="en-US" sz="2800" dirty="0" smtClean="0"/>
              <a:t>a. </a:t>
            </a:r>
            <a:r>
              <a:rPr lang="en-US" sz="2800" dirty="0"/>
              <a:t>The right to equal employment opportunities</a:t>
            </a:r>
            <a:r>
              <a:rPr lang="en-US" sz="2800" dirty="0" smtClean="0"/>
              <a:t>.</a:t>
            </a:r>
          </a:p>
          <a:p>
            <a:pPr marL="109537" indent="0">
              <a:buNone/>
            </a:pPr>
            <a:r>
              <a:rPr lang="en-US" sz="2800" dirty="0" smtClean="0"/>
              <a:t>b</a:t>
            </a:r>
            <a:r>
              <a:rPr lang="en-US" sz="2800" dirty="0"/>
              <a:t>. The right to privacy.</a:t>
            </a:r>
          </a:p>
          <a:p>
            <a:pPr marL="109537" indent="0">
              <a:buNone/>
            </a:pPr>
            <a:r>
              <a:rPr lang="en-US" sz="2800" dirty="0"/>
              <a:t>c.  The right to pension benefits.</a:t>
            </a:r>
          </a:p>
          <a:p>
            <a:pPr marL="109537" indent="0">
              <a:buNone/>
            </a:pPr>
            <a:r>
              <a:rPr lang="en-US" sz="2800" dirty="0"/>
              <a:t>d. The right to a safe and healthful workplace.</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60</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74707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32" y="349237"/>
            <a:ext cx="9144000" cy="1143000"/>
          </a:xfrm>
        </p:spPr>
        <p:txBody>
          <a:bodyPr/>
          <a:lstStyle/>
          <a:p>
            <a:pPr algn="l"/>
            <a:r>
              <a:rPr lang="en-US" sz="2800" dirty="0"/>
              <a:t>3. A Safety Data Sheet (SDS) gives information about: </a:t>
            </a:r>
          </a:p>
        </p:txBody>
      </p:sp>
      <p:sp>
        <p:nvSpPr>
          <p:cNvPr id="3" name="Content Placeholder 2"/>
          <p:cNvSpPr>
            <a:spLocks noGrp="1"/>
          </p:cNvSpPr>
          <p:nvPr>
            <p:ph idx="1"/>
          </p:nvPr>
        </p:nvSpPr>
        <p:spPr>
          <a:xfrm>
            <a:off x="914400" y="1417639"/>
            <a:ext cx="6845300" cy="2519362"/>
          </a:xfrm>
        </p:spPr>
        <p:txBody>
          <a:bodyPr>
            <a:normAutofit fontScale="85000" lnSpcReduction="20000"/>
          </a:bodyPr>
          <a:lstStyle/>
          <a:p>
            <a:endParaRPr lang="en-US" dirty="0"/>
          </a:p>
          <a:p>
            <a:endParaRPr lang="en-US" dirty="0"/>
          </a:p>
          <a:p>
            <a:pPr marL="109537" indent="0">
              <a:buNone/>
            </a:pPr>
            <a:r>
              <a:rPr lang="en-US" dirty="0"/>
              <a:t>a. Hazardous chemicals. </a:t>
            </a:r>
          </a:p>
          <a:p>
            <a:pPr marL="109537" indent="0">
              <a:buNone/>
            </a:pPr>
            <a:r>
              <a:rPr lang="en-US" dirty="0"/>
              <a:t>b. Injuries in the workplace. </a:t>
            </a:r>
          </a:p>
          <a:p>
            <a:pPr marL="109537" indent="0">
              <a:buNone/>
            </a:pPr>
            <a:r>
              <a:rPr lang="en-US" dirty="0"/>
              <a:t>c. Medical examinations. </a:t>
            </a:r>
          </a:p>
          <a:p>
            <a:pPr marL="109537" indent="0">
              <a:buNone/>
            </a:pPr>
            <a:r>
              <a:rPr lang="en-US" dirty="0"/>
              <a:t>d. Machinery maintenance </a:t>
            </a:r>
          </a:p>
          <a:p>
            <a:endParaRPr lang="en-US"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43589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2" end="2"/>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952" y="372129"/>
            <a:ext cx="8937624" cy="1143000"/>
          </a:xfrm>
        </p:spPr>
        <p:txBody>
          <a:bodyPr>
            <a:normAutofit/>
          </a:bodyPr>
          <a:lstStyle/>
          <a:p>
            <a:pPr algn="l"/>
            <a:r>
              <a:rPr lang="en-US" sz="2800" dirty="0"/>
              <a:t>4. Among the rights related to OSHA recordkeeping, </a:t>
            </a:r>
            <a:r>
              <a:rPr lang="en-US" sz="2800" dirty="0" smtClean="0"/>
              <a:t/>
            </a:r>
            <a:br>
              <a:rPr lang="en-US" sz="2800" dirty="0" smtClean="0"/>
            </a:br>
            <a:r>
              <a:rPr lang="en-US" sz="2800" dirty="0" smtClean="0"/>
              <a:t>workers</a:t>
            </a:r>
            <a:r>
              <a:rPr lang="en-US" sz="2800" dirty="0"/>
              <a:t> </a:t>
            </a:r>
            <a:r>
              <a:rPr lang="en-US" sz="2800" dirty="0" smtClean="0"/>
              <a:t>have </a:t>
            </a:r>
            <a:r>
              <a:rPr lang="en-US" sz="2800" dirty="0"/>
              <a:t>the right to review</a:t>
            </a:r>
            <a:r>
              <a:rPr lang="en-US" sz="2800" dirty="0" smtClean="0"/>
              <a:t>:</a:t>
            </a:r>
            <a:endParaRPr lang="en-US" sz="2800" dirty="0"/>
          </a:p>
        </p:txBody>
      </p:sp>
      <p:sp>
        <p:nvSpPr>
          <p:cNvPr id="3" name="Content Placeholder 2"/>
          <p:cNvSpPr>
            <a:spLocks noGrp="1"/>
          </p:cNvSpPr>
          <p:nvPr>
            <p:ph idx="1"/>
          </p:nvPr>
        </p:nvSpPr>
        <p:spPr/>
        <p:txBody>
          <a:bodyPr>
            <a:normAutofit/>
          </a:bodyPr>
          <a:lstStyle/>
          <a:p>
            <a:endParaRPr lang="en-US" sz="2800" dirty="0"/>
          </a:p>
          <a:p>
            <a:pPr marL="109537" indent="0">
              <a:buNone/>
            </a:pPr>
            <a:r>
              <a:rPr lang="en-US" sz="2800" dirty="0"/>
              <a:t>a. All first aid treatment forms. </a:t>
            </a:r>
          </a:p>
          <a:p>
            <a:pPr marL="109537" indent="0">
              <a:buNone/>
            </a:pPr>
            <a:r>
              <a:rPr lang="en-US" sz="2800" dirty="0"/>
              <a:t>b. All Workers Compensation forms. </a:t>
            </a:r>
          </a:p>
          <a:p>
            <a:pPr marL="109537" indent="0">
              <a:buNone/>
            </a:pPr>
            <a:r>
              <a:rPr lang="en-US" sz="2800" dirty="0"/>
              <a:t>c. The OSHA 300 Log and the OSHA 300A Summary. </a:t>
            </a:r>
          </a:p>
          <a:p>
            <a:pPr marL="109537" indent="0">
              <a:buNone/>
            </a:pPr>
            <a:r>
              <a:rPr lang="en-US" sz="2800" dirty="0"/>
              <a:t>d. Medical and exposure records for all workers </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62</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415603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116" y="312676"/>
            <a:ext cx="9144000" cy="1143000"/>
          </a:xfrm>
        </p:spPr>
        <p:txBody>
          <a:bodyPr/>
          <a:lstStyle/>
          <a:p>
            <a:pPr algn="l"/>
            <a:r>
              <a:rPr lang="en-US" sz="2800" dirty="0"/>
              <a:t>5. During an OSHA inspection: </a:t>
            </a:r>
            <a:br>
              <a:rPr lang="en-US" sz="2800" dirty="0"/>
            </a:br>
            <a:endParaRPr lang="en-US" sz="2800" dirty="0"/>
          </a:p>
        </p:txBody>
      </p:sp>
      <p:sp>
        <p:nvSpPr>
          <p:cNvPr id="3" name="Content Placeholder 2"/>
          <p:cNvSpPr>
            <a:spLocks noGrp="1"/>
          </p:cNvSpPr>
          <p:nvPr>
            <p:ph idx="1"/>
          </p:nvPr>
        </p:nvSpPr>
        <p:spPr>
          <a:xfrm>
            <a:off x="584200" y="609600"/>
            <a:ext cx="8229600" cy="4525963"/>
          </a:xfrm>
        </p:spPr>
        <p:txBody>
          <a:bodyPr>
            <a:normAutofit/>
          </a:bodyPr>
          <a:lstStyle/>
          <a:p>
            <a:endParaRPr lang="en-US" sz="2800" dirty="0"/>
          </a:p>
          <a:p>
            <a:pPr marL="109537" indent="0">
              <a:buNone/>
            </a:pPr>
            <a:r>
              <a:rPr lang="en-US" sz="2800" dirty="0"/>
              <a:t>a. Worker representatives are not permitted to accompany the inspector. </a:t>
            </a:r>
          </a:p>
          <a:p>
            <a:pPr marL="109537" indent="0">
              <a:buNone/>
            </a:pPr>
            <a:r>
              <a:rPr lang="en-US" sz="2800" dirty="0"/>
              <a:t>b. You may not describe safety and health concerns you have to the inspector. </a:t>
            </a:r>
          </a:p>
          <a:p>
            <a:pPr marL="109537" indent="0">
              <a:buNone/>
            </a:pPr>
            <a:r>
              <a:rPr lang="en-US" sz="2800" dirty="0"/>
              <a:t>c. Employers determine which workers are interviewed. </a:t>
            </a:r>
          </a:p>
          <a:p>
            <a:pPr marL="109537" indent="0">
              <a:buNone/>
            </a:pPr>
            <a:r>
              <a:rPr lang="en-US" sz="2800" dirty="0"/>
              <a:t>d. You have the right to talk to the inspector privately. </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63</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95531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 y="497669"/>
            <a:ext cx="8937625" cy="1188720"/>
          </a:xfrm>
        </p:spPr>
        <p:txBody>
          <a:bodyPr/>
          <a:lstStyle/>
          <a:p>
            <a:pPr algn="l"/>
            <a:r>
              <a:rPr lang="en-US" sz="2800" dirty="0"/>
              <a:t>6. The right of workers to seek safety and health on the </a:t>
            </a:r>
            <a:r>
              <a:rPr lang="en-US" sz="2800" dirty="0" smtClean="0"/>
              <a:t>job</a:t>
            </a:r>
            <a:br>
              <a:rPr lang="en-US" sz="2800" dirty="0" smtClean="0"/>
            </a:br>
            <a:r>
              <a:rPr lang="en-US" sz="2800" dirty="0" smtClean="0"/>
              <a:t>     </a:t>
            </a:r>
            <a:r>
              <a:rPr lang="en-US" sz="2800" dirty="0"/>
              <a:t>without fear of punishment is spelled out in: </a:t>
            </a:r>
          </a:p>
        </p:txBody>
      </p:sp>
      <p:sp>
        <p:nvSpPr>
          <p:cNvPr id="3" name="Content Placeholder 2"/>
          <p:cNvSpPr>
            <a:spLocks noGrp="1"/>
          </p:cNvSpPr>
          <p:nvPr>
            <p:ph idx="1"/>
          </p:nvPr>
        </p:nvSpPr>
        <p:spPr/>
        <p:txBody>
          <a:bodyPr>
            <a:normAutofit/>
          </a:bodyPr>
          <a:lstStyle/>
          <a:p>
            <a:endParaRPr lang="en-US" sz="2800" dirty="0"/>
          </a:p>
          <a:p>
            <a:pPr marL="109537" indent="0">
              <a:buNone/>
            </a:pPr>
            <a:r>
              <a:rPr lang="en-US" sz="2800" dirty="0"/>
              <a:t>a. State laws. </a:t>
            </a:r>
          </a:p>
          <a:p>
            <a:pPr marL="109537" indent="0">
              <a:buNone/>
            </a:pPr>
            <a:r>
              <a:rPr lang="en-US" sz="2800" dirty="0"/>
              <a:t>b. The OSHA standards. </a:t>
            </a:r>
          </a:p>
          <a:p>
            <a:pPr marL="109537" indent="0">
              <a:buNone/>
            </a:pPr>
            <a:r>
              <a:rPr lang="en-US" sz="2800" dirty="0"/>
              <a:t>c. Section 11(c) of the OSH Act. </a:t>
            </a:r>
          </a:p>
          <a:p>
            <a:pPr marL="109537" indent="0">
              <a:buNone/>
            </a:pPr>
            <a:r>
              <a:rPr lang="en-US" sz="2800" dirty="0"/>
              <a:t>d. The General Duty Clause.</a:t>
            </a:r>
          </a:p>
          <a:p>
            <a:endParaRPr lang="en-US" sz="2800" dirty="0"/>
          </a:p>
        </p:txBody>
      </p:sp>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64</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64261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96" y="480794"/>
            <a:ext cx="9144000" cy="1143000"/>
          </a:xfrm>
        </p:spPr>
        <p:txBody>
          <a:bodyPr/>
          <a:lstStyle/>
          <a:p>
            <a:pPr algn="l"/>
            <a:r>
              <a:rPr lang="en-US" sz="2800" dirty="0"/>
              <a:t>7. One of the main responsibilities employers have </a:t>
            </a:r>
            <a:r>
              <a:rPr lang="en-US" sz="2800" dirty="0" smtClean="0"/>
              <a:t>under</a:t>
            </a:r>
            <a:br>
              <a:rPr lang="en-US" sz="2800" dirty="0" smtClean="0"/>
            </a:br>
            <a:r>
              <a:rPr lang="en-US" sz="2800" dirty="0" smtClean="0"/>
              <a:t>     OSHA </a:t>
            </a:r>
            <a:r>
              <a:rPr lang="en-US" sz="2800" dirty="0"/>
              <a:t>is </a:t>
            </a:r>
            <a:r>
              <a:rPr lang="en-US" sz="2800" dirty="0" smtClean="0"/>
              <a:t>to:</a:t>
            </a:r>
            <a:endParaRPr lang="en-US" sz="2800" dirty="0"/>
          </a:p>
        </p:txBody>
      </p:sp>
      <p:sp>
        <p:nvSpPr>
          <p:cNvPr id="3" name="Content Placeholder 2"/>
          <p:cNvSpPr>
            <a:spLocks noGrp="1"/>
          </p:cNvSpPr>
          <p:nvPr>
            <p:ph idx="1"/>
          </p:nvPr>
        </p:nvSpPr>
        <p:spPr>
          <a:xfrm>
            <a:off x="457199" y="1481138"/>
            <a:ext cx="8556625" cy="4525962"/>
          </a:xfrm>
        </p:spPr>
        <p:txBody>
          <a:bodyPr>
            <a:normAutofit/>
          </a:bodyPr>
          <a:lstStyle/>
          <a:p>
            <a:pPr marL="0" indent="0">
              <a:buNone/>
            </a:pPr>
            <a:endParaRPr lang="en-US" sz="2800" dirty="0"/>
          </a:p>
          <a:p>
            <a:pPr marL="109537" indent="0">
              <a:buNone/>
            </a:pPr>
            <a:r>
              <a:rPr lang="en-US" sz="2800" dirty="0"/>
              <a:t>a. Provide training required by OSHA standards. </a:t>
            </a:r>
          </a:p>
          <a:p>
            <a:pPr marL="109537" indent="0">
              <a:buNone/>
            </a:pPr>
            <a:r>
              <a:rPr lang="en-US" sz="2800" dirty="0"/>
              <a:t>b. Reduce air pollution in the environment. </a:t>
            </a:r>
          </a:p>
          <a:p>
            <a:pPr marL="109537" indent="0">
              <a:buNone/>
            </a:pPr>
            <a:r>
              <a:rPr lang="en-US" sz="2800" dirty="0"/>
              <a:t>c. Conduct energy audits. </a:t>
            </a:r>
          </a:p>
          <a:p>
            <a:pPr marL="109537" indent="0">
              <a:buNone/>
            </a:pPr>
            <a:r>
              <a:rPr lang="en-US" sz="2800" dirty="0"/>
              <a:t>d. Notify OSHA of any workplace injury or illness. </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65</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103724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1" end="1"/>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32" y="447123"/>
            <a:ext cx="9144000" cy="1502092"/>
          </a:xfrm>
        </p:spPr>
        <p:txBody>
          <a:bodyPr>
            <a:normAutofit/>
          </a:bodyPr>
          <a:lstStyle/>
          <a:p>
            <a:pPr algn="l"/>
            <a:r>
              <a:rPr lang="en-US" sz="2800" dirty="0"/>
              <a:t>8. OSHA requires that employers pay for most required </a:t>
            </a:r>
            <a:r>
              <a:rPr lang="en-US" sz="2800" dirty="0" smtClean="0"/>
              <a:t/>
            </a:r>
            <a:br>
              <a:rPr lang="en-US" sz="2800" dirty="0" smtClean="0"/>
            </a:br>
            <a:r>
              <a:rPr lang="en-US" sz="2800" dirty="0" smtClean="0"/>
              <a:t>     personal protective </a:t>
            </a:r>
            <a:r>
              <a:rPr lang="en-US" sz="2800" dirty="0"/>
              <a:t>equipment (PPE), including: </a:t>
            </a:r>
            <a:br>
              <a:rPr lang="en-US" sz="2800" dirty="0"/>
            </a:br>
            <a:endParaRPr lang="en-US" sz="2800" dirty="0"/>
          </a:p>
        </p:txBody>
      </p:sp>
      <p:sp>
        <p:nvSpPr>
          <p:cNvPr id="3" name="Content Placeholder 2"/>
          <p:cNvSpPr>
            <a:spLocks noGrp="1"/>
          </p:cNvSpPr>
          <p:nvPr>
            <p:ph idx="1"/>
          </p:nvPr>
        </p:nvSpPr>
        <p:spPr>
          <a:xfrm>
            <a:off x="1298236" y="1600201"/>
            <a:ext cx="8229600" cy="3136260"/>
          </a:xfrm>
        </p:spPr>
        <p:txBody>
          <a:bodyPr>
            <a:normAutofit/>
          </a:bodyPr>
          <a:lstStyle/>
          <a:p>
            <a:endParaRPr lang="en-US" sz="2800" dirty="0"/>
          </a:p>
          <a:p>
            <a:pPr marL="109537" indent="0">
              <a:buNone/>
            </a:pPr>
            <a:r>
              <a:rPr lang="en-US" sz="2800" dirty="0"/>
              <a:t>a. Uniforms. </a:t>
            </a:r>
          </a:p>
          <a:p>
            <a:pPr marL="109537" indent="0">
              <a:buNone/>
            </a:pPr>
            <a:r>
              <a:rPr lang="en-US" sz="2800" dirty="0"/>
              <a:t>b. Logging boots. </a:t>
            </a:r>
          </a:p>
          <a:p>
            <a:pPr marL="109537" indent="0">
              <a:buNone/>
            </a:pPr>
            <a:r>
              <a:rPr lang="en-US" sz="2800" dirty="0"/>
              <a:t>c. Hard hats. </a:t>
            </a:r>
          </a:p>
          <a:p>
            <a:pPr marL="109537" indent="0">
              <a:buNone/>
            </a:pPr>
            <a:r>
              <a:rPr lang="en-US" sz="2800" dirty="0"/>
              <a:t>d. Weather-related gear. </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66</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42100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32510"/>
            <a:ext cx="9144000" cy="1370965"/>
          </a:xfrm>
        </p:spPr>
        <p:txBody>
          <a:bodyPr>
            <a:normAutofit fontScale="90000"/>
          </a:bodyPr>
          <a:lstStyle/>
          <a:p>
            <a:pPr algn="l"/>
            <a:r>
              <a:rPr lang="en-US" sz="3100" dirty="0"/>
              <a:t>9. The OSHA standards for Construction and General </a:t>
            </a:r>
            <a:r>
              <a:rPr lang="en-US" sz="3100" dirty="0" smtClean="0"/>
              <a:t>Industry</a:t>
            </a:r>
            <a:br>
              <a:rPr lang="en-US" sz="3100" dirty="0" smtClean="0"/>
            </a:br>
            <a:r>
              <a:rPr lang="en-US" sz="3100" dirty="0" smtClean="0"/>
              <a:t>     </a:t>
            </a:r>
            <a:r>
              <a:rPr lang="en-US" sz="3100" dirty="0"/>
              <a:t>are </a:t>
            </a:r>
            <a:r>
              <a:rPr lang="en-US" sz="3100" dirty="0" smtClean="0"/>
              <a:t>also </a:t>
            </a:r>
            <a:r>
              <a:rPr lang="en-US" sz="3100" dirty="0"/>
              <a:t>known as: </a:t>
            </a:r>
            <a:r>
              <a:rPr lang="en-US" sz="2800" dirty="0"/>
              <a:t/>
            </a:r>
            <a:br>
              <a:rPr lang="en-US" sz="2800" dirty="0"/>
            </a:br>
            <a:endParaRPr lang="en-US" sz="2800" dirty="0"/>
          </a:p>
        </p:txBody>
      </p:sp>
      <p:sp>
        <p:nvSpPr>
          <p:cNvPr id="3" name="Content Placeholder 2"/>
          <p:cNvSpPr>
            <a:spLocks noGrp="1"/>
          </p:cNvSpPr>
          <p:nvPr>
            <p:ph idx="1"/>
          </p:nvPr>
        </p:nvSpPr>
        <p:spPr>
          <a:xfrm>
            <a:off x="1401220" y="1600200"/>
            <a:ext cx="5859068" cy="4525963"/>
          </a:xfrm>
        </p:spPr>
        <p:txBody>
          <a:bodyPr>
            <a:normAutofit/>
          </a:bodyPr>
          <a:lstStyle/>
          <a:p>
            <a:endParaRPr lang="en-US" sz="2800" dirty="0"/>
          </a:p>
          <a:p>
            <a:pPr marL="109537" indent="0">
              <a:buNone/>
            </a:pPr>
            <a:r>
              <a:rPr lang="en-US" sz="2800" dirty="0"/>
              <a:t>a. Part 1926 and Part 1910. </a:t>
            </a:r>
          </a:p>
          <a:p>
            <a:pPr marL="109537" indent="0">
              <a:buNone/>
            </a:pPr>
            <a:r>
              <a:rPr lang="en-US" sz="2800" dirty="0"/>
              <a:t>b. Part 1915 and Part 1917. </a:t>
            </a:r>
          </a:p>
          <a:p>
            <a:pPr marL="109537" indent="0">
              <a:buNone/>
            </a:pPr>
            <a:r>
              <a:rPr lang="en-US" sz="2800" dirty="0"/>
              <a:t>c. Codes 501 through 1000. </a:t>
            </a:r>
          </a:p>
          <a:p>
            <a:pPr marL="109537" indent="0">
              <a:buNone/>
            </a:pPr>
            <a:r>
              <a:rPr lang="en-US" sz="2800" dirty="0"/>
              <a:t>d. Construction and GI Registers. </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67</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16934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1" end="1"/>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968" y="549152"/>
            <a:ext cx="9144000" cy="1706562"/>
          </a:xfrm>
        </p:spPr>
        <p:txBody>
          <a:bodyPr/>
          <a:lstStyle/>
          <a:p>
            <a:pPr algn="l"/>
            <a:r>
              <a:rPr lang="en-US" sz="2800" dirty="0"/>
              <a:t>10. What type of OSHA inspection is conducted </a:t>
            </a:r>
            <a:r>
              <a:rPr lang="en-US" sz="2800" dirty="0" smtClean="0"/>
              <a:t>when</a:t>
            </a:r>
            <a:br>
              <a:rPr lang="en-US" sz="2800" dirty="0" smtClean="0"/>
            </a:br>
            <a:r>
              <a:rPr lang="en-US" sz="2800" dirty="0" smtClean="0"/>
              <a:t>       </a:t>
            </a:r>
            <a:r>
              <a:rPr lang="en-US" sz="2800" dirty="0"/>
              <a:t>immediate death or serious harm is likely? </a:t>
            </a:r>
            <a:br>
              <a:rPr lang="en-US" sz="2800" dirty="0"/>
            </a:br>
            <a:endParaRPr lang="en-US" sz="2800" dirty="0"/>
          </a:p>
        </p:txBody>
      </p:sp>
      <p:sp>
        <p:nvSpPr>
          <p:cNvPr id="3" name="Content Placeholder 2"/>
          <p:cNvSpPr>
            <a:spLocks noGrp="1"/>
          </p:cNvSpPr>
          <p:nvPr>
            <p:ph idx="1"/>
          </p:nvPr>
        </p:nvSpPr>
        <p:spPr>
          <a:xfrm>
            <a:off x="1263908" y="1600200"/>
            <a:ext cx="4915061" cy="4525963"/>
          </a:xfrm>
        </p:spPr>
        <p:txBody>
          <a:bodyPr>
            <a:normAutofit/>
          </a:bodyPr>
          <a:lstStyle/>
          <a:p>
            <a:endParaRPr lang="en-US" sz="2800" dirty="0"/>
          </a:p>
          <a:p>
            <a:pPr marL="109537" indent="0">
              <a:buNone/>
            </a:pPr>
            <a:r>
              <a:rPr lang="en-US" sz="2800" dirty="0"/>
              <a:t>a. Complaint. </a:t>
            </a:r>
          </a:p>
          <a:p>
            <a:pPr marL="109537" indent="0">
              <a:buNone/>
            </a:pPr>
            <a:r>
              <a:rPr lang="en-US" sz="2800" dirty="0"/>
              <a:t>b. Programmed. </a:t>
            </a:r>
          </a:p>
          <a:p>
            <a:pPr marL="109537" indent="0">
              <a:buNone/>
            </a:pPr>
            <a:r>
              <a:rPr lang="en-US" sz="2800" dirty="0"/>
              <a:t>c. Referral. </a:t>
            </a:r>
          </a:p>
          <a:p>
            <a:pPr marL="109537" indent="0">
              <a:buNone/>
            </a:pPr>
            <a:r>
              <a:rPr lang="en-US" sz="2800" dirty="0"/>
              <a:t>d. Imminent </a:t>
            </a:r>
            <a:r>
              <a:rPr lang="en-US" sz="2800" dirty="0" smtClean="0"/>
              <a:t>danger. </a:t>
            </a:r>
            <a:endParaRPr lang="en-US" sz="2800" dirty="0"/>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68</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48097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96" y="463665"/>
            <a:ext cx="9144000" cy="1143000"/>
          </a:xfrm>
        </p:spPr>
        <p:txBody>
          <a:bodyPr/>
          <a:lstStyle/>
          <a:p>
            <a:pPr algn="l"/>
            <a:r>
              <a:rPr lang="en-US" sz="2800" dirty="0"/>
              <a:t>11. When the employer receives an OSHA citation, </a:t>
            </a:r>
            <a:r>
              <a:rPr lang="en-US" sz="2800" dirty="0" smtClean="0"/>
              <a:t/>
            </a:r>
            <a:br>
              <a:rPr lang="en-US" sz="2800" dirty="0" smtClean="0"/>
            </a:br>
            <a:r>
              <a:rPr lang="en-US" sz="2800" dirty="0"/>
              <a:t> </a:t>
            </a:r>
            <a:r>
              <a:rPr lang="en-US" sz="2800" dirty="0" smtClean="0"/>
              <a:t>       it </a:t>
            </a:r>
            <a:r>
              <a:rPr lang="en-US" sz="2800" dirty="0"/>
              <a:t>must </a:t>
            </a:r>
            <a:r>
              <a:rPr lang="en-US" sz="2800" dirty="0" smtClean="0"/>
              <a:t>be:</a:t>
            </a:r>
            <a:endParaRPr lang="en-US" sz="2800" dirty="0"/>
          </a:p>
        </p:txBody>
      </p:sp>
      <p:sp>
        <p:nvSpPr>
          <p:cNvPr id="3" name="Content Placeholder 2"/>
          <p:cNvSpPr>
            <a:spLocks noGrp="1"/>
          </p:cNvSpPr>
          <p:nvPr>
            <p:ph idx="1"/>
          </p:nvPr>
        </p:nvSpPr>
        <p:spPr>
          <a:xfrm>
            <a:off x="1046936" y="1054100"/>
            <a:ext cx="8229600" cy="3665199"/>
          </a:xfrm>
        </p:spPr>
        <p:txBody>
          <a:bodyPr>
            <a:normAutofit/>
          </a:bodyPr>
          <a:lstStyle/>
          <a:p>
            <a:endParaRPr lang="en-US" sz="2800" dirty="0" smtClean="0"/>
          </a:p>
          <a:p>
            <a:endParaRPr lang="en-US" sz="2800" dirty="0"/>
          </a:p>
          <a:p>
            <a:pPr marL="109537" indent="0">
              <a:buNone/>
            </a:pPr>
            <a:r>
              <a:rPr lang="en-US" sz="2800" dirty="0"/>
              <a:t>a. Copied and mailed to each worker. </a:t>
            </a:r>
          </a:p>
          <a:p>
            <a:pPr marL="109537" indent="0">
              <a:buNone/>
            </a:pPr>
            <a:r>
              <a:rPr lang="en-US" sz="2800" dirty="0"/>
              <a:t>b. Posted for 3 days or until the violation is fixed. </a:t>
            </a:r>
          </a:p>
          <a:p>
            <a:pPr marL="109537" indent="0">
              <a:buNone/>
            </a:pPr>
            <a:r>
              <a:rPr lang="en-US" sz="2800" dirty="0"/>
              <a:t>c. Contested and filed with the courts. </a:t>
            </a:r>
          </a:p>
          <a:p>
            <a:pPr marL="109537" indent="0">
              <a:buNone/>
            </a:pPr>
            <a:r>
              <a:rPr lang="en-US" sz="2800" dirty="0"/>
              <a:t>d. Signed and returned to OSHA. </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69</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393415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7669"/>
            <a:ext cx="9144000" cy="1707514"/>
          </a:xfrm>
        </p:spPr>
        <p:txBody>
          <a:bodyPr>
            <a:noAutofit/>
          </a:bodyPr>
          <a:lstStyle/>
          <a:p>
            <a:pPr algn="l"/>
            <a:r>
              <a:rPr lang="en-US" sz="2800" dirty="0"/>
              <a:t>12. If you feel that an OSHA inspection is needed to </a:t>
            </a:r>
            <a:r>
              <a:rPr lang="en-US" sz="2800" dirty="0" smtClean="0"/>
              <a:t>get</a:t>
            </a:r>
            <a:br>
              <a:rPr lang="en-US" sz="2800" dirty="0" smtClean="0"/>
            </a:br>
            <a:r>
              <a:rPr lang="en-US" sz="2800" dirty="0" smtClean="0"/>
              <a:t>       hazards </a:t>
            </a:r>
            <a:r>
              <a:rPr lang="en-US" sz="2800" dirty="0"/>
              <a:t>corrected at your workplace, which is your </a:t>
            </a:r>
            <a:r>
              <a:rPr lang="en-US" sz="2800" dirty="0" smtClean="0"/>
              <a:t>best</a:t>
            </a:r>
            <a:br>
              <a:rPr lang="en-US" sz="2800" dirty="0" smtClean="0"/>
            </a:br>
            <a:r>
              <a:rPr lang="en-US" sz="2800" dirty="0" smtClean="0"/>
              <a:t>       option</a:t>
            </a:r>
            <a:r>
              <a:rPr lang="en-US" sz="2800" dirty="0"/>
              <a:t>? </a:t>
            </a:r>
            <a:br>
              <a:rPr lang="en-US" sz="2800" dirty="0"/>
            </a:br>
            <a:endParaRPr lang="en-US" sz="2800" dirty="0"/>
          </a:p>
        </p:txBody>
      </p:sp>
      <p:sp>
        <p:nvSpPr>
          <p:cNvPr id="3" name="Content Placeholder 2"/>
          <p:cNvSpPr>
            <a:spLocks noGrp="1"/>
          </p:cNvSpPr>
          <p:nvPr>
            <p:ph idx="1"/>
          </p:nvPr>
        </p:nvSpPr>
        <p:spPr>
          <a:xfrm>
            <a:off x="783315" y="1566943"/>
            <a:ext cx="8128001" cy="4525962"/>
          </a:xfrm>
        </p:spPr>
        <p:txBody>
          <a:bodyPr>
            <a:normAutofit/>
          </a:bodyPr>
          <a:lstStyle/>
          <a:p>
            <a:endParaRPr lang="en-US" sz="2800" dirty="0"/>
          </a:p>
          <a:p>
            <a:pPr marL="109537" indent="0">
              <a:buNone/>
            </a:pPr>
            <a:r>
              <a:rPr lang="en-US" sz="2800" dirty="0"/>
              <a:t>a. File a complaint online. </a:t>
            </a:r>
          </a:p>
          <a:p>
            <a:pPr marL="109537" indent="0">
              <a:buNone/>
            </a:pPr>
            <a:r>
              <a:rPr lang="en-US" sz="2800" dirty="0"/>
              <a:t>b. Submit a written, signed complaint with specific hazard information. </a:t>
            </a:r>
          </a:p>
          <a:p>
            <a:pPr marL="109537" indent="0">
              <a:buNone/>
            </a:pPr>
            <a:r>
              <a:rPr lang="en-US" sz="2800" dirty="0"/>
              <a:t>c. Request a Health Hazard Evaluation from NIOSH. </a:t>
            </a:r>
          </a:p>
          <a:p>
            <a:pPr marL="109537" indent="0">
              <a:buNone/>
            </a:pPr>
            <a:r>
              <a:rPr lang="en-US" sz="2800" dirty="0"/>
              <a:t>d. Submit an unsigned complaint form to </a:t>
            </a:r>
            <a:r>
              <a:rPr lang="en-US" sz="2800" dirty="0" smtClean="0"/>
              <a:t>OSHA</a:t>
            </a:r>
            <a:r>
              <a:rPr lang="en-US" sz="2800" dirty="0"/>
              <a:t>.</a:t>
            </a:r>
          </a:p>
          <a:p>
            <a:endParaRPr lang="en-US" sz="2800" dirty="0"/>
          </a:p>
        </p:txBody>
      </p:sp>
      <p:sp>
        <p:nvSpPr>
          <p:cNvPr id="5"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70</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67345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2" end="2"/>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270" y="61119"/>
            <a:ext cx="8229600" cy="1371600"/>
          </a:xfrm>
        </p:spPr>
        <p:txBody>
          <a:bodyPr>
            <a:normAutofit fontScale="92500" lnSpcReduction="10000"/>
          </a:bodyPr>
          <a:lstStyle/>
          <a:p>
            <a:pPr marL="109537" indent="0" algn="ctr">
              <a:buNone/>
            </a:pPr>
            <a:r>
              <a:rPr lang="en-US" sz="9600" dirty="0" smtClean="0"/>
              <a:t>STAY SAFE</a:t>
            </a:r>
            <a:endParaRPr lang="en-US" sz="9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4900" y="1309258"/>
            <a:ext cx="4445000" cy="4449346"/>
          </a:xfrm>
          <a:prstGeom prst="rect">
            <a:avLst/>
          </a:prstGeom>
        </p:spPr>
      </p:pic>
      <p:sp>
        <p:nvSpPr>
          <p:cNvPr id="6" name="Slide Number Placeholder 5"/>
          <p:cNvSpPr>
            <a:spLocks noGrp="1"/>
          </p:cNvSpPr>
          <p:nvPr>
            <p:ph type="sldNum" sz="quarter" idx="12"/>
          </p:nvPr>
        </p:nvSpPr>
        <p:spPr>
          <a:xfrm>
            <a:off x="7466277" y="6324600"/>
            <a:ext cx="1449123" cy="365125"/>
          </a:xfrm>
          <a:prstGeom prst="rect">
            <a:avLst/>
          </a:prstGeom>
        </p:spPr>
        <p:txBody>
          <a:bodyPr/>
          <a:lstStyle/>
          <a:p>
            <a:fld id="{248477B8-5557-45C5-BE5D-FD80DB2312EB}" type="slidenum">
              <a:rPr lang="en-US" smtClean="0">
                <a:solidFill>
                  <a:srgbClr val="000000"/>
                </a:solidFill>
              </a:rPr>
              <a:pPr/>
              <a:t>71</a:t>
            </a:fld>
            <a:r>
              <a:rPr lang="en-US" dirty="0" smtClean="0">
                <a:solidFill>
                  <a:srgbClr val="000000"/>
                </a:solidFill>
              </a:rPr>
              <a:t>/71</a:t>
            </a:r>
            <a:endParaRPr lang="en-US" dirty="0">
              <a:solidFill>
                <a:srgbClr val="000000"/>
              </a:solidFill>
            </a:endParaRPr>
          </a:p>
        </p:txBody>
      </p:sp>
    </p:spTree>
    <p:extLst>
      <p:ext uri="{BB962C8B-B14F-4D97-AF65-F5344CB8AC3E}">
        <p14:creationId xmlns:p14="http://schemas.microsoft.com/office/powerpoint/2010/main" val="213242521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461164" y="4142509"/>
            <a:ext cx="4225636" cy="1983654"/>
          </a:xfrm>
        </p:spPr>
        <p:txBody>
          <a:bodyPr/>
          <a:lstStyle/>
          <a:p>
            <a:endParaRPr lang="en-US" dirty="0"/>
          </a:p>
        </p:txBody>
      </p:sp>
      <p:pic>
        <p:nvPicPr>
          <p:cNvPr id="1026" name="Picture 2" descr="15e1416edc08d5ab2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324734" y="-32938"/>
            <a:ext cx="7010108" cy="525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4624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WER3D TRANSITION" val="Tsquares.p3d 0"/>
  <p:tag name="POWER3D OPTIONS" val="Fast "/>
</p:tagLst>
</file>

<file path=ppt/tags/tag2.xml><?xml version="1.0" encoding="utf-8"?>
<p:tagLst xmlns:a="http://schemas.openxmlformats.org/drawingml/2006/main" xmlns:r="http://schemas.openxmlformats.org/officeDocument/2006/relationships" xmlns:p="http://schemas.openxmlformats.org/presentationml/2006/main">
  <p:tag name="POWER3D TRANSITION" val="Tsquares.p3d 1"/>
  <p:tag name="POWER3D OPTIONS" val="Fast "/>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safetyslides.potx</Template>
  <TotalTime>327</TotalTime>
  <Words>6154</Words>
  <Application>Microsoft Office PowerPoint</Application>
  <PresentationFormat>On-screen Show (4:3)</PresentationFormat>
  <Paragraphs>923</Paragraphs>
  <Slides>72</Slides>
  <Notes>51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72</vt:i4>
      </vt:variant>
    </vt:vector>
  </HeadingPairs>
  <TitlesOfParts>
    <vt:vector size="82" baseType="lpstr">
      <vt:lpstr>ＭＳ Ｐゴシック</vt:lpstr>
      <vt:lpstr>Arial</vt:lpstr>
      <vt:lpstr>Calibri</vt:lpstr>
      <vt:lpstr>Lucida Sans Unicode</vt:lpstr>
      <vt:lpstr>Times New Roman</vt:lpstr>
      <vt:lpstr>Verdana</vt:lpstr>
      <vt:lpstr>Wingdings</vt:lpstr>
      <vt:lpstr>Wingdings 3</vt:lpstr>
      <vt:lpstr>WingdingsOOEnc</vt:lpstr>
      <vt:lpstr>safetyslides</vt:lpstr>
      <vt:lpstr>PowerPoint Presentation</vt:lpstr>
      <vt:lpstr>Domain 1 Safety Awareness  Table of Contents</vt:lpstr>
      <vt:lpstr>Introduction to OSHA</vt:lpstr>
      <vt:lpstr>General Industry Outreach Training</vt:lpstr>
      <vt:lpstr>Lesson Overview</vt:lpstr>
      <vt:lpstr>Topic 1: Why is OSHA Important to You?</vt:lpstr>
      <vt:lpstr>Quotes</vt:lpstr>
      <vt:lpstr>Discussion Questions</vt:lpstr>
      <vt:lpstr>Group Activity: FAT/CAT Report</vt:lpstr>
      <vt:lpstr>History of OSHA</vt:lpstr>
      <vt:lpstr>OSHA Coverage Activity</vt:lpstr>
      <vt:lpstr>OSHA’s Mission</vt:lpstr>
      <vt:lpstr>Questions for Review</vt:lpstr>
      <vt:lpstr>Topic 2: What Rights Do You Have Under OSHA?</vt:lpstr>
      <vt:lpstr>Worker Rights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for Review</vt:lpstr>
      <vt:lpstr>PowerPoint Presentation</vt:lpstr>
      <vt:lpstr>Employers are Required to:</vt:lpstr>
      <vt:lpstr>PowerPoint Presentation</vt:lpstr>
      <vt:lpstr>PowerPoint Presentation</vt:lpstr>
      <vt:lpstr>PowerPoint Presentation</vt:lpstr>
      <vt:lpstr>Questions for Review</vt:lpstr>
      <vt:lpstr>Topic 4: What are OSHA Standards?</vt:lpstr>
      <vt:lpstr>OSHA Standards (Cont.)</vt:lpstr>
      <vt:lpstr>Most Frequently Cited Standards</vt:lpstr>
      <vt:lpstr>OSHA 2013 Top 10  Standards Violations</vt:lpstr>
      <vt:lpstr>OSHA 2013 Top 10  Willful Violations</vt:lpstr>
      <vt:lpstr>PowerPoint Presentation</vt:lpstr>
      <vt:lpstr>Workplace Inspections</vt:lpstr>
      <vt:lpstr>What Prompts an OSHA Inspection?</vt:lpstr>
      <vt:lpstr>When the CSHO Arrives</vt:lpstr>
      <vt:lpstr>Inspection Process</vt:lpstr>
      <vt:lpstr>OSHA Inspection Action Plan</vt:lpstr>
      <vt:lpstr>Inspection Tool Box Essentials</vt:lpstr>
      <vt:lpstr>Documentation Requested</vt:lpstr>
      <vt:lpstr>PowerPoint Presentation</vt:lpstr>
      <vt:lpstr>PowerPoint Presentation</vt:lpstr>
      <vt:lpstr>Questions for Review</vt:lpstr>
      <vt:lpstr>PowerPoint Presentation</vt:lpstr>
      <vt:lpstr>PowerPoint Presentation</vt:lpstr>
      <vt:lpstr>PowerPoint Presentation</vt:lpstr>
      <vt:lpstr>How to Raise a Concern</vt:lpstr>
      <vt:lpstr>PowerPoint Presentation</vt:lpstr>
      <vt:lpstr>Group Activity: Filing a Complaint</vt:lpstr>
      <vt:lpstr>Questions for Review</vt:lpstr>
      <vt:lpstr>PowerPoint Presentation</vt:lpstr>
      <vt:lpstr>Summary</vt:lpstr>
      <vt:lpstr>PowerPoint Presentation</vt:lpstr>
      <vt:lpstr>1.  OSHA’s mission is to: </vt:lpstr>
      <vt:lpstr>2.  The creation of OSHA provided this important right to        workers:</vt:lpstr>
      <vt:lpstr>3. A Safety Data Sheet (SDS) gives information about: </vt:lpstr>
      <vt:lpstr>4. Among the rights related to OSHA recordkeeping,  workers have the right to review:</vt:lpstr>
      <vt:lpstr>5. During an OSHA inspection:  </vt:lpstr>
      <vt:lpstr>6. The right of workers to seek safety and health on the job      without fear of punishment is spelled out in: </vt:lpstr>
      <vt:lpstr>7. One of the main responsibilities employers have under      OSHA is to:</vt:lpstr>
      <vt:lpstr>8. OSHA requires that employers pay for most required       personal protective equipment (PPE), including:  </vt:lpstr>
      <vt:lpstr>9. The OSHA standards for Construction and General Industry      are also known as:  </vt:lpstr>
      <vt:lpstr>10. What type of OSHA inspection is conducted when        immediate death or serious harm is likely?  </vt:lpstr>
      <vt:lpstr>11. When the employer receives an OSHA citation,          it must be:</vt:lpstr>
      <vt:lpstr>12. If you feel that an OSHA inspection is needed to get        hazards corrected at your workplace, which is your best        option?  </vt:lpstr>
      <vt:lpstr>PowerPoint Presentation</vt:lpstr>
      <vt:lpstr>PowerPoint Presentation</vt:lpstr>
    </vt:vector>
  </TitlesOfParts>
  <Company>Advantage Video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Dickinson</dc:creator>
  <cp:lastModifiedBy>Eric Fernandez</cp:lastModifiedBy>
  <cp:revision>31</cp:revision>
  <dcterms:created xsi:type="dcterms:W3CDTF">2014-12-28T18:08:25Z</dcterms:created>
  <dcterms:modified xsi:type="dcterms:W3CDTF">2017-08-25T14:27:21Z</dcterms:modified>
</cp:coreProperties>
</file>