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0" r:id="rId1"/>
  </p:sldMasterIdLst>
  <p:notesMasterIdLst>
    <p:notesMasterId r:id="rId36"/>
  </p:notesMasterIdLst>
  <p:handoutMasterIdLst>
    <p:handoutMasterId r:id="rId37"/>
  </p:handoutMasterIdLst>
  <p:sldIdLst>
    <p:sldId id="285" r:id="rId2"/>
    <p:sldId id="257" r:id="rId3"/>
    <p:sldId id="287" r:id="rId4"/>
    <p:sldId id="292" r:id="rId5"/>
    <p:sldId id="288" r:id="rId6"/>
    <p:sldId id="290" r:id="rId7"/>
    <p:sldId id="291" r:id="rId8"/>
    <p:sldId id="289" r:id="rId9"/>
    <p:sldId id="293" r:id="rId10"/>
    <p:sldId id="259" r:id="rId11"/>
    <p:sldId id="260" r:id="rId12"/>
    <p:sldId id="284" r:id="rId13"/>
    <p:sldId id="264" r:id="rId14"/>
    <p:sldId id="265" r:id="rId15"/>
    <p:sldId id="266" r:id="rId16"/>
    <p:sldId id="267" r:id="rId17"/>
    <p:sldId id="268" r:id="rId18"/>
    <p:sldId id="294" r:id="rId19"/>
    <p:sldId id="296" r:id="rId20"/>
    <p:sldId id="297" r:id="rId21"/>
    <p:sldId id="261" r:id="rId22"/>
    <p:sldId id="262" r:id="rId23"/>
    <p:sldId id="263" r:id="rId24"/>
    <p:sldId id="271" r:id="rId25"/>
    <p:sldId id="281" r:id="rId26"/>
    <p:sldId id="270" r:id="rId27"/>
    <p:sldId id="276" r:id="rId28"/>
    <p:sldId id="273" r:id="rId29"/>
    <p:sldId id="274" r:id="rId30"/>
    <p:sldId id="275" r:id="rId31"/>
    <p:sldId id="277" r:id="rId32"/>
    <p:sldId id="278" r:id="rId33"/>
    <p:sldId id="286" r:id="rId34"/>
    <p:sldId id="280" r:id="rId35"/>
  </p:sldIdLst>
  <p:sldSz cx="9144000" cy="6858000" type="screen4x3"/>
  <p:notesSz cx="7010400" cy="9296400"/>
  <p:custDataLst>
    <p:tags r:id="rId38"/>
  </p:custDataLst>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596"/>
    <a:srgbClr val="0000CC"/>
    <a:srgbClr val="3333FF"/>
    <a:srgbClr val="800000"/>
    <a:srgbClr val="006666"/>
    <a:srgbClr val="FF6600"/>
    <a:srgbClr val="000000"/>
    <a:srgbClr val="0000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autoAdjust="0"/>
    <p:restoredTop sz="88707" autoAdjust="0"/>
  </p:normalViewPr>
  <p:slideViewPr>
    <p:cSldViewPr>
      <p:cViewPr varScale="1">
        <p:scale>
          <a:sx n="103" d="100"/>
          <a:sy n="103" d="100"/>
        </p:scale>
        <p:origin x="-1854" y="-96"/>
      </p:cViewPr>
      <p:guideLst>
        <p:guide orient="horz" pos="2160"/>
        <p:guide pos="2880"/>
      </p:guideLst>
    </p:cSldViewPr>
  </p:slideViewPr>
  <p:outlineViewPr>
    <p:cViewPr>
      <p:scale>
        <a:sx n="33" d="100"/>
        <a:sy n="33" d="100"/>
      </p:scale>
      <p:origin x="0" y="-8808"/>
    </p:cViewPr>
  </p:outlineViewPr>
  <p:notesTextViewPr>
    <p:cViewPr>
      <p:scale>
        <a:sx n="130" d="100"/>
        <a:sy n="130" d="100"/>
      </p:scale>
      <p:origin x="0" y="0"/>
    </p:cViewPr>
  </p:notesTextViewPr>
  <p:sorterViewPr>
    <p:cViewPr>
      <p:scale>
        <a:sx n="130" d="100"/>
        <a:sy n="130" d="100"/>
      </p:scale>
      <p:origin x="0" y="-9032"/>
    </p:cViewPr>
  </p:sorterViewPr>
  <p:notesViewPr>
    <p:cSldViewPr>
      <p:cViewPr>
        <p:scale>
          <a:sx n="100" d="100"/>
          <a:sy n="100" d="100"/>
        </p:scale>
        <p:origin x="-3504"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800">
                <a:latin typeface="Arial" pitchFamily="34" charset="0"/>
                <a:cs typeface="Arial" pitchFamily="34" charset="0"/>
              </a:defRPr>
            </a:lvl1pPr>
          </a:lstStyle>
          <a:p>
            <a:pPr>
              <a:defRPr/>
            </a:pPr>
            <a:endParaRPr lang="en-US" dirty="0"/>
          </a:p>
        </p:txBody>
      </p:sp>
    </p:spTree>
    <p:extLst>
      <p:ext uri="{BB962C8B-B14F-4D97-AF65-F5344CB8AC3E}">
        <p14:creationId xmlns:p14="http://schemas.microsoft.com/office/powerpoint/2010/main" val="266247472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altLang="en-US" dirty="0"/>
          </a:p>
        </p:txBody>
      </p:sp>
      <p:sp>
        <p:nvSpPr>
          <p:cNvPr id="32771" name="Rectangle 3"/>
          <p:cNvSpPr>
            <a:spLocks noGrp="1" noChangeArrowheads="1"/>
          </p:cNvSpPr>
          <p:nvPr>
            <p:ph type="dt" idx="1"/>
          </p:nvPr>
        </p:nvSpPr>
        <p:spPr bwMode="auto">
          <a:xfrm>
            <a:off x="3971925"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vl1pPr>
          </a:lstStyle>
          <a:p>
            <a:pPr>
              <a:defRPr/>
            </a:pPr>
            <a:endParaRPr lang="en-US" altLang="en-US" dirty="0"/>
          </a:p>
        </p:txBody>
      </p:sp>
      <p:sp>
        <p:nvSpPr>
          <p:cNvPr id="27652" name="Rectangle 4"/>
          <p:cNvSpPr>
            <a:spLocks noGrp="1" noRot="1" noChangeAspect="1" noChangeArrowheads="1" noTextEdit="1"/>
          </p:cNvSpPr>
          <p:nvPr>
            <p:ph type="sldImg" idx="2"/>
          </p:nvPr>
        </p:nvSpPr>
        <p:spPr bwMode="auto">
          <a:xfrm>
            <a:off x="1181100" y="696913"/>
            <a:ext cx="4648200" cy="3486150"/>
          </a:xfrm>
          <a:prstGeom prst="rect">
            <a:avLst/>
          </a:prstGeom>
          <a:noFill/>
          <a:ln w="19050">
            <a:solidFill>
              <a:srgbClr val="000000"/>
            </a:solidFill>
            <a:miter lim="800000"/>
            <a:headEnd/>
            <a:tailEnd/>
          </a:ln>
        </p:spPr>
      </p:sp>
      <p:sp>
        <p:nvSpPr>
          <p:cNvPr id="32773" name="Rectangle 5"/>
          <p:cNvSpPr>
            <a:spLocks noGrp="1" noChangeArrowheads="1"/>
          </p:cNvSpPr>
          <p:nvPr>
            <p:ph type="body" sz="quarter" idx="3"/>
          </p:nvPr>
        </p:nvSpPr>
        <p:spPr bwMode="auto">
          <a:xfrm>
            <a:off x="935038" y="4416425"/>
            <a:ext cx="5140325"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32777" name="Rectangle 9"/>
          <p:cNvSpPr>
            <a:spLocks noGrp="1" noChangeArrowheads="1"/>
          </p:cNvSpPr>
          <p:nvPr>
            <p:ph type="sldNum" sz="quarter" idx="5"/>
          </p:nvPr>
        </p:nvSpPr>
        <p:spPr bwMode="auto">
          <a:xfrm>
            <a:off x="3962400" y="8839200"/>
            <a:ext cx="30480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DC426195-C303-4A56-AC01-579BC57B9E1B}" type="slidenum">
              <a:rPr lang="en-US" altLang="en-US"/>
              <a:pPr>
                <a:defRPr/>
              </a:pPr>
              <a:t>‹#›</a:t>
            </a:fld>
            <a:endParaRPr lang="en-US" altLang="en-US" dirty="0"/>
          </a:p>
        </p:txBody>
      </p:sp>
    </p:spTree>
    <p:extLst>
      <p:ext uri="{BB962C8B-B14F-4D97-AF65-F5344CB8AC3E}">
        <p14:creationId xmlns:p14="http://schemas.microsoft.com/office/powerpoint/2010/main" val="804234656"/>
      </p:ext>
    </p:extLst>
  </p:cSld>
  <p:clrMap bg1="lt1" tx1="dk1" bg2="lt2" tx2="dk2" accent1="accent1" accent2="accent2" accent3="accent3" accent4="accent4" accent5="accent5" accent6="accent6" hlink="hlink" folHlink="folHlink"/>
  <p:hf hdr="0" ftr="0" dt="0"/>
  <p:notesStyle>
    <a:lvl1pPr marL="230188" indent="-230188" algn="l" rtl="0" eaLnBrk="0" fontAlgn="base" hangingPunct="0">
      <a:spcBef>
        <a:spcPct val="30000"/>
      </a:spcBef>
      <a:spcAft>
        <a:spcPct val="0"/>
      </a:spcAft>
      <a:buSzPct val="135000"/>
      <a:buChar char="•"/>
      <a:defRPr sz="1100" kern="1200">
        <a:solidFill>
          <a:schemeClr val="tx1"/>
        </a:solidFill>
        <a:latin typeface="Times New Roman" pitchFamily="18" charset="0"/>
        <a:ea typeface="+mn-ea"/>
        <a:cs typeface="+mn-cs"/>
      </a:defRPr>
    </a:lvl1pPr>
    <a:lvl2pPr marL="568325" indent="-111125" algn="l" rtl="0" eaLnBrk="0" fontAlgn="base" hangingPunct="0">
      <a:spcBef>
        <a:spcPct val="30000"/>
      </a:spcBef>
      <a:spcAft>
        <a:spcPct val="0"/>
      </a:spcAft>
      <a:buChar char="–"/>
      <a:defRPr sz="11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xfrm>
            <a:off x="3970734" y="8830659"/>
            <a:ext cx="3038145" cy="464205"/>
          </a:xfrm>
          <a:prstGeom prst="rect">
            <a:avLst/>
          </a:prstGeom>
          <a:noFill/>
        </p:spPr>
        <p:txBody>
          <a:bodyPr lIns="88136" tIns="44069" rIns="88136" bIns="44069"/>
          <a:lstStyle/>
          <a:p>
            <a:fld id="{52593970-BAC4-4C48-B56B-F3B132A35533}" type="slidenum">
              <a:rPr lang="en-US" smtClean="0"/>
              <a:pPr/>
              <a:t>1</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a:buNone/>
            </a:pPr>
            <a:r>
              <a:rPr lang="en-US" sz="1100" b="1" i="1" kern="1200" dirty="0" smtClean="0">
                <a:solidFill>
                  <a:schemeClr val="tx1"/>
                </a:solidFill>
                <a:latin typeface="Times New Roman" pitchFamily="18" charset="0"/>
                <a:ea typeface="+mn-ea"/>
                <a:cs typeface="+mn-cs"/>
              </a:rPr>
              <a:t>Read</a:t>
            </a:r>
            <a:r>
              <a:rPr lang="en-US" sz="1100" i="1" kern="1200" dirty="0" smtClean="0">
                <a:solidFill>
                  <a:schemeClr val="tx1"/>
                </a:solidFill>
                <a:latin typeface="Times New Roman" pitchFamily="18" charset="0"/>
                <a:ea typeface="+mn-ea"/>
                <a:cs typeface="+mn-cs"/>
              </a:rPr>
              <a:t> </a:t>
            </a:r>
            <a:r>
              <a:rPr lang="en-US" sz="1100" b="1" i="1" kern="1200" dirty="0" smtClean="0">
                <a:solidFill>
                  <a:schemeClr val="tx1"/>
                </a:solidFill>
                <a:latin typeface="Times New Roman" pitchFamily="18" charset="0"/>
                <a:ea typeface="+mn-ea"/>
                <a:cs typeface="+mn-cs"/>
              </a:rPr>
              <a:t>Lesson Link</a:t>
            </a:r>
            <a:r>
              <a:rPr lang="en-US" sz="1100" i="1" kern="1200" dirty="0" smtClean="0">
                <a:solidFill>
                  <a:schemeClr val="tx1"/>
                </a:solidFill>
                <a:latin typeface="Times New Roman" pitchFamily="18" charset="0"/>
                <a:ea typeface="+mn-ea"/>
                <a:cs typeface="+mn-cs"/>
              </a:rPr>
              <a:t> </a:t>
            </a:r>
            <a:r>
              <a:rPr lang="en-US" sz="1100" b="1" i="1" kern="1200" dirty="0" smtClean="0">
                <a:solidFill>
                  <a:schemeClr val="tx1"/>
                </a:solidFill>
                <a:latin typeface="Times New Roman" pitchFamily="18" charset="0"/>
                <a:ea typeface="+mn-ea"/>
                <a:cs typeface="+mn-cs"/>
              </a:rPr>
              <a:t>aloud to students: </a:t>
            </a:r>
          </a:p>
          <a:p>
            <a:pPr>
              <a:buNone/>
            </a:pPr>
            <a:endParaRPr lang="en-US" sz="1100" b="1" i="1" kern="1200" dirty="0" smtClean="0">
              <a:solidFill>
                <a:schemeClr val="tx1"/>
              </a:solidFill>
              <a:latin typeface="Times New Roman" pitchFamily="18" charset="0"/>
              <a:ea typeface="+mn-ea"/>
              <a:cs typeface="+mn-cs"/>
            </a:endParaRPr>
          </a:p>
          <a:p>
            <a:pPr>
              <a:buNone/>
            </a:pPr>
            <a:r>
              <a:rPr lang="en-US" sz="1100" kern="1200" dirty="0" smtClean="0">
                <a:solidFill>
                  <a:schemeClr val="tx1"/>
                </a:solidFill>
                <a:latin typeface="Times New Roman" pitchFamily="18" charset="0"/>
                <a:ea typeface="+mn-ea"/>
                <a:cs typeface="+mn-cs"/>
              </a:rPr>
              <a:t>	Ergonomics is commonly thought of as how companies design tasks and work areas to maximize the efficiency and quality of the employee’s work. However, ergonomics applies to everything that involves people; work systems, sports and leisure, health and safety should all embody ergonomic principles. By definition, ergonomics is the applied science of equipment design intended to maximize productivity by reducing operator fatigue and discomfort. An effective ergonomics program reduces medical costs by eliminating injuries and disabilities caused by processes that result in musculoskeletal disorders (MSDs).</a:t>
            </a:r>
            <a:endParaRPr lang="en-US" dirty="0" smtClean="0"/>
          </a:p>
          <a:p>
            <a:pPr>
              <a:buNone/>
            </a:pPr>
            <a:endParaRPr lang="en-US" dirty="0" smtClean="0"/>
          </a:p>
        </p:txBody>
      </p:sp>
    </p:spTree>
    <p:extLst>
      <p:ext uri="{BB962C8B-B14F-4D97-AF65-F5344CB8AC3E}">
        <p14:creationId xmlns:p14="http://schemas.microsoft.com/office/powerpoint/2010/main" val="3797874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9"/>
          <p:cNvSpPr>
            <a:spLocks noGrp="1" noChangeArrowheads="1"/>
          </p:cNvSpPr>
          <p:nvPr>
            <p:ph type="sldNum" sz="quarter" idx="5"/>
          </p:nvPr>
        </p:nvSpPr>
        <p:spPr>
          <a:noFill/>
        </p:spPr>
        <p:txBody>
          <a:bodyPr/>
          <a:lstStyle/>
          <a:p>
            <a:fld id="{EA9864F6-98B8-4222-AE60-96913ED3B53C}" type="slidenum">
              <a:rPr lang="en-US" altLang="en-US" smtClean="0"/>
              <a:pPr/>
              <a:t>2</a:t>
            </a:fld>
            <a:endParaRPr lang="en-US" altLang="en-US" dirty="0"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a:buFontTx/>
              <a:buNone/>
            </a:pPr>
            <a:r>
              <a:rPr lang="en-US" sz="1100" b="1" kern="1200" dirty="0" smtClean="0">
                <a:solidFill>
                  <a:schemeClr val="tx1"/>
                </a:solidFill>
                <a:latin typeface="Times New Roman" pitchFamily="18" charset="0"/>
                <a:ea typeface="+mn-ea"/>
                <a:cs typeface="+mn-cs"/>
              </a:rPr>
              <a:t>Direct</a:t>
            </a:r>
            <a:r>
              <a:rPr lang="en-US" sz="1100" kern="1200" dirty="0" smtClean="0">
                <a:solidFill>
                  <a:schemeClr val="tx1"/>
                </a:solidFill>
                <a:latin typeface="Times New Roman" pitchFamily="18" charset="0"/>
                <a:ea typeface="+mn-ea"/>
                <a:cs typeface="+mn-cs"/>
              </a:rPr>
              <a:t> students to turn to page 1-11-1 in their Foundations</a:t>
            </a:r>
            <a:r>
              <a:rPr lang="en-US" sz="1100" kern="1200" baseline="0" dirty="0" smtClean="0">
                <a:solidFill>
                  <a:schemeClr val="tx1"/>
                </a:solidFill>
                <a:latin typeface="Times New Roman" pitchFamily="18" charset="0"/>
                <a:ea typeface="+mn-ea"/>
                <a:cs typeface="+mn-cs"/>
              </a:rPr>
              <a:t> of </a:t>
            </a:r>
            <a:r>
              <a:rPr lang="en-US" sz="1100" i="1" kern="1200" dirty="0" smtClean="0">
                <a:solidFill>
                  <a:schemeClr val="tx1"/>
                </a:solidFill>
                <a:latin typeface="Times New Roman" pitchFamily="18" charset="0"/>
                <a:ea typeface="+mn-ea"/>
                <a:cs typeface="+mn-cs"/>
              </a:rPr>
              <a:t>Manufacturing,</a:t>
            </a:r>
            <a:r>
              <a:rPr lang="en-US" sz="1100" kern="1200" dirty="0" smtClean="0">
                <a:solidFill>
                  <a:schemeClr val="tx1"/>
                </a:solidFill>
                <a:latin typeface="Times New Roman" pitchFamily="18" charset="0"/>
                <a:ea typeface="+mn-ea"/>
                <a:cs typeface="+mn-cs"/>
              </a:rPr>
              <a:t> </a:t>
            </a:r>
            <a:r>
              <a:rPr lang="en-US" sz="1100" i="1" kern="1200" dirty="0" smtClean="0">
                <a:solidFill>
                  <a:schemeClr val="tx1"/>
                </a:solidFill>
                <a:latin typeface="Times New Roman" pitchFamily="18" charset="0"/>
                <a:ea typeface="+mn-ea"/>
                <a:cs typeface="+mn-cs"/>
              </a:rPr>
              <a:t>Domain 1: Safety Awareness, Section 11: Ergonomics,</a:t>
            </a:r>
            <a:r>
              <a:rPr lang="en-US" sz="1100" kern="1200" dirty="0" smtClean="0">
                <a:solidFill>
                  <a:schemeClr val="tx1"/>
                </a:solidFill>
                <a:latin typeface="Times New Roman" pitchFamily="18" charset="0"/>
                <a:ea typeface="+mn-ea"/>
                <a:cs typeface="+mn-cs"/>
              </a:rPr>
              <a:t> Student Workbook and continue with the discussion.</a:t>
            </a:r>
          </a:p>
          <a:p>
            <a:pPr>
              <a:buFontTx/>
              <a:buNone/>
            </a:pPr>
            <a:endParaRPr lang="en-US" altLang="en-US" sz="1100" b="1" kern="1200" dirty="0" smtClean="0">
              <a:solidFill>
                <a:schemeClr val="tx1"/>
              </a:solidFill>
              <a:latin typeface="Times New Roman" pitchFamily="18" charset="0"/>
              <a:ea typeface="+mn-ea"/>
              <a:cs typeface="+mn-cs"/>
            </a:endParaRPr>
          </a:p>
          <a:p>
            <a:pPr>
              <a:buFontTx/>
              <a:buNone/>
            </a:pPr>
            <a:r>
              <a:rPr lang="en-US" altLang="en-US" b="1" dirty="0" smtClean="0"/>
              <a:t>Background for the Trainer</a:t>
            </a:r>
          </a:p>
          <a:p>
            <a:pPr>
              <a:buFont typeface="Symbol" pitchFamily="18" charset="2"/>
              <a:buChar char="·"/>
            </a:pPr>
            <a:r>
              <a:rPr lang="en-US" altLang="en-US" dirty="0" smtClean="0"/>
              <a:t>Appendix A of OSHA’s Ergonomics Standard contains some basic information about MSDs. This appendix could be posted in the workplace or handed out for employees to read in order to help reinforce this training session.</a:t>
            </a:r>
          </a:p>
          <a:p>
            <a:pPr>
              <a:buFont typeface="Symbol" pitchFamily="18" charset="2"/>
              <a:buChar char="·"/>
            </a:pPr>
            <a:r>
              <a:rPr lang="en-US" altLang="en-US" dirty="0" smtClean="0"/>
              <a:t>Appendix B of OSHA’s Ergonomics Standard contains a summary of the Ergonomics Program Standard that could be posted in the workplace or handed out for employees to read in order to help reinforce this training session.</a:t>
            </a:r>
          </a:p>
          <a:p>
            <a:pPr>
              <a:buFont typeface="Symbol" pitchFamily="18" charset="2"/>
              <a:buNone/>
            </a:pPr>
            <a:endParaRPr lang="en-US" altLang="en-US" dirty="0" smtClean="0"/>
          </a:p>
          <a:p>
            <a:pPr>
              <a:buFontTx/>
              <a:buNone/>
            </a:pPr>
            <a:r>
              <a:rPr lang="en-US" altLang="en-US" b="1" dirty="0" smtClean="0"/>
              <a:t>Speaker’s Notes</a:t>
            </a:r>
          </a:p>
          <a:p>
            <a:pPr>
              <a:buFont typeface="Symbol" pitchFamily="18" charset="2"/>
              <a:buChar char="·"/>
            </a:pPr>
            <a:r>
              <a:rPr lang="en-US" altLang="en-US" dirty="0" smtClean="0"/>
              <a:t>We will start by discussing musculoskeletal disorders (MSDs), their signs or symptoms, or risk factors and MSD hazards.</a:t>
            </a:r>
          </a:p>
          <a:p>
            <a:pPr>
              <a:buFont typeface="Symbol" pitchFamily="18" charset="2"/>
              <a:buChar char="·"/>
            </a:pPr>
            <a:r>
              <a:rPr lang="en-US" altLang="en-US" dirty="0" smtClean="0"/>
              <a:t>Then we will talk about the basics of OSHA’s Ergonomics Standard, how it effects your jobs and our company, and what the company will do if employees report MSDs.</a:t>
            </a:r>
          </a:p>
          <a:p>
            <a:pPr>
              <a:buFont typeface="Symbol" pitchFamily="18" charset="2"/>
              <a:buChar char="·"/>
            </a:pPr>
            <a:r>
              <a:rPr lang="en-US" altLang="en-US" dirty="0" smtClean="0"/>
              <a:t>Finally, we will wrap up this training session with a quiz.</a:t>
            </a:r>
          </a:p>
        </p:txBody>
      </p:sp>
    </p:spTree>
    <p:extLst>
      <p:ext uri="{BB962C8B-B14F-4D97-AF65-F5344CB8AC3E}">
        <p14:creationId xmlns:p14="http://schemas.microsoft.com/office/powerpoint/2010/main" val="3155290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altLang="en-US" b="1" dirty="0" smtClean="0"/>
              <a:t>Speaker’s Notes</a:t>
            </a:r>
          </a:p>
          <a:p>
            <a:pPr>
              <a:buFont typeface="Symbol" pitchFamily="18" charset="2"/>
              <a:buChar char="·"/>
            </a:pPr>
            <a:r>
              <a:rPr lang="en-US" altLang="en-US" dirty="0" smtClean="0"/>
              <a:t>Ergonomics is the science of fitting jobs to the people who do them. Work-related MSDs result when there is a mismatch between the physical capacity of the workers and the physical demands of their jobs.</a:t>
            </a:r>
          </a:p>
          <a:p>
            <a:pPr>
              <a:buFont typeface="Symbol" pitchFamily="18" charset="2"/>
              <a:buNone/>
            </a:pPr>
            <a:endParaRPr lang="en-US" altLang="en-US" dirty="0" smtClean="0"/>
          </a:p>
          <a:p>
            <a:pPr>
              <a:buFont typeface="Symbol" pitchFamily="18" charset="2"/>
              <a:buChar char="·"/>
            </a:pPr>
            <a:r>
              <a:rPr lang="en-US" altLang="en-US" dirty="0" smtClean="0"/>
              <a:t>The goal of ergonomics is to reduce work-related musculoskeletal disorders (MSDs) that are caused when the worker’s job requires repetitive reaching, bending, lifting, using force, working with vibrating equipment, and doing other repetitive motions.</a:t>
            </a:r>
          </a:p>
          <a:p>
            <a:pPr>
              <a:buFont typeface="Symbol" pitchFamily="18" charset="2"/>
              <a:buNone/>
            </a:pPr>
            <a:endParaRPr lang="en-US" altLang="en-US" dirty="0" smtClean="0"/>
          </a:p>
          <a:p>
            <a:pPr>
              <a:buFont typeface="Symbol" pitchFamily="18" charset="2"/>
              <a:buChar char="·"/>
            </a:pPr>
            <a:r>
              <a:rPr lang="en-US" altLang="en-US" dirty="0" smtClean="0"/>
              <a:t>OSHA estimates that each year 1.8 million workers in the United States report work-related MSDs such as carpal tunnel syndrome, tendinitis, and back injuries. About 600,000 MSDs are serious enough to result in workers having to take time off work to recover. Ergonomics, implemented effectively, will reduce these numbers.</a:t>
            </a:r>
          </a:p>
          <a:p>
            <a:endParaRPr lang="en-US" altLang="en-US" dirty="0" smtClean="0"/>
          </a:p>
          <a:p>
            <a:endParaRPr lang="en-US" dirty="0"/>
          </a:p>
        </p:txBody>
      </p:sp>
      <p:sp>
        <p:nvSpPr>
          <p:cNvPr id="4" name="Slide Number Placeholder 3"/>
          <p:cNvSpPr>
            <a:spLocks noGrp="1"/>
          </p:cNvSpPr>
          <p:nvPr>
            <p:ph type="sldNum" sz="quarter" idx="10"/>
          </p:nvPr>
        </p:nvSpPr>
        <p:spPr/>
        <p:txBody>
          <a:bodyPr/>
          <a:lstStyle/>
          <a:p>
            <a:pPr>
              <a:defRPr/>
            </a:pPr>
            <a:fld id="{DC426195-C303-4A56-AC01-579BC57B9E1B}" type="slidenum">
              <a:rPr lang="en-US" altLang="en-US" smtClean="0"/>
              <a:pPr>
                <a:defRPr/>
              </a:pPr>
              <a:t>3</a:t>
            </a:fld>
            <a:endParaRPr lang="en-US" altLang="en-US" dirty="0"/>
          </a:p>
        </p:txBody>
      </p:sp>
    </p:spTree>
    <p:extLst>
      <p:ext uri="{BB962C8B-B14F-4D97-AF65-F5344CB8AC3E}">
        <p14:creationId xmlns:p14="http://schemas.microsoft.com/office/powerpoint/2010/main" val="1794147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9"/>
          <p:cNvSpPr>
            <a:spLocks noGrp="1" noChangeArrowheads="1"/>
          </p:cNvSpPr>
          <p:nvPr>
            <p:ph type="sldNum" sz="quarter" idx="5"/>
          </p:nvPr>
        </p:nvSpPr>
        <p:spPr>
          <a:noFill/>
        </p:spPr>
        <p:txBody>
          <a:bodyPr/>
          <a:lstStyle/>
          <a:p>
            <a:fld id="{1C8231AD-7E6E-4F27-861D-CFFABEA12D60}" type="slidenum">
              <a:rPr lang="en-US" altLang="en-US" smtClean="0"/>
              <a:pPr/>
              <a:t>10</a:t>
            </a:fld>
            <a:endParaRPr lang="en-US" altLang="en-US" dirty="0"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a:buFontTx/>
              <a:buNone/>
            </a:pPr>
            <a:r>
              <a:rPr lang="en-US" altLang="en-US" b="1" dirty="0" smtClean="0"/>
              <a:t>Speaker’s Notes</a:t>
            </a:r>
          </a:p>
          <a:p>
            <a:pPr>
              <a:buFont typeface="Symbol" pitchFamily="18" charset="2"/>
              <a:buChar char="·"/>
            </a:pPr>
            <a:r>
              <a:rPr lang="en-US" altLang="en-US" dirty="0" smtClean="0"/>
              <a:t>MSDs are injuries and illnesses of the soft tissue and nervous system that effect your body’s:</a:t>
            </a:r>
          </a:p>
          <a:p>
            <a:pPr marL="627063" lvl="1" indent="-160338">
              <a:buFont typeface="Symbol" pitchFamily="18" charset="2"/>
              <a:buChar char="¾"/>
            </a:pPr>
            <a:r>
              <a:rPr lang="en-US" altLang="en-US" dirty="0" smtClean="0"/>
              <a:t>Muscles</a:t>
            </a:r>
          </a:p>
          <a:p>
            <a:pPr marL="627063" lvl="1" indent="-160338">
              <a:buFont typeface="Symbol" pitchFamily="18" charset="2"/>
              <a:buChar char="¾"/>
            </a:pPr>
            <a:r>
              <a:rPr lang="en-US" altLang="en-US" dirty="0" smtClean="0"/>
              <a:t>Nerves</a:t>
            </a:r>
          </a:p>
          <a:p>
            <a:pPr marL="627063" lvl="1" indent="-160338">
              <a:buFont typeface="Symbol" pitchFamily="18" charset="2"/>
              <a:buChar char="¾"/>
            </a:pPr>
            <a:r>
              <a:rPr lang="en-US" altLang="en-US" dirty="0" smtClean="0"/>
              <a:t>Tendons</a:t>
            </a:r>
          </a:p>
          <a:p>
            <a:pPr marL="627063" lvl="1" indent="-160338">
              <a:buFont typeface="Symbol" pitchFamily="18" charset="2"/>
              <a:buChar char="¾"/>
            </a:pPr>
            <a:r>
              <a:rPr lang="en-US" altLang="en-US" dirty="0" smtClean="0"/>
              <a:t>Ligaments</a:t>
            </a:r>
          </a:p>
          <a:p>
            <a:pPr marL="627063" lvl="1" indent="-160338">
              <a:buFont typeface="Symbol" pitchFamily="18" charset="2"/>
              <a:buChar char="¾"/>
            </a:pPr>
            <a:r>
              <a:rPr lang="en-US" altLang="en-US" dirty="0" smtClean="0"/>
              <a:t>Joints</a:t>
            </a:r>
          </a:p>
          <a:p>
            <a:pPr marL="627063" lvl="1" indent="-160338">
              <a:buFont typeface="Symbol" pitchFamily="18" charset="2"/>
              <a:buChar char="¾"/>
            </a:pPr>
            <a:r>
              <a:rPr lang="en-US" altLang="en-US" dirty="0" smtClean="0"/>
              <a:t>Spinal discs</a:t>
            </a:r>
          </a:p>
          <a:p>
            <a:pPr>
              <a:buFont typeface="Symbol" pitchFamily="18" charset="2"/>
              <a:buChar char="·"/>
            </a:pPr>
            <a:r>
              <a:rPr lang="en-US" altLang="en-US" dirty="0" smtClean="0"/>
              <a:t>Can any of you think of some specific examples of MSDs?</a:t>
            </a:r>
          </a:p>
          <a:p>
            <a:pPr>
              <a:buFont typeface="Symbol" pitchFamily="18" charset="2"/>
              <a:buNone/>
            </a:pPr>
            <a:endParaRPr lang="en-US" altLang="en-US" dirty="0" smtClean="0"/>
          </a:p>
          <a:p>
            <a:pPr>
              <a:buNone/>
            </a:pPr>
            <a:r>
              <a:rPr lang="en-US" sz="1100" b="1" kern="1200" dirty="0" smtClean="0">
                <a:solidFill>
                  <a:schemeClr val="tx1"/>
                </a:solidFill>
                <a:latin typeface="Times New Roman" pitchFamily="18" charset="0"/>
                <a:ea typeface="+mn-ea"/>
                <a:cs typeface="+mn-cs"/>
              </a:rPr>
              <a:t>Invite</a:t>
            </a:r>
            <a:r>
              <a:rPr lang="en-US" sz="1100" kern="1200" dirty="0" smtClean="0">
                <a:solidFill>
                  <a:schemeClr val="tx1"/>
                </a:solidFill>
                <a:latin typeface="Times New Roman" pitchFamily="18" charset="0"/>
                <a:ea typeface="+mn-ea"/>
                <a:cs typeface="+mn-cs"/>
              </a:rPr>
              <a:t> students to share how they feel. Ask how their joints and muscles feel. Are they comfortable sitting in those chairs? Is the table a comfortable height? </a:t>
            </a:r>
            <a:endParaRPr lang="en-US" altLang="en-US" dirty="0" smtClean="0"/>
          </a:p>
        </p:txBody>
      </p:sp>
    </p:spTree>
    <p:extLst>
      <p:ext uri="{BB962C8B-B14F-4D97-AF65-F5344CB8AC3E}">
        <p14:creationId xmlns:p14="http://schemas.microsoft.com/office/powerpoint/2010/main" val="4033482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9"/>
          <p:cNvSpPr>
            <a:spLocks noGrp="1" noChangeArrowheads="1"/>
          </p:cNvSpPr>
          <p:nvPr>
            <p:ph type="sldNum" sz="quarter" idx="5"/>
          </p:nvPr>
        </p:nvSpPr>
        <p:spPr>
          <a:noFill/>
        </p:spPr>
        <p:txBody>
          <a:bodyPr/>
          <a:lstStyle/>
          <a:p>
            <a:fld id="{6ACBF4D3-F70A-4A85-9A41-3C8885EA5DC3}" type="slidenum">
              <a:rPr lang="en-US" altLang="en-US" smtClean="0"/>
              <a:pPr/>
              <a:t>11</a:t>
            </a:fld>
            <a:endParaRPr lang="en-US" altLang="en-US" dirty="0"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a:buFontTx/>
              <a:buNone/>
            </a:pPr>
            <a:r>
              <a:rPr lang="en-US" altLang="en-US" b="1" dirty="0" smtClean="0"/>
              <a:t>Speaker’s Notes</a:t>
            </a:r>
          </a:p>
          <a:p>
            <a:pPr>
              <a:buFont typeface="Symbol" pitchFamily="18" charset="2"/>
              <a:buChar char="·"/>
            </a:pPr>
            <a:r>
              <a:rPr lang="en-US" altLang="en-US" dirty="0" smtClean="0"/>
              <a:t>Here is a list of some common MSDs that you may have heard of. However, this list is not all inclusive. I’ll give a brief explanation of some of these, but it is more important to remember the signs and symptoms that we will discuss later.</a:t>
            </a:r>
          </a:p>
          <a:p>
            <a:pPr>
              <a:buFont typeface="Symbol" pitchFamily="18" charset="2"/>
              <a:buChar char="·"/>
            </a:pPr>
            <a:r>
              <a:rPr lang="en-US" altLang="en-US" dirty="0" smtClean="0"/>
              <a:t>Carpal tunnel syndrome is the compression of the median nerve where it passes through the wrist and into the hand. The median nerve extends down the arm and into the hand and provides the sense of touch in the thumb and most of the fingers.</a:t>
            </a:r>
          </a:p>
          <a:p>
            <a:pPr>
              <a:buFont typeface="Symbol" pitchFamily="18" charset="2"/>
              <a:buChar char="·"/>
            </a:pPr>
            <a:r>
              <a:rPr lang="en-US" altLang="en-US" dirty="0" smtClean="0"/>
              <a:t>Tendinitis is tendon inflammation that occurs when a muscle or tendon is repeatedly tensed from overuse of the wrist or shoulder.</a:t>
            </a:r>
          </a:p>
          <a:p>
            <a:pPr>
              <a:buFont typeface="Symbol" pitchFamily="18" charset="2"/>
              <a:buChar char="·"/>
            </a:pPr>
            <a:r>
              <a:rPr lang="en-US" altLang="en-US" dirty="0" smtClean="0"/>
              <a:t>Trigger finger is a tendon disorder that occurs in the flexing tendon of the finger. Attempts to move the finger cause snapping and jerking movements. This is usually associated with using tools that have handles with hard or sharp edges.</a:t>
            </a:r>
          </a:p>
          <a:p>
            <a:pPr>
              <a:buFont typeface="Symbol" pitchFamily="18" charset="2"/>
              <a:buChar char="·"/>
            </a:pPr>
            <a:r>
              <a:rPr lang="en-US" altLang="en-US" dirty="0" smtClean="0"/>
              <a:t>Raynaud’s syndrome is when blood vessels of the hand are damaged from repeated exposure to vibration for long periods of time. Skin and muscles in the hands do not get their needed blood or oxygen. Symptoms include numbness, tingling, pale skin, loss of sensation in the hand, and loss of control in the hand.</a:t>
            </a:r>
          </a:p>
          <a:p>
            <a:pPr>
              <a:buFont typeface="Symbol" pitchFamily="18" charset="2"/>
              <a:buChar char="·"/>
            </a:pPr>
            <a:r>
              <a:rPr lang="en-US" altLang="en-US" dirty="0" smtClean="0"/>
              <a:t>De Quervain’s disease is the inflammation of the tendon sheath of the thumb attributed to excessive friction between two thumb tendons, usually caused by twisting and forceful gripping motions with the hands.</a:t>
            </a:r>
          </a:p>
          <a:p>
            <a:pPr>
              <a:buFont typeface="Symbol" pitchFamily="18" charset="2"/>
              <a:buChar char="·"/>
            </a:pPr>
            <a:r>
              <a:rPr lang="en-US" altLang="en-US" dirty="0" smtClean="0"/>
              <a:t>Rotator cuff tendinitis occurs from working with the hands above the head repeatedly over a long period of time.</a:t>
            </a:r>
          </a:p>
          <a:p>
            <a:endParaRPr lang="en-US" altLang="en-US" dirty="0" smtClean="0"/>
          </a:p>
        </p:txBody>
      </p:sp>
    </p:spTree>
    <p:extLst>
      <p:ext uri="{BB962C8B-B14F-4D97-AF65-F5344CB8AC3E}">
        <p14:creationId xmlns:p14="http://schemas.microsoft.com/office/powerpoint/2010/main" val="3107567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Slide Number Placeholder 3"/>
          <p:cNvSpPr>
            <a:spLocks noGrp="1"/>
          </p:cNvSpPr>
          <p:nvPr>
            <p:ph type="sldNum" sz="quarter" idx="10"/>
          </p:nvPr>
        </p:nvSpPr>
        <p:spPr/>
        <p:txBody>
          <a:bodyPr/>
          <a:lstStyle/>
          <a:p>
            <a:pPr>
              <a:defRPr/>
            </a:pPr>
            <a:fld id="{DC426195-C303-4A56-AC01-579BC57B9E1B}" type="slidenum">
              <a:rPr lang="en-US" altLang="en-US" smtClean="0"/>
              <a:pPr>
                <a:defRPr/>
              </a:pPr>
              <a:t>12</a:t>
            </a:fld>
            <a:endParaRPr lang="en-US" altLang="en-US" dirty="0"/>
          </a:p>
        </p:txBody>
      </p:sp>
    </p:spTree>
    <p:extLst>
      <p:ext uri="{BB962C8B-B14F-4D97-AF65-F5344CB8AC3E}">
        <p14:creationId xmlns:p14="http://schemas.microsoft.com/office/powerpoint/2010/main" val="43594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9"/>
          <p:cNvSpPr>
            <a:spLocks noGrp="1" noChangeArrowheads="1"/>
          </p:cNvSpPr>
          <p:nvPr>
            <p:ph type="sldNum" sz="quarter" idx="5"/>
          </p:nvPr>
        </p:nvSpPr>
        <p:spPr>
          <a:noFill/>
        </p:spPr>
        <p:txBody>
          <a:bodyPr/>
          <a:lstStyle/>
          <a:p>
            <a:fld id="{A15DBD79-0903-43E2-A192-0F59B806A171}" type="slidenum">
              <a:rPr lang="en-US" altLang="en-US" smtClean="0"/>
              <a:pPr/>
              <a:t>13</a:t>
            </a:fld>
            <a:endParaRPr lang="en-US" altLang="en-US" dirty="0"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a:buNone/>
            </a:pPr>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 are some repetitive motions you perform in your workplace?</a:t>
            </a:r>
          </a:p>
          <a:p>
            <a:pPr>
              <a:buNone/>
            </a:pPr>
            <a:r>
              <a:rPr lang="en-US" sz="1100" b="1" kern="1200" dirty="0" smtClean="0">
                <a:solidFill>
                  <a:schemeClr val="tx1"/>
                </a:solidFill>
                <a:latin typeface="Times New Roman" pitchFamily="18" charset="0"/>
                <a:ea typeface="+mn-ea"/>
                <a:cs typeface="+mn-cs"/>
              </a:rPr>
              <a:t>Answers will vary.</a:t>
            </a:r>
            <a:endParaRPr lang="en-US" dirty="0" smtClean="0"/>
          </a:p>
          <a:p>
            <a:pPr>
              <a:buFontTx/>
              <a:buNone/>
            </a:pPr>
            <a:endParaRPr lang="en-US" altLang="en-US" b="1" dirty="0" smtClean="0"/>
          </a:p>
          <a:p>
            <a:pPr>
              <a:buFontTx/>
              <a:buNone/>
            </a:pPr>
            <a:r>
              <a:rPr lang="en-US" altLang="en-US" b="1" dirty="0" smtClean="0"/>
              <a:t>Background for the Trainer</a:t>
            </a:r>
          </a:p>
          <a:p>
            <a:pPr>
              <a:buFont typeface="Symbol" pitchFamily="18" charset="2"/>
              <a:buChar char="·"/>
            </a:pPr>
            <a:r>
              <a:rPr lang="en-US" altLang="en-US" dirty="0" smtClean="0"/>
              <a:t>Try to think of specific examples of repetition that employees at your company may be exposed to and discuss them.</a:t>
            </a:r>
          </a:p>
          <a:p>
            <a:pPr>
              <a:buFontTx/>
              <a:buNone/>
            </a:pPr>
            <a:r>
              <a:rPr lang="en-US" altLang="en-US" b="1" dirty="0" smtClean="0"/>
              <a:t>Speaker’s Notes</a:t>
            </a:r>
          </a:p>
          <a:p>
            <a:pPr>
              <a:buFont typeface="Symbol" pitchFamily="18" charset="2"/>
              <a:buChar char="·"/>
            </a:pPr>
            <a:r>
              <a:rPr lang="en-US" altLang="en-US" dirty="0" smtClean="0"/>
              <a:t>Repetition on the job is a major contributor to MSDs. Doing the same motion over and over puts stress on muscles and tendons.</a:t>
            </a:r>
          </a:p>
          <a:p>
            <a:pPr>
              <a:buFont typeface="Symbol" pitchFamily="18" charset="2"/>
              <a:buChar char="·"/>
            </a:pPr>
            <a:r>
              <a:rPr lang="en-US" altLang="en-US" dirty="0" smtClean="0"/>
              <a:t>Some of the factors that determine whether the repetition is likely to cause an MSD include:</a:t>
            </a:r>
          </a:p>
          <a:p>
            <a:pPr marL="627063" lvl="1" indent="-169863">
              <a:buFont typeface="Symbol" pitchFamily="18" charset="2"/>
              <a:buChar char="¾"/>
            </a:pPr>
            <a:r>
              <a:rPr lang="en-US" altLang="en-US" dirty="0" smtClean="0"/>
              <a:t>How often the movement is repeated</a:t>
            </a:r>
          </a:p>
          <a:p>
            <a:pPr marL="627063" lvl="1" indent="-169863">
              <a:buFont typeface="Symbol" pitchFamily="18" charset="2"/>
              <a:buChar char="¾"/>
            </a:pPr>
            <a:r>
              <a:rPr lang="en-US" altLang="en-US" dirty="0" smtClean="0"/>
              <a:t>Speed of the movement</a:t>
            </a:r>
          </a:p>
          <a:p>
            <a:pPr marL="627063" lvl="1" indent="-169863">
              <a:buFont typeface="Symbol" pitchFamily="18" charset="2"/>
              <a:buChar char="¾"/>
            </a:pPr>
            <a:r>
              <a:rPr lang="en-US" altLang="en-US" dirty="0" smtClean="0"/>
              <a:t>Number of muscles involved</a:t>
            </a:r>
          </a:p>
          <a:p>
            <a:pPr marL="627063" lvl="1" indent="-169863">
              <a:buFont typeface="Symbol" pitchFamily="18" charset="2"/>
              <a:buChar char="¾"/>
            </a:pPr>
            <a:r>
              <a:rPr lang="en-US" altLang="en-US" dirty="0" smtClean="0"/>
              <a:t>Required force</a:t>
            </a:r>
          </a:p>
          <a:p>
            <a:pPr>
              <a:buFont typeface="Symbol" pitchFamily="18" charset="2"/>
              <a:buChar char="·"/>
            </a:pPr>
            <a:r>
              <a:rPr lang="en-US" altLang="en-US" dirty="0" smtClean="0"/>
              <a:t>Some examples include repeating the same motion every few seconds for two hours at a time on an assembly line or using a keyboard or mouse steadily for more than four hours daily.</a:t>
            </a:r>
          </a:p>
          <a:p>
            <a:endParaRPr lang="en-US" altLang="en-US" dirty="0" smtClean="0"/>
          </a:p>
        </p:txBody>
      </p:sp>
    </p:spTree>
    <p:extLst>
      <p:ext uri="{BB962C8B-B14F-4D97-AF65-F5344CB8AC3E}">
        <p14:creationId xmlns:p14="http://schemas.microsoft.com/office/powerpoint/2010/main" val="1242457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9"/>
          <p:cNvSpPr>
            <a:spLocks noGrp="1" noChangeArrowheads="1"/>
          </p:cNvSpPr>
          <p:nvPr>
            <p:ph type="sldNum" sz="quarter" idx="5"/>
          </p:nvPr>
        </p:nvSpPr>
        <p:spPr>
          <a:noFill/>
        </p:spPr>
        <p:txBody>
          <a:bodyPr/>
          <a:lstStyle/>
          <a:p>
            <a:fld id="{F3BA1ACC-3B92-4897-93D6-96DECFDB71EB}" type="slidenum">
              <a:rPr lang="en-US" altLang="en-US" smtClean="0"/>
              <a:pPr/>
              <a:t>14</a:t>
            </a:fld>
            <a:endParaRPr lang="en-US" altLang="en-US" dirty="0"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a:buNone/>
            </a:pPr>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What is a forceful exertion?</a:t>
            </a:r>
          </a:p>
          <a:p>
            <a:pPr>
              <a:buNone/>
            </a:pPr>
            <a:r>
              <a:rPr lang="en-US" sz="1100" b="1" kern="1200" dirty="0" smtClean="0">
                <a:solidFill>
                  <a:schemeClr val="tx1"/>
                </a:solidFill>
                <a:latin typeface="Times New Roman" pitchFamily="18" charset="0"/>
                <a:ea typeface="+mn-ea"/>
                <a:cs typeface="+mn-cs"/>
              </a:rPr>
              <a:t>Answer: </a:t>
            </a:r>
            <a:r>
              <a:rPr lang="en-US" sz="1100" kern="1200" dirty="0" smtClean="0">
                <a:solidFill>
                  <a:schemeClr val="tx1"/>
                </a:solidFill>
                <a:latin typeface="Times New Roman" pitchFamily="18" charset="0"/>
                <a:ea typeface="+mn-ea"/>
                <a:cs typeface="+mn-cs"/>
              </a:rPr>
              <a:t>The amount of physical effort needed to complete a task.</a:t>
            </a:r>
          </a:p>
          <a:p>
            <a:pPr>
              <a:buNone/>
            </a:pPr>
            <a:endParaRPr lang="en-US" altLang="en-US" sz="1100" b="1" kern="1200" dirty="0" smtClean="0">
              <a:solidFill>
                <a:schemeClr val="tx1"/>
              </a:solidFill>
              <a:latin typeface="Times New Roman" pitchFamily="18" charset="0"/>
              <a:ea typeface="+mn-ea"/>
              <a:cs typeface="+mn-cs"/>
            </a:endParaRPr>
          </a:p>
          <a:p>
            <a:pPr>
              <a:buNone/>
            </a:pPr>
            <a:r>
              <a:rPr lang="en-US" altLang="en-US" b="1" dirty="0" smtClean="0"/>
              <a:t>Background for the Trainer</a:t>
            </a:r>
          </a:p>
          <a:p>
            <a:pPr>
              <a:buFont typeface="Symbol" pitchFamily="18" charset="2"/>
              <a:buChar char="·"/>
            </a:pPr>
            <a:r>
              <a:rPr lang="en-US" altLang="en-US" dirty="0" smtClean="0"/>
              <a:t>Try to think of specific examples of forceful exertions that employees at your company may be exposed to and discuss them.</a:t>
            </a:r>
          </a:p>
          <a:p>
            <a:pPr>
              <a:buFontTx/>
              <a:buNone/>
            </a:pPr>
            <a:r>
              <a:rPr lang="en-US" altLang="en-US" b="1" dirty="0" smtClean="0"/>
              <a:t>Speaker’s Notes</a:t>
            </a:r>
          </a:p>
          <a:p>
            <a:pPr>
              <a:buFont typeface="Symbol" pitchFamily="18" charset="2"/>
              <a:buChar char="·"/>
            </a:pPr>
            <a:r>
              <a:rPr lang="en-US" altLang="en-US" dirty="0" smtClean="0"/>
              <a:t>Jobs that require forceful exertions, defined as the amount of physical effort required to perform a task, may also be susceptible to MSDs.</a:t>
            </a:r>
          </a:p>
          <a:p>
            <a:pPr>
              <a:buFont typeface="Symbol" pitchFamily="18" charset="2"/>
              <a:buChar char="·"/>
            </a:pPr>
            <a:r>
              <a:rPr lang="en-US" altLang="en-US" dirty="0" smtClean="0"/>
              <a:t>Some of the factors that determine whether the forceful exertions are likely to cause a MSD include:</a:t>
            </a:r>
          </a:p>
          <a:p>
            <a:pPr marL="627063" lvl="1" indent="-169863">
              <a:buFont typeface="Symbol" pitchFamily="18" charset="2"/>
              <a:buChar char="¾"/>
            </a:pPr>
            <a:r>
              <a:rPr lang="en-US" altLang="en-US" dirty="0" smtClean="0"/>
              <a:t>Effort needed to control equipment or tools (e.g., jackhammers require effort to control)</a:t>
            </a:r>
          </a:p>
          <a:p>
            <a:pPr marL="627063" lvl="1" indent="-169863">
              <a:buFont typeface="Symbol" pitchFamily="18" charset="2"/>
              <a:buChar char="¾"/>
            </a:pPr>
            <a:r>
              <a:rPr lang="en-US" altLang="en-US" dirty="0" smtClean="0"/>
              <a:t>Type of grip (do you have a natural or awkward grip when exerting force?)</a:t>
            </a:r>
          </a:p>
          <a:p>
            <a:pPr marL="627063" lvl="1" indent="-169863">
              <a:buFont typeface="Symbol" pitchFamily="18" charset="2"/>
              <a:buChar char="¾"/>
            </a:pPr>
            <a:r>
              <a:rPr lang="en-US" altLang="en-US" dirty="0" smtClean="0"/>
              <a:t>Weight of object</a:t>
            </a:r>
          </a:p>
          <a:p>
            <a:pPr marL="627063" lvl="1" indent="-169863">
              <a:buFont typeface="Symbol" pitchFamily="18" charset="2"/>
              <a:buChar char="¾"/>
            </a:pPr>
            <a:r>
              <a:rPr lang="en-US" altLang="en-US" dirty="0" smtClean="0"/>
              <a:t>Body posture </a:t>
            </a:r>
          </a:p>
          <a:p>
            <a:pPr marL="627063" lvl="1" indent="-169863">
              <a:buFont typeface="Symbol" pitchFamily="18" charset="2"/>
              <a:buChar char="¾"/>
            </a:pPr>
            <a:r>
              <a:rPr lang="en-US" altLang="en-US" dirty="0" smtClean="0"/>
              <a:t>Type and duration of the task</a:t>
            </a:r>
          </a:p>
          <a:p>
            <a:pPr>
              <a:buFont typeface="Symbol" pitchFamily="18" charset="2"/>
              <a:buChar char="·"/>
            </a:pPr>
            <a:r>
              <a:rPr lang="en-US" altLang="en-US" dirty="0" smtClean="0"/>
              <a:t>Examples of forceful exertions include lifting more than 75 pounds at any one time or pushing/pulling more than 20 pounds of initial force for more than two hours a day.</a:t>
            </a:r>
          </a:p>
          <a:p>
            <a:endParaRPr lang="en-US" altLang="en-US" dirty="0" smtClean="0"/>
          </a:p>
        </p:txBody>
      </p:sp>
    </p:spTree>
    <p:extLst>
      <p:ext uri="{BB962C8B-B14F-4D97-AF65-F5344CB8AC3E}">
        <p14:creationId xmlns:p14="http://schemas.microsoft.com/office/powerpoint/2010/main" val="3783709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9"/>
          <p:cNvSpPr>
            <a:spLocks noGrp="1" noChangeArrowheads="1"/>
          </p:cNvSpPr>
          <p:nvPr>
            <p:ph type="sldNum" sz="quarter" idx="5"/>
          </p:nvPr>
        </p:nvSpPr>
        <p:spPr>
          <a:noFill/>
        </p:spPr>
        <p:txBody>
          <a:bodyPr/>
          <a:lstStyle/>
          <a:p>
            <a:fld id="{B76926CD-CE7D-4DA5-A5E6-0AD447FF11E8}" type="slidenum">
              <a:rPr lang="en-US" altLang="en-US" smtClean="0"/>
              <a:pPr/>
              <a:t>15</a:t>
            </a:fld>
            <a:endParaRPr lang="en-US" altLang="en-US"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a:buNone/>
            </a:pPr>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 types of awkward postures are required for you to perform your job?</a:t>
            </a:r>
          </a:p>
          <a:p>
            <a:pPr>
              <a:buNone/>
            </a:pPr>
            <a:r>
              <a:rPr lang="en-US" sz="1100" b="1" kern="1200" dirty="0" smtClean="0">
                <a:solidFill>
                  <a:schemeClr val="tx1"/>
                </a:solidFill>
                <a:latin typeface="Times New Roman" pitchFamily="18" charset="0"/>
                <a:ea typeface="+mn-ea"/>
                <a:cs typeface="+mn-cs"/>
              </a:rPr>
              <a:t>Answers will vary,</a:t>
            </a:r>
            <a:r>
              <a:rPr lang="en-US" sz="1100" kern="1200" dirty="0" smtClean="0">
                <a:solidFill>
                  <a:schemeClr val="tx1"/>
                </a:solidFill>
                <a:latin typeface="Times New Roman" pitchFamily="18" charset="0"/>
                <a:ea typeface="+mn-ea"/>
                <a:cs typeface="+mn-cs"/>
              </a:rPr>
              <a:t> but should include reaching, bending, twisting, working overhead while maintain a fixed neck/shoulder position.</a:t>
            </a:r>
          </a:p>
          <a:p>
            <a:pPr>
              <a:buNone/>
            </a:pPr>
            <a:endParaRPr lang="en-US" sz="1100" b="1" kern="1200" dirty="0" smtClean="0">
              <a:solidFill>
                <a:schemeClr val="tx1"/>
              </a:solidFill>
              <a:latin typeface="Times New Roman" pitchFamily="18" charset="0"/>
              <a:ea typeface="+mn-ea"/>
              <a:cs typeface="+mn-cs"/>
            </a:endParaRPr>
          </a:p>
          <a:p>
            <a:pPr>
              <a:buNone/>
            </a:pPr>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How can awkward postures lead to MSDs?</a:t>
            </a:r>
          </a:p>
          <a:p>
            <a:pPr>
              <a:buNone/>
            </a:pPr>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Twisting or bending while carrying heavy loads can cause muscle strains or tears.</a:t>
            </a:r>
            <a:endParaRPr lang="en-US" altLang="en-US" b="1" dirty="0" smtClean="0"/>
          </a:p>
          <a:p>
            <a:pPr>
              <a:buFontTx/>
              <a:buNone/>
            </a:pPr>
            <a:endParaRPr lang="en-US" altLang="en-US" b="1" dirty="0" smtClean="0"/>
          </a:p>
          <a:p>
            <a:pPr>
              <a:buFontTx/>
              <a:buNone/>
            </a:pPr>
            <a:r>
              <a:rPr lang="en-US" altLang="en-US" b="1" dirty="0" smtClean="0"/>
              <a:t>Background for the Trainer</a:t>
            </a:r>
          </a:p>
          <a:p>
            <a:pPr>
              <a:buFont typeface="Symbol" pitchFamily="18" charset="2"/>
              <a:buChar char="·"/>
            </a:pPr>
            <a:r>
              <a:rPr lang="en-US" altLang="en-US" dirty="0" smtClean="0"/>
              <a:t>Try to think of specific examples of awkward postures that employees at your company may be exposed to and discuss them.</a:t>
            </a:r>
          </a:p>
          <a:p>
            <a:pPr>
              <a:buFontTx/>
              <a:buNone/>
            </a:pPr>
            <a:r>
              <a:rPr lang="en-US" altLang="en-US" b="1" dirty="0" smtClean="0"/>
              <a:t>Speaker’s Notes</a:t>
            </a:r>
          </a:p>
          <a:p>
            <a:pPr>
              <a:buFont typeface="Symbol" pitchFamily="18" charset="2"/>
              <a:buChar char="·"/>
            </a:pPr>
            <a:r>
              <a:rPr lang="en-US" altLang="en-US" dirty="0" smtClean="0"/>
              <a:t>Jobs that require repeated awkward postures may also be susceptible to MSDs.</a:t>
            </a:r>
          </a:p>
          <a:p>
            <a:pPr>
              <a:buFont typeface="Symbol" pitchFamily="18" charset="2"/>
              <a:buChar char="·"/>
            </a:pPr>
            <a:r>
              <a:rPr lang="en-US" altLang="en-US" dirty="0" smtClean="0"/>
              <a:t>Some of the awkward postures that are likely to cause an MSD include:</a:t>
            </a:r>
          </a:p>
          <a:p>
            <a:pPr marL="627063" lvl="1" indent="-169863">
              <a:buFont typeface="Symbol" pitchFamily="18" charset="2"/>
              <a:buChar char="¾"/>
            </a:pPr>
            <a:r>
              <a:rPr lang="en-US" altLang="en-US" dirty="0" smtClean="0"/>
              <a:t>Reaching (e.g., across work benches, table, or conveyor belts)</a:t>
            </a:r>
          </a:p>
          <a:p>
            <a:pPr marL="627063" lvl="1" indent="-169863">
              <a:buFont typeface="Symbol" pitchFamily="18" charset="2"/>
              <a:buChar char="¾"/>
            </a:pPr>
            <a:r>
              <a:rPr lang="en-US" altLang="en-US" dirty="0" smtClean="0"/>
              <a:t>Twisting your back, arms, or legs repeatedly</a:t>
            </a:r>
          </a:p>
          <a:p>
            <a:pPr marL="627063" lvl="1" indent="-169863">
              <a:buFont typeface="Symbol" pitchFamily="18" charset="2"/>
              <a:buChar char="¾"/>
            </a:pPr>
            <a:r>
              <a:rPr lang="en-US" altLang="en-US" dirty="0" smtClean="0"/>
              <a:t>Bending over repeatedly to reach or pick up low objects</a:t>
            </a:r>
          </a:p>
          <a:p>
            <a:pPr marL="627063" lvl="1" indent="-169863">
              <a:buFont typeface="Symbol" pitchFamily="18" charset="2"/>
              <a:buChar char="¾"/>
            </a:pPr>
            <a:r>
              <a:rPr lang="en-US" altLang="en-US" dirty="0" smtClean="0"/>
              <a:t>Kneeling on the ground</a:t>
            </a:r>
          </a:p>
          <a:p>
            <a:pPr marL="627063" lvl="1" indent="-169863">
              <a:buFont typeface="Symbol" pitchFamily="18" charset="2"/>
              <a:buChar char="¾"/>
            </a:pPr>
            <a:r>
              <a:rPr lang="en-US" altLang="en-US" dirty="0" smtClean="0"/>
              <a:t>Squatting </a:t>
            </a:r>
          </a:p>
          <a:p>
            <a:pPr marL="627063" lvl="1" indent="-169863">
              <a:buFont typeface="Symbol" pitchFamily="18" charset="2"/>
              <a:buChar char="¾"/>
            </a:pPr>
            <a:r>
              <a:rPr lang="en-US" altLang="en-US" dirty="0" smtClean="0"/>
              <a:t>Working overhead (i.e., arms raised)</a:t>
            </a:r>
          </a:p>
          <a:p>
            <a:pPr>
              <a:buFont typeface="Symbol" pitchFamily="18" charset="2"/>
              <a:buChar char="·"/>
            </a:pPr>
            <a:r>
              <a:rPr lang="en-US" altLang="en-US" dirty="0" smtClean="0"/>
              <a:t>Holding fixed positions for long periods of time can also contribute to MSDs.</a:t>
            </a:r>
          </a:p>
          <a:p>
            <a:endParaRPr lang="en-US" altLang="en-US" dirty="0" smtClean="0"/>
          </a:p>
        </p:txBody>
      </p:sp>
    </p:spTree>
    <p:extLst>
      <p:ext uri="{BB962C8B-B14F-4D97-AF65-F5344CB8AC3E}">
        <p14:creationId xmlns:p14="http://schemas.microsoft.com/office/powerpoint/2010/main" val="262577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9"/>
          <p:cNvSpPr>
            <a:spLocks noGrp="1" noChangeArrowheads="1"/>
          </p:cNvSpPr>
          <p:nvPr>
            <p:ph type="sldNum" sz="quarter" idx="5"/>
          </p:nvPr>
        </p:nvSpPr>
        <p:spPr>
          <a:noFill/>
        </p:spPr>
        <p:txBody>
          <a:bodyPr/>
          <a:lstStyle/>
          <a:p>
            <a:fld id="{C1558438-A108-48B7-95CC-20E6543658B1}" type="slidenum">
              <a:rPr lang="en-US" altLang="en-US" smtClean="0"/>
              <a:pPr/>
              <a:t>16</a:t>
            </a:fld>
            <a:endParaRPr lang="en-US" altLang="en-US" dirty="0"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a:buNone/>
            </a:pPr>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 areas in your workplace might expose you to contact stress? Think of anything that might put pressure on nerves, tendons, and blood vessels.</a:t>
            </a:r>
          </a:p>
          <a:p>
            <a:pPr>
              <a:buNone/>
            </a:pPr>
            <a:r>
              <a:rPr lang="en-US" sz="1100" b="1" kern="1200" dirty="0" smtClean="0">
                <a:solidFill>
                  <a:schemeClr val="tx1"/>
                </a:solidFill>
                <a:latin typeface="Times New Roman" pitchFamily="18" charset="0"/>
                <a:ea typeface="+mn-ea"/>
                <a:cs typeface="+mn-cs"/>
              </a:rPr>
              <a:t>Answers will vary.</a:t>
            </a:r>
          </a:p>
          <a:p>
            <a:pPr>
              <a:buNone/>
            </a:pPr>
            <a:endParaRPr lang="en-US" altLang="en-US" sz="1100" b="1" kern="1200" dirty="0" smtClean="0">
              <a:solidFill>
                <a:schemeClr val="tx1"/>
              </a:solidFill>
              <a:latin typeface="Times New Roman" pitchFamily="18" charset="0"/>
              <a:ea typeface="+mn-ea"/>
              <a:cs typeface="+mn-cs"/>
            </a:endParaRPr>
          </a:p>
          <a:p>
            <a:pPr>
              <a:buNone/>
            </a:pPr>
            <a:r>
              <a:rPr lang="en-US" altLang="en-US" b="1" dirty="0" smtClean="0"/>
              <a:t>Background for the Trainer</a:t>
            </a:r>
          </a:p>
          <a:p>
            <a:pPr>
              <a:buFont typeface="Symbol" pitchFamily="18" charset="2"/>
              <a:buChar char="·"/>
            </a:pPr>
            <a:r>
              <a:rPr lang="en-US" altLang="en-US" dirty="0" smtClean="0"/>
              <a:t>Try to think of specific examples of contact stress that employees at your company may be exposed to and discuss them.</a:t>
            </a:r>
          </a:p>
          <a:p>
            <a:pPr>
              <a:buFontTx/>
              <a:buNone/>
            </a:pPr>
            <a:r>
              <a:rPr lang="en-US" altLang="en-US" b="1" dirty="0" smtClean="0"/>
              <a:t>Speaker’s Notes</a:t>
            </a:r>
          </a:p>
          <a:p>
            <a:pPr>
              <a:buFont typeface="Symbol" pitchFamily="18" charset="2"/>
              <a:buChar char="·"/>
            </a:pPr>
            <a:r>
              <a:rPr lang="en-US" altLang="en-US" dirty="0" smtClean="0"/>
              <a:t>Jobs that require contact stress, defined as pressing your body against a hard or sharp edges, may also be susceptible to MSDs.</a:t>
            </a:r>
          </a:p>
          <a:p>
            <a:pPr>
              <a:buFont typeface="Symbol" pitchFamily="18" charset="2"/>
              <a:buChar char="·"/>
            </a:pPr>
            <a:r>
              <a:rPr lang="en-US" altLang="en-US" dirty="0" smtClean="0"/>
              <a:t>Contact stress puts pressure on nerves, tendons, and blood vessels causing damage over long periods of time.</a:t>
            </a:r>
          </a:p>
          <a:p>
            <a:pPr>
              <a:buFont typeface="Symbol" pitchFamily="18" charset="2"/>
              <a:buChar char="·"/>
            </a:pPr>
            <a:r>
              <a:rPr lang="en-US" altLang="en-US" dirty="0" smtClean="0"/>
              <a:t>Some examples of contact stress include:</a:t>
            </a:r>
          </a:p>
          <a:p>
            <a:pPr marL="627063" lvl="1" indent="-169863">
              <a:buFont typeface="Symbol" pitchFamily="18" charset="2"/>
              <a:buChar char="¾"/>
            </a:pPr>
            <a:r>
              <a:rPr lang="en-US" altLang="en-US" dirty="0" smtClean="0"/>
              <a:t>Allowing your wrists to rest on the keyboard when typing</a:t>
            </a:r>
          </a:p>
          <a:p>
            <a:pPr marL="627063" lvl="1" indent="-169863">
              <a:buFont typeface="Symbol" pitchFamily="18" charset="2"/>
              <a:buChar char="¾"/>
            </a:pPr>
            <a:r>
              <a:rPr lang="en-US" altLang="en-US" dirty="0" smtClean="0"/>
              <a:t>Holding tools with hard handles</a:t>
            </a:r>
          </a:p>
          <a:p>
            <a:endParaRPr lang="en-US" altLang="en-US" dirty="0" smtClean="0"/>
          </a:p>
        </p:txBody>
      </p:sp>
    </p:spTree>
    <p:extLst>
      <p:ext uri="{BB962C8B-B14F-4D97-AF65-F5344CB8AC3E}">
        <p14:creationId xmlns:p14="http://schemas.microsoft.com/office/powerpoint/2010/main" val="1231497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9"/>
          <p:cNvSpPr>
            <a:spLocks noGrp="1" noChangeArrowheads="1"/>
          </p:cNvSpPr>
          <p:nvPr>
            <p:ph type="sldNum" sz="quarter" idx="5"/>
          </p:nvPr>
        </p:nvSpPr>
        <p:spPr>
          <a:noFill/>
        </p:spPr>
        <p:txBody>
          <a:bodyPr/>
          <a:lstStyle/>
          <a:p>
            <a:fld id="{5BF34333-2BD6-496A-941D-8416974B8087}" type="slidenum">
              <a:rPr lang="en-US" altLang="en-US" smtClean="0"/>
              <a:pPr/>
              <a:t>17</a:t>
            </a:fld>
            <a:endParaRPr lang="en-US" altLang="en-US" dirty="0"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a:buNone/>
            </a:pPr>
            <a:endParaRPr lang="en-US" altLang="en-US" sz="1100" b="1" kern="1200" dirty="0" smtClean="0">
              <a:solidFill>
                <a:schemeClr val="tx1"/>
              </a:solidFill>
              <a:latin typeface="Times New Roman" pitchFamily="18" charset="0"/>
              <a:ea typeface="+mn-ea"/>
              <a:cs typeface="+mn-cs"/>
            </a:endParaRPr>
          </a:p>
          <a:p>
            <a:pPr>
              <a:buNone/>
            </a:pPr>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What items cause vibrations in the workplace and contribute to MSDs?</a:t>
            </a:r>
          </a:p>
          <a:p>
            <a:pPr>
              <a:buNone/>
            </a:pPr>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Machinery, tools, etc.</a:t>
            </a:r>
          </a:p>
          <a:p>
            <a:pPr>
              <a:buNone/>
            </a:pPr>
            <a:endParaRPr lang="en-US" altLang="en-US" b="1" dirty="0" smtClean="0"/>
          </a:p>
          <a:p>
            <a:pPr>
              <a:buNone/>
            </a:pPr>
            <a:r>
              <a:rPr lang="en-US" altLang="en-US" b="1" dirty="0" smtClean="0"/>
              <a:t>Background for the Trainer</a:t>
            </a:r>
          </a:p>
          <a:p>
            <a:pPr>
              <a:buFont typeface="Symbol" pitchFamily="18" charset="2"/>
              <a:buChar char="·"/>
            </a:pPr>
            <a:r>
              <a:rPr lang="en-US" altLang="en-US" dirty="0" smtClean="0"/>
              <a:t>Try to think of specific examples of vibration that employees at your company may be exposed to and discuss them.</a:t>
            </a:r>
          </a:p>
          <a:p>
            <a:pPr>
              <a:buFontTx/>
              <a:buNone/>
            </a:pPr>
            <a:r>
              <a:rPr lang="en-US" altLang="en-US" b="1" dirty="0" smtClean="0"/>
              <a:t>Speaker’s Notes</a:t>
            </a:r>
          </a:p>
          <a:p>
            <a:pPr>
              <a:buFont typeface="Symbol" pitchFamily="18" charset="2"/>
              <a:buChar char="·"/>
            </a:pPr>
            <a:r>
              <a:rPr lang="en-US" altLang="en-US" dirty="0" smtClean="0"/>
              <a:t>Jobs that expose workers to vibration for long periods of time may result in MSDs.</a:t>
            </a:r>
          </a:p>
          <a:p>
            <a:pPr>
              <a:buFont typeface="Symbol" pitchFamily="18" charset="2"/>
              <a:buChar char="·"/>
            </a:pPr>
            <a:r>
              <a:rPr lang="en-US" altLang="en-US" dirty="0" smtClean="0"/>
              <a:t>Examples of tools that vibrate include:</a:t>
            </a:r>
          </a:p>
          <a:p>
            <a:pPr marL="627063" lvl="1" indent="-169863">
              <a:buFont typeface="Symbol" pitchFamily="18" charset="2"/>
              <a:buChar char="¾"/>
            </a:pPr>
            <a:r>
              <a:rPr lang="en-US" altLang="en-US" dirty="0" smtClean="0"/>
              <a:t>Sanders</a:t>
            </a:r>
          </a:p>
          <a:p>
            <a:pPr marL="627063" lvl="1" indent="-169863">
              <a:buFont typeface="Symbol" pitchFamily="18" charset="2"/>
              <a:buChar char="¾"/>
            </a:pPr>
            <a:r>
              <a:rPr lang="en-US" altLang="en-US" dirty="0" smtClean="0"/>
              <a:t>Grinders</a:t>
            </a:r>
          </a:p>
          <a:p>
            <a:pPr marL="627063" lvl="1" indent="-169863">
              <a:buFont typeface="Symbol" pitchFamily="18" charset="2"/>
              <a:buChar char="¾"/>
            </a:pPr>
            <a:r>
              <a:rPr lang="en-US" altLang="en-US" dirty="0" smtClean="0"/>
              <a:t>Chippers</a:t>
            </a:r>
          </a:p>
          <a:p>
            <a:pPr marL="627063" lvl="1" indent="-169863">
              <a:buFont typeface="Symbol" pitchFamily="18" charset="2"/>
              <a:buChar char="¾"/>
            </a:pPr>
            <a:r>
              <a:rPr lang="en-US" altLang="en-US" dirty="0" smtClean="0"/>
              <a:t>Routers</a:t>
            </a:r>
          </a:p>
          <a:p>
            <a:pPr marL="627063" lvl="1" indent="-169863">
              <a:buFont typeface="Symbol" pitchFamily="18" charset="2"/>
              <a:buChar char="¾"/>
            </a:pPr>
            <a:r>
              <a:rPr lang="en-US" altLang="en-US" dirty="0" smtClean="0"/>
              <a:t>Drills</a:t>
            </a:r>
          </a:p>
          <a:p>
            <a:pPr marL="627063" lvl="1" indent="-169863">
              <a:buFont typeface="Symbol" pitchFamily="18" charset="2"/>
              <a:buChar char="¾"/>
            </a:pPr>
            <a:r>
              <a:rPr lang="en-US" altLang="en-US" dirty="0" smtClean="0"/>
              <a:t>Saws</a:t>
            </a:r>
          </a:p>
          <a:p>
            <a:endParaRPr lang="en-US" altLang="en-US" dirty="0" smtClean="0"/>
          </a:p>
        </p:txBody>
      </p:sp>
    </p:spTree>
    <p:extLst>
      <p:ext uri="{BB962C8B-B14F-4D97-AF65-F5344CB8AC3E}">
        <p14:creationId xmlns:p14="http://schemas.microsoft.com/office/powerpoint/2010/main" val="4166726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C426195-C303-4A56-AC01-579BC57B9E1B}" type="slidenum">
              <a:rPr lang="en-US" altLang="en-US" smtClean="0"/>
              <a:pPr>
                <a:defRPr/>
              </a:pPr>
              <a:t>19</a:t>
            </a:fld>
            <a:endParaRPr lang="en-US" altLang="en-US" dirty="0"/>
          </a:p>
        </p:txBody>
      </p:sp>
    </p:spTree>
    <p:extLst>
      <p:ext uri="{BB962C8B-B14F-4D97-AF65-F5344CB8AC3E}">
        <p14:creationId xmlns:p14="http://schemas.microsoft.com/office/powerpoint/2010/main" val="15892127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9"/>
          <p:cNvSpPr>
            <a:spLocks noGrp="1" noChangeArrowheads="1"/>
          </p:cNvSpPr>
          <p:nvPr>
            <p:ph type="sldNum" sz="quarter" idx="5"/>
          </p:nvPr>
        </p:nvSpPr>
        <p:spPr>
          <a:noFill/>
        </p:spPr>
        <p:txBody>
          <a:bodyPr/>
          <a:lstStyle/>
          <a:p>
            <a:fld id="{A68C65BA-1549-4345-AE45-DFD6FA91140C}" type="slidenum">
              <a:rPr lang="en-US" altLang="en-US" smtClean="0"/>
              <a:pPr/>
              <a:t>21</a:t>
            </a:fld>
            <a:endParaRPr lang="en-US" altLang="en-US" dirty="0"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a:buNone/>
            </a:pPr>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 are some early indicators of MSDs?</a:t>
            </a:r>
          </a:p>
          <a:p>
            <a:pPr>
              <a:buNone/>
            </a:pPr>
            <a:r>
              <a:rPr lang="en-US" sz="1100" b="1" kern="1200" dirty="0" smtClean="0">
                <a:solidFill>
                  <a:schemeClr val="tx1"/>
                </a:solidFill>
                <a:latin typeface="Times New Roman" pitchFamily="18" charset="0"/>
                <a:ea typeface="+mn-ea"/>
                <a:cs typeface="+mn-cs"/>
              </a:rPr>
              <a:t>Answers will vary</a:t>
            </a:r>
            <a:r>
              <a:rPr lang="en-US" sz="1100" kern="1200" dirty="0" smtClean="0">
                <a:solidFill>
                  <a:schemeClr val="tx1"/>
                </a:solidFill>
                <a:latin typeface="Times New Roman" pitchFamily="18" charset="0"/>
                <a:ea typeface="+mn-ea"/>
                <a:cs typeface="+mn-cs"/>
              </a:rPr>
              <a:t>, but should include decreased strength, diminished range of motion, and weakness.</a:t>
            </a:r>
          </a:p>
          <a:p>
            <a:pPr>
              <a:buNone/>
            </a:pPr>
            <a:endParaRPr lang="en-US" altLang="en-US" sz="1100" b="1" kern="1200" dirty="0" smtClean="0">
              <a:solidFill>
                <a:schemeClr val="tx1"/>
              </a:solidFill>
              <a:latin typeface="Times New Roman" pitchFamily="18" charset="0"/>
              <a:ea typeface="+mn-ea"/>
              <a:cs typeface="+mn-cs"/>
            </a:endParaRPr>
          </a:p>
          <a:p>
            <a:pPr>
              <a:buNone/>
            </a:pPr>
            <a:r>
              <a:rPr lang="en-US" altLang="en-US" b="1" dirty="0" smtClean="0"/>
              <a:t>Speaker’s Notes</a:t>
            </a:r>
          </a:p>
          <a:p>
            <a:pPr>
              <a:buFont typeface="Symbol" pitchFamily="18" charset="2"/>
              <a:buChar char="·"/>
            </a:pPr>
            <a:r>
              <a:rPr lang="en-US" altLang="en-US" dirty="0" smtClean="0"/>
              <a:t>Some signs that you may be developing an MSD include:</a:t>
            </a:r>
          </a:p>
          <a:p>
            <a:pPr marL="627063" lvl="1" indent="-169863">
              <a:buFont typeface="Symbol" pitchFamily="18" charset="2"/>
              <a:buChar char="¾"/>
            </a:pPr>
            <a:r>
              <a:rPr lang="en-US" altLang="en-US" dirty="0" smtClean="0"/>
              <a:t>Less strength for gripping.  You may have trouble gripping your car’s steering wheel or holding a pen to write a check.</a:t>
            </a:r>
          </a:p>
          <a:p>
            <a:pPr marL="627063" lvl="1" indent="-169863">
              <a:buFont typeface="Symbol" pitchFamily="18" charset="2"/>
              <a:buChar char="¾"/>
            </a:pPr>
            <a:r>
              <a:rPr lang="en-US" altLang="en-US" dirty="0" smtClean="0"/>
              <a:t>Less range of motion. You find that you can’t lift your arm as high as you could before.</a:t>
            </a:r>
          </a:p>
          <a:p>
            <a:pPr marL="627063" lvl="1" indent="-169863">
              <a:buFont typeface="Symbol" pitchFamily="18" charset="2"/>
              <a:buChar char="¾"/>
            </a:pPr>
            <a:r>
              <a:rPr lang="en-US" altLang="en-US" dirty="0" smtClean="0"/>
              <a:t>Loss of muscle function might include having trouble flexing your fingers.</a:t>
            </a:r>
          </a:p>
          <a:p>
            <a:pPr marL="627063" lvl="1" indent="-169863">
              <a:buFont typeface="Symbol" pitchFamily="18" charset="2"/>
              <a:buChar char="¾"/>
            </a:pPr>
            <a:r>
              <a:rPr lang="en-US" altLang="en-US" dirty="0" smtClean="0"/>
              <a:t>Inability to do everyday tasks such as holding a pencil, gripping a glass of water, etc.</a:t>
            </a:r>
          </a:p>
          <a:p>
            <a:endParaRPr lang="en-US" altLang="en-US" dirty="0" smtClean="0"/>
          </a:p>
        </p:txBody>
      </p:sp>
    </p:spTree>
    <p:extLst>
      <p:ext uri="{BB962C8B-B14F-4D97-AF65-F5344CB8AC3E}">
        <p14:creationId xmlns:p14="http://schemas.microsoft.com/office/powerpoint/2010/main" val="546357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9"/>
          <p:cNvSpPr>
            <a:spLocks noGrp="1" noChangeArrowheads="1"/>
          </p:cNvSpPr>
          <p:nvPr>
            <p:ph type="sldNum" sz="quarter" idx="5"/>
          </p:nvPr>
        </p:nvSpPr>
        <p:spPr>
          <a:noFill/>
        </p:spPr>
        <p:txBody>
          <a:bodyPr/>
          <a:lstStyle/>
          <a:p>
            <a:fld id="{FA0ABD6E-43FA-4840-A697-3CF033260242}" type="slidenum">
              <a:rPr lang="en-US" altLang="en-US" smtClean="0"/>
              <a:pPr/>
              <a:t>22</a:t>
            </a:fld>
            <a:endParaRPr lang="en-US" altLang="en-US" dirty="0"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a:buNone/>
            </a:pPr>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 are some common symptoms of MSDs?</a:t>
            </a:r>
          </a:p>
          <a:p>
            <a:pPr>
              <a:buNone/>
            </a:pPr>
            <a:r>
              <a:rPr lang="en-US" sz="1100" b="1" kern="1200" dirty="0" smtClean="0">
                <a:solidFill>
                  <a:schemeClr val="tx1"/>
                </a:solidFill>
                <a:latin typeface="Times New Roman" pitchFamily="18" charset="0"/>
                <a:ea typeface="+mn-ea"/>
                <a:cs typeface="+mn-cs"/>
              </a:rPr>
              <a:t>Answer:</a:t>
            </a:r>
            <a:endParaRPr lang="en-US" sz="1100" kern="1200" dirty="0" smtClean="0">
              <a:solidFill>
                <a:schemeClr val="tx1"/>
              </a:solidFill>
              <a:latin typeface="Times New Roman" pitchFamily="18" charset="0"/>
              <a:ea typeface="+mn-ea"/>
              <a:cs typeface="+mn-cs"/>
            </a:endParaRPr>
          </a:p>
          <a:p>
            <a:pPr lvl="0"/>
            <a:r>
              <a:rPr lang="en-US" sz="1100" kern="1200" dirty="0" smtClean="0">
                <a:solidFill>
                  <a:schemeClr val="tx1"/>
                </a:solidFill>
                <a:latin typeface="Times New Roman" pitchFamily="18" charset="0"/>
                <a:ea typeface="+mn-ea"/>
                <a:cs typeface="+mn-cs"/>
              </a:rPr>
              <a:t>Persistent pain and swelling</a:t>
            </a:r>
          </a:p>
          <a:p>
            <a:pPr lvl="0"/>
            <a:r>
              <a:rPr lang="en-US" sz="1100" kern="1200" dirty="0" smtClean="0">
                <a:solidFill>
                  <a:schemeClr val="tx1"/>
                </a:solidFill>
                <a:latin typeface="Times New Roman" pitchFamily="18" charset="0"/>
                <a:ea typeface="+mn-ea"/>
                <a:cs typeface="+mn-cs"/>
              </a:rPr>
              <a:t>Numbness</a:t>
            </a:r>
          </a:p>
          <a:p>
            <a:pPr lvl="0"/>
            <a:r>
              <a:rPr lang="en-US" sz="1100" kern="1200" dirty="0" smtClean="0">
                <a:solidFill>
                  <a:schemeClr val="tx1"/>
                </a:solidFill>
                <a:latin typeface="Times New Roman" pitchFamily="18" charset="0"/>
                <a:ea typeface="+mn-ea"/>
                <a:cs typeface="+mn-cs"/>
              </a:rPr>
              <a:t>Tingling sensation in the extremities</a:t>
            </a:r>
          </a:p>
          <a:p>
            <a:pPr lvl="0"/>
            <a:r>
              <a:rPr lang="en-US" sz="1100" kern="1200" dirty="0" smtClean="0">
                <a:solidFill>
                  <a:schemeClr val="tx1"/>
                </a:solidFill>
                <a:latin typeface="Times New Roman" pitchFamily="18" charset="0"/>
                <a:ea typeface="+mn-ea"/>
                <a:cs typeface="+mn-cs"/>
              </a:rPr>
              <a:t>Dropping objects/clumsiness</a:t>
            </a:r>
          </a:p>
          <a:p>
            <a:r>
              <a:rPr lang="en-US" sz="1100" kern="1200" dirty="0" smtClean="0">
                <a:solidFill>
                  <a:schemeClr val="tx1"/>
                </a:solidFill>
                <a:latin typeface="Times New Roman" pitchFamily="18" charset="0"/>
                <a:ea typeface="+mn-ea"/>
                <a:cs typeface="+mn-cs"/>
              </a:rPr>
              <a:t>Waking with numb hands or fingers</a:t>
            </a:r>
          </a:p>
          <a:p>
            <a:endParaRPr lang="en-US" altLang="en-US" sz="1100" b="1" kern="1200" dirty="0" smtClean="0">
              <a:solidFill>
                <a:schemeClr val="tx1"/>
              </a:solidFill>
              <a:latin typeface="Times New Roman" pitchFamily="18" charset="0"/>
              <a:ea typeface="+mn-ea"/>
              <a:cs typeface="+mn-cs"/>
            </a:endParaRPr>
          </a:p>
          <a:p>
            <a:pPr>
              <a:buNone/>
            </a:pPr>
            <a:r>
              <a:rPr lang="en-US" altLang="en-US" b="1" dirty="0" smtClean="0"/>
              <a:t>Speaker’s Notes</a:t>
            </a:r>
          </a:p>
          <a:p>
            <a:pPr>
              <a:buFont typeface="Symbol" pitchFamily="18" charset="2"/>
              <a:buChar char="·"/>
            </a:pPr>
            <a:r>
              <a:rPr lang="en-US" altLang="en-US" dirty="0" smtClean="0"/>
              <a:t>Common symptoms of MSDs include the following:</a:t>
            </a:r>
          </a:p>
          <a:p>
            <a:pPr marL="627063" lvl="1" indent="-169863">
              <a:buFont typeface="Symbol" pitchFamily="18" charset="2"/>
              <a:buChar char="¾"/>
            </a:pPr>
            <a:r>
              <a:rPr lang="en-US" altLang="en-US" dirty="0" smtClean="0"/>
              <a:t>Painful joints such wrists, shoulders, forearms, knees</a:t>
            </a:r>
          </a:p>
          <a:p>
            <a:pPr marL="627063" lvl="1" indent="-169863">
              <a:buFont typeface="Symbol" pitchFamily="18" charset="2"/>
              <a:buChar char="¾"/>
            </a:pPr>
            <a:r>
              <a:rPr lang="en-US" altLang="en-US" dirty="0" smtClean="0"/>
              <a:t>Pain, tingling, numbness in hands or feet</a:t>
            </a:r>
          </a:p>
          <a:p>
            <a:pPr marL="627063" lvl="1" indent="-169863">
              <a:buFont typeface="Symbol" pitchFamily="18" charset="2"/>
              <a:buChar char="¾"/>
            </a:pPr>
            <a:r>
              <a:rPr lang="en-US" altLang="en-US" dirty="0" smtClean="0"/>
              <a:t>Shooting pain in arms or legs</a:t>
            </a:r>
          </a:p>
          <a:p>
            <a:pPr marL="627063" lvl="1" indent="-169863">
              <a:buFont typeface="Symbol" pitchFamily="18" charset="2"/>
              <a:buChar char="¾"/>
            </a:pPr>
            <a:r>
              <a:rPr lang="en-US" altLang="en-US" dirty="0" smtClean="0"/>
              <a:t>Swelling, inflammation, burning sensation</a:t>
            </a:r>
          </a:p>
          <a:p>
            <a:pPr marL="627063" lvl="1" indent="-169863">
              <a:buFont typeface="Symbol" pitchFamily="18" charset="2"/>
              <a:buChar char="¾"/>
            </a:pPr>
            <a:r>
              <a:rPr lang="en-US" altLang="en-US" dirty="0" smtClean="0"/>
              <a:t>Fingers or toes turning white</a:t>
            </a:r>
          </a:p>
          <a:p>
            <a:pPr marL="627063" lvl="1" indent="-169863">
              <a:buFont typeface="Symbol" pitchFamily="18" charset="2"/>
              <a:buChar char="¾"/>
            </a:pPr>
            <a:r>
              <a:rPr lang="en-US" altLang="en-US" dirty="0" smtClean="0"/>
              <a:t>Back or neck pain or stiffness</a:t>
            </a:r>
          </a:p>
          <a:p>
            <a:pPr>
              <a:buFont typeface="Symbol" pitchFamily="18" charset="2"/>
              <a:buChar char="·"/>
            </a:pPr>
            <a:r>
              <a:rPr lang="en-US" altLang="en-US" dirty="0" smtClean="0"/>
              <a:t>If you find yourself holding the sides of your wrist, rubbing your arm or wrist, cradling your arm, or shaking your hands during work, you may be experiencing symptoms of MSDs.</a:t>
            </a:r>
          </a:p>
          <a:p>
            <a:endParaRPr lang="en-US" altLang="en-US" dirty="0" smtClean="0"/>
          </a:p>
        </p:txBody>
      </p:sp>
    </p:spTree>
    <p:extLst>
      <p:ext uri="{BB962C8B-B14F-4D97-AF65-F5344CB8AC3E}">
        <p14:creationId xmlns:p14="http://schemas.microsoft.com/office/powerpoint/2010/main" val="4143719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9"/>
          <p:cNvSpPr>
            <a:spLocks noGrp="1" noChangeArrowheads="1"/>
          </p:cNvSpPr>
          <p:nvPr>
            <p:ph type="sldNum" sz="quarter" idx="5"/>
          </p:nvPr>
        </p:nvSpPr>
        <p:spPr>
          <a:noFill/>
        </p:spPr>
        <p:txBody>
          <a:bodyPr/>
          <a:lstStyle/>
          <a:p>
            <a:fld id="{D1D955A2-2B99-4738-8B93-DE3E5334F425}" type="slidenum">
              <a:rPr lang="en-US" altLang="en-US" smtClean="0"/>
              <a:pPr/>
              <a:t>23</a:t>
            </a:fld>
            <a:endParaRPr lang="en-US" altLang="en-US" dirty="0"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a:buFontTx/>
              <a:buNone/>
            </a:pPr>
            <a:r>
              <a:rPr lang="en-US" altLang="en-US" b="1" dirty="0" smtClean="0"/>
              <a:t>Background for the Trainer</a:t>
            </a:r>
          </a:p>
          <a:p>
            <a:pPr>
              <a:buFont typeface="Symbol" pitchFamily="18" charset="2"/>
              <a:buChar char="·"/>
            </a:pPr>
            <a:r>
              <a:rPr lang="en-US" altLang="en-US" dirty="0" smtClean="0"/>
              <a:t>Change the third bullet in the above slide to reflect exactly to whom employees are to report any signs or symptoms of MSDs.</a:t>
            </a:r>
          </a:p>
          <a:p>
            <a:pPr>
              <a:buFontTx/>
              <a:buNone/>
            </a:pPr>
            <a:r>
              <a:rPr lang="en-US" altLang="en-US" b="1" dirty="0" smtClean="0"/>
              <a:t>Speaker’s Notes</a:t>
            </a:r>
          </a:p>
          <a:p>
            <a:pPr>
              <a:buFont typeface="Symbol" pitchFamily="18" charset="2"/>
              <a:buChar char="·"/>
            </a:pPr>
            <a:r>
              <a:rPr lang="en-US" altLang="en-US" dirty="0" smtClean="0"/>
              <a:t>Now that you have some information regarding the signs and symptoms of MSDs, it is your responsibility to report them promptly. If these symptoms are not addressed, you may suffer needless permanent disability.</a:t>
            </a:r>
          </a:p>
          <a:p>
            <a:pPr>
              <a:buFont typeface="Symbol" pitchFamily="18" charset="2"/>
              <a:buChar char="·"/>
            </a:pPr>
            <a:r>
              <a:rPr lang="en-US" altLang="en-US" dirty="0" smtClean="0"/>
              <a:t>Your employer is required to respond promptly to your report. We discuss this in more detail later in this training.</a:t>
            </a:r>
          </a:p>
          <a:p>
            <a:pPr>
              <a:buFont typeface="Symbol" pitchFamily="18" charset="2"/>
              <a:buChar char="·"/>
            </a:pPr>
            <a:r>
              <a:rPr lang="en-US" altLang="en-US" dirty="0" smtClean="0"/>
              <a:t>Report signs or symptoms of MSDs to your supervisor or Human Resources representative.</a:t>
            </a:r>
          </a:p>
          <a:p>
            <a:pPr>
              <a:buFont typeface="Symbol" pitchFamily="18" charset="2"/>
              <a:buChar char="·"/>
            </a:pPr>
            <a:r>
              <a:rPr lang="en-US" altLang="en-US" dirty="0" smtClean="0"/>
              <a:t>Even if you do not have signs or symptoms of MSDs, your job may represent an MSD hazard or have hazardous elements. In order to prevent an MSD from occurring, you also need to report MSD hazards so that the company can take steps of prevention. We will discuss some of the MSD hazards in the next few slides.</a:t>
            </a:r>
          </a:p>
          <a:p>
            <a:endParaRPr lang="en-US" altLang="en-US" dirty="0" smtClean="0"/>
          </a:p>
        </p:txBody>
      </p:sp>
    </p:spTree>
    <p:extLst>
      <p:ext uri="{BB962C8B-B14F-4D97-AF65-F5344CB8AC3E}">
        <p14:creationId xmlns:p14="http://schemas.microsoft.com/office/powerpoint/2010/main" val="34618143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9"/>
          <p:cNvSpPr>
            <a:spLocks noGrp="1" noChangeArrowheads="1"/>
          </p:cNvSpPr>
          <p:nvPr>
            <p:ph type="sldNum" sz="quarter" idx="5"/>
          </p:nvPr>
        </p:nvSpPr>
        <p:spPr>
          <a:noFill/>
        </p:spPr>
        <p:txBody>
          <a:bodyPr/>
          <a:lstStyle/>
          <a:p>
            <a:fld id="{4515E2DF-4D54-4A6A-B679-E60E6984C15F}" type="slidenum">
              <a:rPr lang="en-US" altLang="en-US" smtClean="0"/>
              <a:pPr/>
              <a:t>24</a:t>
            </a:fld>
            <a:endParaRPr lang="en-US" altLang="en-US" dirty="0"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a:buNone/>
            </a:pPr>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Are all MSDs work related?</a:t>
            </a:r>
          </a:p>
          <a:p>
            <a:pPr>
              <a:buNone/>
            </a:pPr>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No. They can develop outside the workplace.</a:t>
            </a:r>
          </a:p>
          <a:p>
            <a:pPr>
              <a:buNone/>
            </a:pPr>
            <a:endParaRPr lang="en-US" altLang="en-US" sz="1100" b="1" kern="1200" dirty="0" smtClean="0">
              <a:solidFill>
                <a:schemeClr val="tx1"/>
              </a:solidFill>
              <a:latin typeface="Times New Roman" pitchFamily="18" charset="0"/>
              <a:ea typeface="+mn-ea"/>
              <a:cs typeface="+mn-cs"/>
            </a:endParaRPr>
          </a:p>
          <a:p>
            <a:pPr>
              <a:buNone/>
            </a:pPr>
            <a:r>
              <a:rPr lang="en-US" altLang="en-US" b="1" dirty="0" smtClean="0"/>
              <a:t>Speaker’s Notes</a:t>
            </a:r>
          </a:p>
          <a:p>
            <a:pPr>
              <a:buFont typeface="Symbol" pitchFamily="18" charset="2"/>
              <a:buChar char="·"/>
            </a:pPr>
            <a:r>
              <a:rPr lang="en-US" altLang="en-US" dirty="0" smtClean="0"/>
              <a:t>The employer must determine if the reported MSD or MSD sign or symptom meets the definition of an MSD incident.</a:t>
            </a:r>
          </a:p>
          <a:p>
            <a:pPr>
              <a:buFont typeface="Symbol" pitchFamily="18" charset="2"/>
              <a:buChar char="·"/>
            </a:pPr>
            <a:r>
              <a:rPr lang="en-US" altLang="en-US" dirty="0" smtClean="0"/>
              <a:t>Both the employer and the employee reporting the MSD may request the assistance of a health care provider to make the determination of an MSD incident.</a:t>
            </a:r>
          </a:p>
          <a:p>
            <a:pPr>
              <a:buFont typeface="Symbol" pitchFamily="18" charset="2"/>
              <a:buChar char="·"/>
            </a:pPr>
            <a:r>
              <a:rPr lang="en-US" altLang="en-US" dirty="0" smtClean="0"/>
              <a:t>MSD incidents are work-related MSDs that meet one of the following:</a:t>
            </a:r>
          </a:p>
          <a:p>
            <a:pPr marL="627063" lvl="1" indent="-169863">
              <a:buFont typeface="Symbol" pitchFamily="18" charset="2"/>
              <a:buChar char="¾"/>
            </a:pPr>
            <a:r>
              <a:rPr lang="en-US" altLang="en-US" dirty="0" smtClean="0"/>
              <a:t>Requires medical treatment beyond first aid</a:t>
            </a:r>
          </a:p>
          <a:p>
            <a:pPr marL="627063" lvl="1" indent="-169863">
              <a:buFont typeface="Symbol" pitchFamily="18" charset="2"/>
              <a:buChar char="¾"/>
            </a:pPr>
            <a:r>
              <a:rPr lang="en-US" altLang="en-US" dirty="0" smtClean="0"/>
              <a:t>Assignment to light duty or temporary time off work for recovery</a:t>
            </a:r>
          </a:p>
          <a:p>
            <a:pPr marL="627063" lvl="1" indent="-169863">
              <a:buFont typeface="Symbol" pitchFamily="18" charset="2"/>
              <a:buChar char="¾"/>
            </a:pPr>
            <a:r>
              <a:rPr lang="en-US" altLang="en-US" dirty="0" smtClean="0"/>
              <a:t>MSD signs or symptoms that last seven or more consecutive days</a:t>
            </a:r>
          </a:p>
          <a:p>
            <a:endParaRPr lang="en-US" altLang="en-US" dirty="0" smtClean="0"/>
          </a:p>
        </p:txBody>
      </p:sp>
    </p:spTree>
    <p:extLst>
      <p:ext uri="{BB962C8B-B14F-4D97-AF65-F5344CB8AC3E}">
        <p14:creationId xmlns:p14="http://schemas.microsoft.com/office/powerpoint/2010/main" val="17750937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How does the employer prove that an MSD is work-related?</a:t>
            </a:r>
          </a:p>
          <a:p>
            <a:pPr>
              <a:buNone/>
            </a:pPr>
            <a:r>
              <a:rPr lang="en-US" sz="1100" b="1" kern="1200" dirty="0" smtClean="0">
                <a:solidFill>
                  <a:schemeClr val="tx1"/>
                </a:solidFill>
                <a:latin typeface="Times New Roman" pitchFamily="18" charset="0"/>
                <a:ea typeface="+mn-ea"/>
                <a:cs typeface="+mn-cs"/>
              </a:rPr>
              <a:t>Answer:</a:t>
            </a:r>
            <a:endParaRPr lang="en-US" sz="1100" kern="1200" dirty="0" smtClean="0">
              <a:solidFill>
                <a:schemeClr val="tx1"/>
              </a:solidFill>
              <a:latin typeface="Times New Roman" pitchFamily="18" charset="0"/>
              <a:ea typeface="+mn-ea"/>
              <a:cs typeface="+mn-cs"/>
            </a:endParaRPr>
          </a:p>
          <a:p>
            <a:pPr lvl="0"/>
            <a:r>
              <a:rPr lang="en-US" sz="1100" kern="1200" dirty="0" smtClean="0">
                <a:solidFill>
                  <a:schemeClr val="tx1"/>
                </a:solidFill>
                <a:latin typeface="Times New Roman" pitchFamily="18" charset="0"/>
                <a:ea typeface="+mn-ea"/>
                <a:cs typeface="+mn-cs"/>
              </a:rPr>
              <a:t>Conduct a thorough medical exam (patient history).</a:t>
            </a:r>
          </a:p>
          <a:p>
            <a:pPr lvl="0"/>
            <a:r>
              <a:rPr lang="en-US" sz="1100" kern="1200" dirty="0" smtClean="0">
                <a:solidFill>
                  <a:schemeClr val="tx1"/>
                </a:solidFill>
                <a:latin typeface="Times New Roman" pitchFamily="18" charset="0"/>
                <a:ea typeface="+mn-ea"/>
                <a:cs typeface="+mn-cs"/>
              </a:rPr>
              <a:t>Check job hazard analysis results.</a:t>
            </a:r>
          </a:p>
          <a:p>
            <a:r>
              <a:rPr lang="en-US" sz="1100" kern="1200" dirty="0" smtClean="0">
                <a:solidFill>
                  <a:schemeClr val="tx1"/>
                </a:solidFill>
                <a:latin typeface="Times New Roman" pitchFamily="18" charset="0"/>
                <a:ea typeface="+mn-ea"/>
                <a:cs typeface="+mn-cs"/>
              </a:rPr>
              <a:t>Examine history related to the workplace.</a:t>
            </a:r>
            <a:endParaRPr lang="en-US" dirty="0"/>
          </a:p>
        </p:txBody>
      </p:sp>
      <p:sp>
        <p:nvSpPr>
          <p:cNvPr id="4" name="Slide Number Placeholder 3"/>
          <p:cNvSpPr>
            <a:spLocks noGrp="1"/>
          </p:cNvSpPr>
          <p:nvPr>
            <p:ph type="sldNum" sz="quarter" idx="10"/>
          </p:nvPr>
        </p:nvSpPr>
        <p:spPr/>
        <p:txBody>
          <a:bodyPr/>
          <a:lstStyle/>
          <a:p>
            <a:pPr>
              <a:defRPr/>
            </a:pPr>
            <a:fld id="{DC426195-C303-4A56-AC01-579BC57B9E1B}" type="slidenum">
              <a:rPr lang="en-US" altLang="en-US" smtClean="0"/>
              <a:pPr>
                <a:defRPr/>
              </a:pPr>
              <a:t>25</a:t>
            </a:fld>
            <a:endParaRPr lang="en-US" altLang="en-US" dirty="0"/>
          </a:p>
        </p:txBody>
      </p:sp>
    </p:spTree>
    <p:extLst>
      <p:ext uri="{BB962C8B-B14F-4D97-AF65-F5344CB8AC3E}">
        <p14:creationId xmlns:p14="http://schemas.microsoft.com/office/powerpoint/2010/main" val="29272654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9"/>
          <p:cNvSpPr>
            <a:spLocks noGrp="1" noChangeArrowheads="1"/>
          </p:cNvSpPr>
          <p:nvPr>
            <p:ph type="sldNum" sz="quarter" idx="5"/>
          </p:nvPr>
        </p:nvSpPr>
        <p:spPr>
          <a:noFill/>
        </p:spPr>
        <p:txBody>
          <a:bodyPr/>
          <a:lstStyle/>
          <a:p>
            <a:fld id="{DA96E246-F788-407F-BAE6-ACAE6F264048}" type="slidenum">
              <a:rPr lang="en-US" altLang="en-US" smtClean="0"/>
              <a:pPr/>
              <a:t>26</a:t>
            </a:fld>
            <a:endParaRPr lang="en-US" altLang="en-US" dirty="0"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a:buNone/>
            </a:pPr>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What kind of response do you think you would get from your employer if you reported an MSD incident?</a:t>
            </a:r>
          </a:p>
          <a:p>
            <a:pPr>
              <a:buNone/>
            </a:pPr>
            <a:r>
              <a:rPr lang="en-US" sz="1100" b="1" kern="1200" dirty="0" smtClean="0">
                <a:solidFill>
                  <a:schemeClr val="tx1"/>
                </a:solidFill>
                <a:latin typeface="Times New Roman" pitchFamily="18" charset="0"/>
                <a:ea typeface="+mn-ea"/>
                <a:cs typeface="+mn-cs"/>
              </a:rPr>
              <a:t>Answers will vary.</a:t>
            </a:r>
          </a:p>
          <a:p>
            <a:pPr>
              <a:buNone/>
            </a:pPr>
            <a:endParaRPr lang="en-US" altLang="en-US" sz="1100" b="1" kern="1200" dirty="0" smtClean="0">
              <a:solidFill>
                <a:schemeClr val="tx1"/>
              </a:solidFill>
              <a:latin typeface="Times New Roman" pitchFamily="18" charset="0"/>
              <a:ea typeface="+mn-ea"/>
              <a:cs typeface="+mn-cs"/>
            </a:endParaRPr>
          </a:p>
          <a:p>
            <a:pPr>
              <a:buNone/>
            </a:pPr>
            <a:r>
              <a:rPr lang="en-US" altLang="en-US" b="1" dirty="0" smtClean="0"/>
              <a:t>Speaker’s Notes</a:t>
            </a:r>
          </a:p>
          <a:p>
            <a:pPr>
              <a:buFont typeface="Symbol" pitchFamily="18" charset="2"/>
              <a:buChar char="·"/>
            </a:pPr>
            <a:r>
              <a:rPr lang="en-US" altLang="en-US" dirty="0" smtClean="0"/>
              <a:t>Beyond the requirement for this initial training, the Ergonomics Program Standard does not really kick in until an employee reports having an MSD or having signs or symptoms of an MSD.</a:t>
            </a:r>
          </a:p>
          <a:p>
            <a:pPr>
              <a:buFont typeface="Symbol" pitchFamily="18" charset="2"/>
              <a:buChar char="·"/>
            </a:pPr>
            <a:r>
              <a:rPr lang="en-US" altLang="en-US" dirty="0" smtClean="0"/>
              <a:t>Once this is reported to the employer, a number of steps must be taken that we will discuss in detail in the following slides:</a:t>
            </a:r>
          </a:p>
          <a:p>
            <a:pPr marL="627063" lvl="1" indent="-169863">
              <a:buFont typeface="Symbol" pitchFamily="18" charset="2"/>
              <a:buChar char="¾"/>
            </a:pPr>
            <a:r>
              <a:rPr lang="en-US" altLang="en-US" dirty="0" smtClean="0"/>
              <a:t>Employer determines if report is an MSD incident</a:t>
            </a:r>
          </a:p>
          <a:p>
            <a:pPr marL="627063" lvl="1" indent="-169863">
              <a:buFont typeface="Symbol" pitchFamily="18" charset="2"/>
              <a:buChar char="¾"/>
            </a:pPr>
            <a:r>
              <a:rPr lang="en-US" altLang="en-US" dirty="0" smtClean="0"/>
              <a:t>Employer provides access to a healthcare provider</a:t>
            </a:r>
          </a:p>
          <a:p>
            <a:pPr marL="627063" lvl="1" indent="-169863">
              <a:buFont typeface="Symbol" pitchFamily="18" charset="2"/>
              <a:buChar char="¾"/>
            </a:pPr>
            <a:r>
              <a:rPr lang="en-US" altLang="en-US" dirty="0" smtClean="0"/>
              <a:t>Wages and benefits protected while on light duty or off work to recover</a:t>
            </a:r>
          </a:p>
          <a:p>
            <a:pPr marL="627063" lvl="1" indent="-169863">
              <a:buFont typeface="Symbol" pitchFamily="18" charset="2"/>
              <a:buChar char="¾"/>
            </a:pPr>
            <a:r>
              <a:rPr lang="en-US" altLang="en-US" dirty="0" smtClean="0"/>
              <a:t>Employer analyzes your job for MSD hazards</a:t>
            </a:r>
          </a:p>
          <a:p>
            <a:pPr marL="627063" lvl="1" indent="-169863">
              <a:buFont typeface="Symbol" pitchFamily="18" charset="2"/>
              <a:buChar char="¾"/>
            </a:pPr>
            <a:r>
              <a:rPr lang="en-US" altLang="en-US" dirty="0" smtClean="0"/>
              <a:t>Employer takes steps to reduce MSD hazards</a:t>
            </a:r>
          </a:p>
          <a:p>
            <a:endParaRPr lang="en-US" altLang="en-US" dirty="0" smtClean="0"/>
          </a:p>
        </p:txBody>
      </p:sp>
    </p:spTree>
    <p:extLst>
      <p:ext uri="{BB962C8B-B14F-4D97-AF65-F5344CB8AC3E}">
        <p14:creationId xmlns:p14="http://schemas.microsoft.com/office/powerpoint/2010/main" val="32643864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9"/>
          <p:cNvSpPr>
            <a:spLocks noGrp="1" noChangeArrowheads="1"/>
          </p:cNvSpPr>
          <p:nvPr>
            <p:ph type="sldNum" sz="quarter" idx="5"/>
          </p:nvPr>
        </p:nvSpPr>
        <p:spPr>
          <a:noFill/>
        </p:spPr>
        <p:txBody>
          <a:bodyPr/>
          <a:lstStyle/>
          <a:p>
            <a:fld id="{27C2CBBE-75C7-4E08-922B-728C8003608D}" type="slidenum">
              <a:rPr lang="en-US" altLang="en-US" smtClean="0"/>
              <a:pPr/>
              <a:t>27</a:t>
            </a:fld>
            <a:endParaRPr lang="en-US" altLang="en-US" dirty="0"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a:buNone/>
            </a:pPr>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What is the purpose of a job hazard analysis?</a:t>
            </a:r>
          </a:p>
          <a:p>
            <a:pPr>
              <a:buNone/>
            </a:pPr>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A job hazard analysis breaks a job into its various elements or actions, describes them, measures and quantifies the ergonomics risk factors inherent in the elements, identifies conditions contributing to the risk factors, and determines corrective measures.</a:t>
            </a:r>
          </a:p>
          <a:p>
            <a:pPr>
              <a:buNone/>
            </a:pPr>
            <a:endParaRPr lang="en-US" altLang="en-US" sz="1100" b="1" kern="1200" dirty="0" smtClean="0">
              <a:solidFill>
                <a:schemeClr val="tx1"/>
              </a:solidFill>
              <a:latin typeface="Times New Roman" pitchFamily="18" charset="0"/>
              <a:ea typeface="+mn-ea"/>
              <a:cs typeface="+mn-cs"/>
            </a:endParaRPr>
          </a:p>
          <a:p>
            <a:pPr>
              <a:buNone/>
            </a:pPr>
            <a:r>
              <a:rPr lang="en-US" altLang="en-US" b="1" dirty="0" smtClean="0"/>
              <a:t>Speaker’s Notes</a:t>
            </a:r>
          </a:p>
          <a:p>
            <a:pPr>
              <a:buFont typeface="Symbol" pitchFamily="18" charset="2"/>
              <a:buChar char="·"/>
            </a:pPr>
            <a:r>
              <a:rPr lang="en-US" altLang="en-US" dirty="0" smtClean="0"/>
              <a:t>A job hazard analysis is conducted on the job where an MSD incident occurred.</a:t>
            </a:r>
          </a:p>
          <a:p>
            <a:pPr>
              <a:buFont typeface="Symbol" pitchFamily="18" charset="2"/>
              <a:buChar char="·"/>
            </a:pPr>
            <a:r>
              <a:rPr lang="en-US" altLang="en-US" dirty="0" smtClean="0"/>
              <a:t>The job hazard analysis determines whether the MSD hazard exists and what type of hazard it is.</a:t>
            </a:r>
          </a:p>
          <a:p>
            <a:pPr>
              <a:buFont typeface="Symbol" pitchFamily="18" charset="2"/>
              <a:buChar char="·"/>
            </a:pPr>
            <a:r>
              <a:rPr lang="en-US" altLang="en-US" dirty="0" smtClean="0"/>
              <a:t>The next step is to implement control measures to reduce the hazards.</a:t>
            </a:r>
          </a:p>
          <a:p>
            <a:pPr>
              <a:buFont typeface="Symbol" pitchFamily="18" charset="2"/>
              <a:buChar char="·"/>
            </a:pPr>
            <a:r>
              <a:rPr lang="en-US" altLang="en-US" dirty="0" smtClean="0"/>
              <a:t>Employee involvement in identification and control of the hazards is not only required, it is fundamental for properly identifying and controlling the hazard, because they know the hazards, may have experienced MSD signs/symptoms, and probably have ideas to control the hazards.</a:t>
            </a:r>
          </a:p>
          <a:p>
            <a:pPr>
              <a:buFont typeface="Symbol" pitchFamily="18" charset="2"/>
              <a:buChar char="·"/>
            </a:pPr>
            <a:r>
              <a:rPr lang="en-US" altLang="en-US" dirty="0" smtClean="0"/>
              <a:t>Once hazards have been identified and control measures implemented, employees and supervisors in affected jobs must be trained in order to prevent MSDs.</a:t>
            </a:r>
          </a:p>
          <a:p>
            <a:endParaRPr lang="en-US" altLang="en-US" dirty="0" smtClean="0"/>
          </a:p>
        </p:txBody>
      </p:sp>
    </p:spTree>
    <p:extLst>
      <p:ext uri="{BB962C8B-B14F-4D97-AF65-F5344CB8AC3E}">
        <p14:creationId xmlns:p14="http://schemas.microsoft.com/office/powerpoint/2010/main" val="26300431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9"/>
          <p:cNvSpPr>
            <a:spLocks noGrp="1" noChangeArrowheads="1"/>
          </p:cNvSpPr>
          <p:nvPr>
            <p:ph type="sldNum" sz="quarter" idx="5"/>
          </p:nvPr>
        </p:nvSpPr>
        <p:spPr>
          <a:noFill/>
        </p:spPr>
        <p:txBody>
          <a:bodyPr/>
          <a:lstStyle/>
          <a:p>
            <a:fld id="{FBFB289D-3BB5-43C9-858F-9F1588371C08}" type="slidenum">
              <a:rPr lang="en-US" altLang="en-US" smtClean="0"/>
              <a:pPr/>
              <a:t>28</a:t>
            </a:fld>
            <a:endParaRPr lang="en-US" altLang="en-US" dirty="0"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a:buNone/>
            </a:pPr>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What should management do to get participation?</a:t>
            </a:r>
          </a:p>
          <a:p>
            <a:pPr>
              <a:buNone/>
            </a:pPr>
            <a:r>
              <a:rPr lang="en-US" sz="1100" b="1" kern="1200" dirty="0" smtClean="0">
                <a:solidFill>
                  <a:schemeClr val="tx1"/>
                </a:solidFill>
                <a:latin typeface="Times New Roman" pitchFamily="18" charset="0"/>
                <a:ea typeface="+mn-ea"/>
                <a:cs typeface="+mn-cs"/>
              </a:rPr>
              <a:t>Answer:</a:t>
            </a:r>
            <a:r>
              <a:rPr lang="en-US" sz="1100" kern="1200" dirty="0" smtClean="0">
                <a:solidFill>
                  <a:schemeClr val="tx1"/>
                </a:solidFill>
                <a:latin typeface="Times New Roman" pitchFamily="18" charset="0"/>
                <a:ea typeface="+mn-ea"/>
                <a:cs typeface="+mn-cs"/>
              </a:rPr>
              <a:t> Designate a person(s) with authority to run the program and involve the employees in that process of development and evaluation of the ergonomics program.</a:t>
            </a:r>
          </a:p>
          <a:p>
            <a:pPr>
              <a:buNone/>
            </a:pPr>
            <a:endParaRPr lang="en-US" altLang="en-US" sz="1100" b="1" kern="1200" dirty="0" smtClean="0">
              <a:solidFill>
                <a:schemeClr val="tx1"/>
              </a:solidFill>
              <a:latin typeface="Times New Roman" pitchFamily="18" charset="0"/>
              <a:ea typeface="+mn-ea"/>
              <a:cs typeface="+mn-cs"/>
            </a:endParaRPr>
          </a:p>
          <a:p>
            <a:pPr>
              <a:buNone/>
            </a:pPr>
            <a:r>
              <a:rPr lang="en-US" altLang="en-US" b="1" dirty="0" smtClean="0"/>
              <a:t>Speaker’s Notes</a:t>
            </a:r>
          </a:p>
          <a:p>
            <a:pPr>
              <a:buFont typeface="Symbol" pitchFamily="18" charset="2"/>
              <a:buChar char="·"/>
            </a:pPr>
            <a:r>
              <a:rPr lang="en-US" altLang="en-US" dirty="0" smtClean="0"/>
              <a:t>The first step of an ergonomics program is the MSD management system.</a:t>
            </a:r>
          </a:p>
          <a:p>
            <a:pPr>
              <a:buFont typeface="Symbol" pitchFamily="18" charset="2"/>
              <a:buChar char="·"/>
            </a:pPr>
            <a:r>
              <a:rPr lang="en-US" altLang="en-US" dirty="0" smtClean="0"/>
              <a:t>Develop an MSD reporting and response system.</a:t>
            </a:r>
          </a:p>
          <a:p>
            <a:pPr>
              <a:buFont typeface="Symbol" pitchFamily="18" charset="2"/>
              <a:buChar char="·"/>
            </a:pPr>
            <a:r>
              <a:rPr lang="en-US" altLang="en-US" dirty="0" smtClean="0"/>
              <a:t>Designate persons with the authority, resources, and training to run the ergonomics program.</a:t>
            </a:r>
          </a:p>
          <a:p>
            <a:pPr>
              <a:buFont typeface="Symbol" pitchFamily="18" charset="2"/>
              <a:buChar char="·"/>
            </a:pPr>
            <a:r>
              <a:rPr lang="en-US" altLang="en-US" dirty="0" smtClean="0"/>
              <a:t>Ensure company policies do not discourage employee participation or reporting of MSDs.</a:t>
            </a:r>
          </a:p>
          <a:p>
            <a:pPr>
              <a:buFont typeface="Symbol" pitchFamily="18" charset="2"/>
              <a:buChar char="·"/>
            </a:pPr>
            <a:r>
              <a:rPr lang="en-US" altLang="en-US" dirty="0" smtClean="0"/>
              <a:t>Make sure employees have the opportunity to participate in the development, implementation, and evaluation of the ergonomics program.</a:t>
            </a:r>
          </a:p>
          <a:p>
            <a:endParaRPr lang="en-US" altLang="en-US" dirty="0" smtClean="0"/>
          </a:p>
        </p:txBody>
      </p:sp>
    </p:spTree>
    <p:extLst>
      <p:ext uri="{BB962C8B-B14F-4D97-AF65-F5344CB8AC3E}">
        <p14:creationId xmlns:p14="http://schemas.microsoft.com/office/powerpoint/2010/main" val="33267811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C7F40B49-D765-43AB-970A-DF4C94C8DFA7}" type="slidenum">
              <a:rPr lang="en-US" altLang="en-US" smtClean="0"/>
              <a:pPr/>
              <a:t>29</a:t>
            </a:fld>
            <a:endParaRPr lang="en-US" altLang="en-US" dirty="0"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a:buFontTx/>
              <a:buNone/>
            </a:pPr>
            <a:r>
              <a:rPr lang="en-US" altLang="en-US" b="1" dirty="0" smtClean="0"/>
              <a:t>Speaker’s Notes</a:t>
            </a:r>
          </a:p>
          <a:p>
            <a:pPr>
              <a:buFont typeface="Symbol" pitchFamily="18" charset="2"/>
              <a:buChar char="·"/>
            </a:pPr>
            <a:r>
              <a:rPr lang="en-US" altLang="en-US" dirty="0" smtClean="0"/>
              <a:t>The ergonomics program must provide for the management of reported MSDs.</a:t>
            </a:r>
          </a:p>
          <a:p>
            <a:pPr>
              <a:buFont typeface="Symbol" pitchFamily="18" charset="2"/>
              <a:buChar char="·"/>
            </a:pPr>
            <a:r>
              <a:rPr lang="en-US" altLang="en-US" dirty="0" smtClean="0"/>
              <a:t>The employees that report MSDs are provided with access to a health care professional at no cost to the employee.</a:t>
            </a:r>
          </a:p>
          <a:p>
            <a:pPr>
              <a:buFont typeface="Symbol" pitchFamily="18" charset="2"/>
              <a:buChar char="·"/>
            </a:pPr>
            <a:r>
              <a:rPr lang="en-US" altLang="en-US" dirty="0" smtClean="0"/>
              <a:t>The health care professional will provide evaluation and follow-up of the incident.</a:t>
            </a:r>
          </a:p>
          <a:p>
            <a:pPr>
              <a:buFont typeface="Symbol" pitchFamily="18" charset="2"/>
              <a:buChar char="·"/>
            </a:pPr>
            <a:r>
              <a:rPr lang="en-US" altLang="en-US" dirty="0" smtClean="0"/>
              <a:t>The health care professional may also require temporary work restriction or time off of work to recover. </a:t>
            </a:r>
          </a:p>
          <a:p>
            <a:endParaRPr lang="en-US" altLang="en-US" dirty="0" smtClean="0"/>
          </a:p>
        </p:txBody>
      </p:sp>
    </p:spTree>
    <p:extLst>
      <p:ext uri="{BB962C8B-B14F-4D97-AF65-F5344CB8AC3E}">
        <p14:creationId xmlns:p14="http://schemas.microsoft.com/office/powerpoint/2010/main" val="1157193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9"/>
          <p:cNvSpPr>
            <a:spLocks noGrp="1" noChangeArrowheads="1"/>
          </p:cNvSpPr>
          <p:nvPr>
            <p:ph type="sldNum" sz="quarter" idx="5"/>
          </p:nvPr>
        </p:nvSpPr>
        <p:spPr>
          <a:noFill/>
        </p:spPr>
        <p:txBody>
          <a:bodyPr/>
          <a:lstStyle/>
          <a:p>
            <a:fld id="{3B97D5D6-93D6-483F-8A43-E17A44AA53D1}" type="slidenum">
              <a:rPr lang="en-US" altLang="en-US" smtClean="0"/>
              <a:pPr/>
              <a:t>30</a:t>
            </a:fld>
            <a:endParaRPr lang="en-US" altLang="en-US" dirty="0"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a:buNone/>
            </a:pPr>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Will someone on light duty receive full benefits and wages?</a:t>
            </a:r>
          </a:p>
          <a:p>
            <a:pPr>
              <a:buNone/>
            </a:pPr>
            <a:r>
              <a:rPr lang="en-US" sz="1100" b="1" kern="1200" dirty="0" smtClean="0">
                <a:solidFill>
                  <a:schemeClr val="tx1"/>
                </a:solidFill>
                <a:latin typeface="Times New Roman" pitchFamily="18" charset="0"/>
                <a:ea typeface="+mn-ea"/>
                <a:cs typeface="+mn-cs"/>
              </a:rPr>
              <a:t>Answers will vary, </a:t>
            </a:r>
            <a:r>
              <a:rPr lang="en-US" sz="1100" kern="1200" dirty="0" smtClean="0">
                <a:solidFill>
                  <a:schemeClr val="tx1"/>
                </a:solidFill>
                <a:latin typeface="Times New Roman" pitchFamily="18" charset="0"/>
                <a:ea typeface="+mn-ea"/>
                <a:cs typeface="+mn-cs"/>
              </a:rPr>
              <a:t>but the most common answer is “yes.”</a:t>
            </a:r>
          </a:p>
          <a:p>
            <a:pPr>
              <a:buNone/>
            </a:pPr>
            <a:endParaRPr lang="en-US" altLang="en-US" sz="1100" b="1" kern="1200" dirty="0" smtClean="0">
              <a:solidFill>
                <a:schemeClr val="tx1"/>
              </a:solidFill>
              <a:latin typeface="Times New Roman" pitchFamily="18" charset="0"/>
              <a:ea typeface="+mn-ea"/>
              <a:cs typeface="+mn-cs"/>
            </a:endParaRPr>
          </a:p>
          <a:p>
            <a:pPr>
              <a:buNone/>
            </a:pPr>
            <a:r>
              <a:rPr lang="en-US" altLang="en-US" b="1" dirty="0" smtClean="0"/>
              <a:t>Speaker’s Notes</a:t>
            </a:r>
          </a:p>
          <a:p>
            <a:pPr>
              <a:buFont typeface="Symbol" pitchFamily="18" charset="2"/>
              <a:buChar char="·"/>
            </a:pPr>
            <a:r>
              <a:rPr lang="en-US" altLang="en-US" dirty="0" smtClean="0"/>
              <a:t>If the health care provider determines that work restrictions are required for recovery, then those restrictions are protected according to the OSHA Ergonomics Standard.</a:t>
            </a:r>
          </a:p>
          <a:p>
            <a:pPr>
              <a:buFont typeface="Symbol" pitchFamily="18" charset="2"/>
              <a:buChar char="·"/>
            </a:pPr>
            <a:r>
              <a:rPr lang="en-US" altLang="en-US" dirty="0" smtClean="0"/>
              <a:t>While on light duty, the employee receives 100% wages/benefits. </a:t>
            </a:r>
          </a:p>
          <a:p>
            <a:pPr>
              <a:buFont typeface="Symbol" pitchFamily="18" charset="2"/>
              <a:buChar char="·"/>
            </a:pPr>
            <a:r>
              <a:rPr lang="en-US" altLang="en-US" dirty="0" smtClean="0"/>
              <a:t>If removed from work, the employee receives 90% wages and full benefits. </a:t>
            </a:r>
          </a:p>
          <a:p>
            <a:pPr>
              <a:buFont typeface="Symbol" pitchFamily="18" charset="2"/>
              <a:buChar char="·"/>
            </a:pPr>
            <a:r>
              <a:rPr lang="en-US" altLang="en-US" dirty="0" smtClean="0"/>
              <a:t>The work restriction protection (WRP) benefits last until:</a:t>
            </a:r>
          </a:p>
          <a:p>
            <a:pPr marL="627063" lvl="1" indent="-169863">
              <a:buFont typeface="Symbol" pitchFamily="18" charset="2"/>
              <a:buChar char="¾"/>
            </a:pPr>
            <a:r>
              <a:rPr lang="en-US" altLang="en-US" dirty="0" smtClean="0"/>
              <a:t>The employee can return to the job</a:t>
            </a:r>
          </a:p>
          <a:p>
            <a:pPr marL="627063" lvl="1" indent="-169863">
              <a:buFont typeface="Symbol" pitchFamily="18" charset="2"/>
              <a:buChar char="¾"/>
            </a:pPr>
            <a:r>
              <a:rPr lang="en-US" altLang="en-US" dirty="0" smtClean="0"/>
              <a:t>It is determined that the employee is too disabled to return to the job</a:t>
            </a:r>
          </a:p>
          <a:p>
            <a:pPr marL="627063" lvl="1" indent="-169863">
              <a:buFont typeface="Symbol" pitchFamily="18" charset="2"/>
              <a:buChar char="¾"/>
            </a:pPr>
            <a:r>
              <a:rPr lang="en-US" altLang="en-US" dirty="0" smtClean="0"/>
              <a:t>90 calendar days</a:t>
            </a:r>
          </a:p>
          <a:p>
            <a:pPr marL="627063" lvl="1" indent="-169863">
              <a:buFont typeface="Symbol" pitchFamily="18" charset="2"/>
              <a:buChar char="¾"/>
            </a:pPr>
            <a:r>
              <a:rPr lang="en-US" altLang="en-US" dirty="0" smtClean="0"/>
              <a:t>Whichever comes first</a:t>
            </a:r>
          </a:p>
          <a:p>
            <a:pPr>
              <a:buFont typeface="Symbol" pitchFamily="18" charset="2"/>
              <a:buChar char="·"/>
            </a:pPr>
            <a:r>
              <a:rPr lang="en-US" altLang="en-US" dirty="0" smtClean="0"/>
              <a:t>The employee or employer can obtain second opinions from a health care provider on whether the employee needs work restrictions.</a:t>
            </a:r>
          </a:p>
          <a:p>
            <a:endParaRPr lang="en-US" altLang="en-US" dirty="0" smtClean="0"/>
          </a:p>
        </p:txBody>
      </p:sp>
    </p:spTree>
    <p:extLst>
      <p:ext uri="{BB962C8B-B14F-4D97-AF65-F5344CB8AC3E}">
        <p14:creationId xmlns:p14="http://schemas.microsoft.com/office/powerpoint/2010/main" val="41770946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9"/>
          <p:cNvSpPr>
            <a:spLocks noGrp="1" noChangeArrowheads="1"/>
          </p:cNvSpPr>
          <p:nvPr>
            <p:ph type="sldNum" sz="quarter" idx="5"/>
          </p:nvPr>
        </p:nvSpPr>
        <p:spPr>
          <a:noFill/>
        </p:spPr>
        <p:txBody>
          <a:bodyPr/>
          <a:lstStyle/>
          <a:p>
            <a:fld id="{9AB30859-2245-4521-A548-AEA4A6863329}" type="slidenum">
              <a:rPr lang="en-US" altLang="en-US" smtClean="0"/>
              <a:pPr/>
              <a:t>31</a:t>
            </a:fld>
            <a:endParaRPr lang="en-US" altLang="en-US" dirty="0"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a:buNone/>
            </a:pPr>
            <a:r>
              <a:rPr lang="en-US" sz="1100" b="1" kern="1200" dirty="0" smtClean="0">
                <a:solidFill>
                  <a:schemeClr val="tx1"/>
                </a:solidFill>
                <a:latin typeface="Times New Roman" pitchFamily="18" charset="0"/>
                <a:ea typeface="+mn-ea"/>
                <a:cs typeface="+mn-cs"/>
              </a:rPr>
              <a:t>Question: </a:t>
            </a:r>
            <a:r>
              <a:rPr lang="en-US" sz="1100" kern="1200" dirty="0" smtClean="0">
                <a:solidFill>
                  <a:schemeClr val="tx1"/>
                </a:solidFill>
                <a:latin typeface="Times New Roman" pitchFamily="18" charset="0"/>
                <a:ea typeface="+mn-ea"/>
                <a:cs typeface="+mn-cs"/>
              </a:rPr>
              <a:t>Why should you evaluate your ergonomics program?</a:t>
            </a:r>
          </a:p>
          <a:p>
            <a:pPr>
              <a:buNone/>
            </a:pPr>
            <a:r>
              <a:rPr lang="en-US" sz="1100" b="1" kern="1200" dirty="0" smtClean="0">
                <a:solidFill>
                  <a:schemeClr val="tx1"/>
                </a:solidFill>
                <a:latin typeface="Times New Roman" pitchFamily="18" charset="0"/>
                <a:ea typeface="+mn-ea"/>
                <a:cs typeface="+mn-cs"/>
              </a:rPr>
              <a:t>Answer: </a:t>
            </a:r>
            <a:r>
              <a:rPr lang="en-US" sz="1100" kern="1200" dirty="0" smtClean="0">
                <a:solidFill>
                  <a:schemeClr val="tx1"/>
                </a:solidFill>
                <a:latin typeface="Times New Roman" pitchFamily="18" charset="0"/>
                <a:ea typeface="+mn-ea"/>
                <a:cs typeface="+mn-cs"/>
              </a:rPr>
              <a:t>To ensure that you are getting the most from the program and that it is accomplishing what it was designed to do.</a:t>
            </a:r>
          </a:p>
          <a:p>
            <a:pPr>
              <a:buNone/>
            </a:pPr>
            <a:endParaRPr lang="en-US" altLang="en-US" sz="1100" b="1" kern="1200" dirty="0" smtClean="0">
              <a:solidFill>
                <a:schemeClr val="tx1"/>
              </a:solidFill>
              <a:latin typeface="Times New Roman" pitchFamily="18" charset="0"/>
              <a:ea typeface="+mn-ea"/>
              <a:cs typeface="+mn-cs"/>
            </a:endParaRPr>
          </a:p>
          <a:p>
            <a:pPr>
              <a:buNone/>
            </a:pPr>
            <a:r>
              <a:rPr lang="en-US" altLang="en-US" b="1" dirty="0" smtClean="0"/>
              <a:t>Speaker’s Notes</a:t>
            </a:r>
          </a:p>
          <a:p>
            <a:pPr>
              <a:buFont typeface="Symbol" pitchFamily="18" charset="2"/>
              <a:buChar char="·"/>
            </a:pPr>
            <a:r>
              <a:rPr lang="en-US" altLang="en-US" dirty="0" smtClean="0"/>
              <a:t>Although an effective ergonomics program will be continuously evaluated and improved, OSHA requires that it be evaluated at least every three years.</a:t>
            </a:r>
          </a:p>
          <a:p>
            <a:pPr>
              <a:buFont typeface="Symbol" pitchFamily="18" charset="2"/>
              <a:buChar char="·"/>
            </a:pPr>
            <a:r>
              <a:rPr lang="en-US" altLang="en-US" dirty="0" smtClean="0"/>
              <a:t>Employer must make sure the program is effective in controlling hazards and preventing MSDs.</a:t>
            </a:r>
          </a:p>
          <a:p>
            <a:pPr>
              <a:buFont typeface="Symbol" pitchFamily="18" charset="2"/>
              <a:buChar char="·"/>
            </a:pPr>
            <a:r>
              <a:rPr lang="en-US" altLang="en-US" dirty="0" smtClean="0"/>
              <a:t>The employer must get input from employees.</a:t>
            </a:r>
          </a:p>
          <a:p>
            <a:pPr>
              <a:buFont typeface="Symbol" pitchFamily="18" charset="2"/>
              <a:buChar char="·"/>
            </a:pPr>
            <a:r>
              <a:rPr lang="en-US" altLang="en-US" dirty="0" smtClean="0"/>
              <a:t>The program must ensure all hazards are being addressed.</a:t>
            </a:r>
          </a:p>
          <a:p>
            <a:pPr>
              <a:buFont typeface="Symbol" pitchFamily="18" charset="2"/>
              <a:buChar char="·"/>
            </a:pPr>
            <a:r>
              <a:rPr lang="en-US" altLang="en-US" dirty="0" smtClean="0"/>
              <a:t>Make necessary changes.</a:t>
            </a:r>
          </a:p>
          <a:p>
            <a:endParaRPr lang="en-US" altLang="en-US" dirty="0" smtClean="0"/>
          </a:p>
        </p:txBody>
      </p:sp>
    </p:spTree>
    <p:extLst>
      <p:ext uri="{BB962C8B-B14F-4D97-AF65-F5344CB8AC3E}">
        <p14:creationId xmlns:p14="http://schemas.microsoft.com/office/powerpoint/2010/main" val="14113271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9"/>
          <p:cNvSpPr>
            <a:spLocks noGrp="1" noChangeArrowheads="1"/>
          </p:cNvSpPr>
          <p:nvPr>
            <p:ph type="sldNum" sz="quarter" idx="5"/>
          </p:nvPr>
        </p:nvSpPr>
        <p:spPr>
          <a:noFill/>
        </p:spPr>
        <p:txBody>
          <a:bodyPr/>
          <a:lstStyle/>
          <a:p>
            <a:fld id="{FFD3BD88-4A9B-42FE-9104-5F38303F54FB}" type="slidenum">
              <a:rPr lang="en-US" altLang="en-US" smtClean="0"/>
              <a:pPr/>
              <a:t>32</a:t>
            </a:fld>
            <a:endParaRPr lang="en-US" altLang="en-US" dirty="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a:buNone/>
            </a:pPr>
            <a:r>
              <a:rPr lang="en-US" sz="1100" b="1" kern="1200" dirty="0" smtClean="0">
                <a:solidFill>
                  <a:schemeClr val="tx1"/>
                </a:solidFill>
                <a:latin typeface="Times New Roman" pitchFamily="18" charset="0"/>
                <a:ea typeface="+mn-ea"/>
                <a:cs typeface="+mn-cs"/>
              </a:rPr>
              <a:t>Question:</a:t>
            </a:r>
            <a:r>
              <a:rPr lang="en-US" sz="1100" kern="1200" dirty="0" smtClean="0">
                <a:solidFill>
                  <a:schemeClr val="tx1"/>
                </a:solidFill>
                <a:latin typeface="Times New Roman" pitchFamily="18" charset="0"/>
                <a:ea typeface="+mn-ea"/>
                <a:cs typeface="+mn-cs"/>
              </a:rPr>
              <a:t> Why is recordkeeping so important?</a:t>
            </a:r>
          </a:p>
          <a:p>
            <a:pPr>
              <a:buNone/>
            </a:pPr>
            <a:r>
              <a:rPr lang="en-US" sz="1100" b="1" kern="1200" dirty="0" smtClean="0">
                <a:solidFill>
                  <a:schemeClr val="tx1"/>
                </a:solidFill>
                <a:latin typeface="Times New Roman" pitchFamily="18" charset="0"/>
                <a:ea typeface="+mn-ea"/>
                <a:cs typeface="+mn-cs"/>
              </a:rPr>
              <a:t>Answer: </a:t>
            </a:r>
            <a:r>
              <a:rPr lang="en-US" sz="1100" kern="1200" dirty="0" smtClean="0">
                <a:solidFill>
                  <a:schemeClr val="tx1"/>
                </a:solidFill>
                <a:latin typeface="Times New Roman" pitchFamily="18" charset="0"/>
                <a:ea typeface="+mn-ea"/>
                <a:cs typeface="+mn-cs"/>
              </a:rPr>
              <a:t>Without the true numbers and/or incidents how can you come up with fair answers and make good decisions about MSDs?</a:t>
            </a:r>
          </a:p>
          <a:p>
            <a:endParaRPr lang="en-US" altLang="en-US" sz="1100" b="1" kern="1200" dirty="0" smtClean="0">
              <a:solidFill>
                <a:schemeClr val="tx1"/>
              </a:solidFill>
              <a:latin typeface="Times New Roman" pitchFamily="18" charset="0"/>
              <a:ea typeface="+mn-ea"/>
              <a:cs typeface="+mn-cs"/>
            </a:endParaRPr>
          </a:p>
          <a:p>
            <a:r>
              <a:rPr lang="en-US" altLang="en-US" b="1" dirty="0" smtClean="0"/>
              <a:t>Speaker’s Notes</a:t>
            </a:r>
          </a:p>
          <a:p>
            <a:pPr>
              <a:buFont typeface="Symbol" pitchFamily="18" charset="2"/>
              <a:buChar char="·"/>
            </a:pPr>
            <a:r>
              <a:rPr lang="en-US" altLang="en-US" dirty="0" smtClean="0"/>
              <a:t>The ergonomics program also has a number of recordkeeping requirements that employees may have access to.</a:t>
            </a:r>
          </a:p>
          <a:p>
            <a:pPr>
              <a:buFont typeface="Symbol" pitchFamily="18" charset="2"/>
              <a:buChar char="·"/>
            </a:pPr>
            <a:r>
              <a:rPr lang="en-US" altLang="en-US" dirty="0" smtClean="0"/>
              <a:t>Reports of MSDs or signs/symptoms of MSDs.</a:t>
            </a:r>
          </a:p>
          <a:p>
            <a:pPr>
              <a:buFont typeface="Symbol" pitchFamily="18" charset="2"/>
              <a:buChar char="·"/>
            </a:pPr>
            <a:r>
              <a:rPr lang="en-US" altLang="en-US" dirty="0" smtClean="0"/>
              <a:t>Responses to reports.</a:t>
            </a:r>
          </a:p>
          <a:p>
            <a:pPr>
              <a:buFont typeface="Symbol" pitchFamily="18" charset="2"/>
              <a:buChar char="·"/>
            </a:pPr>
            <a:r>
              <a:rPr lang="en-US" altLang="en-US" dirty="0" smtClean="0"/>
              <a:t>Job hazard analyses.</a:t>
            </a:r>
          </a:p>
          <a:p>
            <a:pPr>
              <a:buFont typeface="Symbol" pitchFamily="18" charset="2"/>
              <a:buChar char="·"/>
            </a:pPr>
            <a:r>
              <a:rPr lang="en-US" altLang="en-US" dirty="0" smtClean="0"/>
              <a:t>Hazard control measures.</a:t>
            </a:r>
          </a:p>
          <a:p>
            <a:pPr>
              <a:buFont typeface="Symbol" pitchFamily="18" charset="2"/>
              <a:buChar char="·"/>
            </a:pPr>
            <a:r>
              <a:rPr lang="en-US" altLang="en-US" dirty="0" smtClean="0"/>
              <a:t>Ergonomics program evaluations.</a:t>
            </a:r>
          </a:p>
          <a:p>
            <a:pPr>
              <a:buFont typeface="Symbol" pitchFamily="18" charset="2"/>
              <a:buChar char="·"/>
            </a:pPr>
            <a:r>
              <a:rPr lang="en-US" altLang="en-US" dirty="0" smtClean="0"/>
              <a:t>Records of work restrictions and doctor’s written opinions.</a:t>
            </a:r>
          </a:p>
          <a:p>
            <a:endParaRPr lang="en-US" altLang="en-US" dirty="0" smtClean="0"/>
          </a:p>
        </p:txBody>
      </p:sp>
    </p:spTree>
    <p:extLst>
      <p:ext uri="{BB962C8B-B14F-4D97-AF65-F5344CB8AC3E}">
        <p14:creationId xmlns:p14="http://schemas.microsoft.com/office/powerpoint/2010/main" val="33224775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9"/>
          <p:cNvSpPr>
            <a:spLocks noGrp="1" noChangeArrowheads="1"/>
          </p:cNvSpPr>
          <p:nvPr>
            <p:ph type="sldNum" sz="quarter" idx="5"/>
          </p:nvPr>
        </p:nvSpPr>
        <p:spPr>
          <a:noFill/>
        </p:spPr>
        <p:txBody>
          <a:bodyPr/>
          <a:lstStyle/>
          <a:p>
            <a:fld id="{CFD60167-5DE1-4939-817D-CF58FDDAA724}" type="slidenum">
              <a:rPr lang="en-US" altLang="en-US" smtClean="0"/>
              <a:pPr/>
              <a:t>34</a:t>
            </a:fld>
            <a:endParaRPr lang="en-US" altLang="en-US" dirty="0"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endParaRPr lang="en-US" altLang="en-US" dirty="0" smtClean="0"/>
          </a:p>
        </p:txBody>
      </p:sp>
    </p:spTree>
    <p:extLst>
      <p:ext uri="{BB962C8B-B14F-4D97-AF65-F5344CB8AC3E}">
        <p14:creationId xmlns:p14="http://schemas.microsoft.com/office/powerpoint/2010/main" val="1639498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80912F-AFB0-AE42-8DA5-799D2DBC635F}" type="datetime1">
              <a:rPr lang="en-US" smtClean="0">
                <a:solidFill>
                  <a:prstClr val="black">
                    <a:tint val="75000"/>
                  </a:prstClr>
                </a:solidFill>
              </a:r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03847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63D183-8C19-2143-9B32-AD618A7F27BA}" type="datetime1">
              <a:rPr lang="en-US" smtClean="0">
                <a:solidFill>
                  <a:prstClr val="black">
                    <a:tint val="75000"/>
                  </a:prstClr>
                </a:solidFill>
              </a:r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7952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BEB668-CBA2-144A-AB80-4FFA44698EA1}" type="datetime1">
              <a:rPr lang="en-US" smtClean="0">
                <a:solidFill>
                  <a:prstClr val="black">
                    <a:tint val="75000"/>
                  </a:prstClr>
                </a:solidFill>
              </a:r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6608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FA24A6A-A985-0E47-8CEC-375E4DD6B56D}" type="datetime1">
              <a:rPr lang="en-US" smtClean="0">
                <a:solidFill>
                  <a:prstClr val="black">
                    <a:tint val="75000"/>
                  </a:prstClr>
                </a:solidFill>
              </a:r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1024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05C3E8-231D-684E-93AD-E3645C419887}" type="datetime1">
              <a:rPr lang="en-US" smtClean="0">
                <a:solidFill>
                  <a:prstClr val="black">
                    <a:tint val="75000"/>
                  </a:prstClr>
                </a:solidFill>
              </a:rPr>
              <a:t>1/19/2016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9197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AF7F9A-016C-EC4E-B5B9-541C6EFD2531}" type="datetime1">
              <a:rPr lang="en-US" smtClean="0">
                <a:solidFill>
                  <a:prstClr val="black">
                    <a:tint val="75000"/>
                  </a:prstClr>
                </a:solidFill>
              </a:rPr>
              <a:t>1/19/2016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3628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A72CAA-CE25-D147-9206-1E49973BA164}" type="datetime1">
              <a:rPr lang="en-US" smtClean="0">
                <a:solidFill>
                  <a:prstClr val="black">
                    <a:tint val="75000"/>
                  </a:prstClr>
                </a:solidFill>
              </a:rPr>
              <a:t>1/19/2016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4790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09659C-78E3-2340-AC1F-0713278BED81}" type="datetime1">
              <a:rPr lang="en-US" smtClean="0">
                <a:solidFill>
                  <a:prstClr val="black">
                    <a:tint val="75000"/>
                  </a:prstClr>
                </a:solidFill>
              </a:r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3691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7CDBC9-6AB4-4C46-8CE5-BC1DF879D760}" type="datetime1">
              <a:rPr lang="en-US" smtClean="0">
                <a:solidFill>
                  <a:prstClr val="black">
                    <a:tint val="75000"/>
                  </a:prstClr>
                </a:solidFill>
              </a:r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0323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8191B8-7EBF-7C42-90BD-3022908F9D3B}" type="datetime1">
              <a:rPr lang="en-US" smtClean="0">
                <a:solidFill>
                  <a:prstClr val="black">
                    <a:tint val="75000"/>
                  </a:prstClr>
                </a:solidFill>
              </a:r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182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9881D9-C73D-E249-87AF-45C975B8354B}" type="datetime1">
              <a:rPr lang="en-US" smtClean="0">
                <a:solidFill>
                  <a:prstClr val="black">
                    <a:tint val="75000"/>
                  </a:prstClr>
                </a:solidFill>
              </a:r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2562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eaLnBrk="1" fontAlgn="auto" hangingPunct="1">
              <a:spcBef>
                <a:spcPts val="0"/>
              </a:spcBef>
              <a:spcAft>
                <a:spcPts val="0"/>
              </a:spcAft>
            </a:pPr>
            <a:fld id="{BA6AD37B-9A4F-0D46-AC3C-986A3029F750}" type="datetime1">
              <a:rPr lang="en-US" smtClean="0">
                <a:solidFill>
                  <a:prstClr val="black">
                    <a:tint val="75000"/>
                  </a:prstClr>
                </a:solidFill>
                <a:latin typeface="Calibri"/>
              </a:rPr>
              <a:t>1/19/2016</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F52C2F3C-1DFD-8147-AC09-3AF9FB7DE374}" type="slidenum">
              <a:rPr lang="en-US" smtClean="0">
                <a:solidFill>
                  <a:prstClr val="black">
                    <a:tint val="75000"/>
                  </a:prstClr>
                </a:solidFill>
                <a:latin typeface="Calibri"/>
              </a:rPr>
              <a:pPr defTabSz="457200" eaLnBrk="1" fontAlgn="auto" hangingPunct="1">
                <a:spcBef>
                  <a:spcPts val="0"/>
                </a:spcBef>
                <a:spcAft>
                  <a:spcPts val="0"/>
                </a:spcAft>
              </a:pPr>
              <a:t>‹#›</a:t>
            </a:fld>
            <a:endParaRPr lang="en-US">
              <a:solidFill>
                <a:prstClr val="black">
                  <a:tint val="75000"/>
                </a:prstClr>
              </a:solidFill>
              <a:latin typeface="Calibri"/>
            </a:endParaRPr>
          </a:p>
        </p:txBody>
      </p:sp>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503434"/>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ctrTitle"/>
          </p:nvPr>
        </p:nvSpPr>
        <p:spPr>
          <a:xfrm>
            <a:off x="685800" y="2209800"/>
            <a:ext cx="7772400" cy="1371600"/>
          </a:xfrm>
        </p:spPr>
        <p:txBody>
          <a:bodyPr>
            <a:normAutofit/>
          </a:bodyPr>
          <a:lstStyle/>
          <a:p>
            <a:pPr eaLnBrk="1" hangingPunct="1"/>
            <a:r>
              <a:rPr lang="en-US" sz="3200" b="1" dirty="0" smtClean="0">
                <a:solidFill>
                  <a:srgbClr val="000000"/>
                </a:solidFill>
              </a:rPr>
              <a:t>Domain 1: Safety Awareness</a:t>
            </a:r>
          </a:p>
        </p:txBody>
      </p:sp>
      <p:sp>
        <p:nvSpPr>
          <p:cNvPr id="2052" name="Rectangle 3"/>
          <p:cNvSpPr>
            <a:spLocks noGrp="1" noChangeArrowheads="1"/>
          </p:cNvSpPr>
          <p:nvPr>
            <p:ph type="subTitle" idx="1"/>
          </p:nvPr>
        </p:nvSpPr>
        <p:spPr>
          <a:xfrm>
            <a:off x="714983" y="3137848"/>
            <a:ext cx="7364627" cy="748352"/>
          </a:xfrm>
        </p:spPr>
        <p:txBody>
          <a:bodyPr>
            <a:noAutofit/>
          </a:bodyPr>
          <a:lstStyle/>
          <a:p>
            <a:pPr eaLnBrk="1" hangingPunct="1"/>
            <a:r>
              <a:rPr lang="en-US" b="1" dirty="0" smtClean="0">
                <a:solidFill>
                  <a:srgbClr val="000000"/>
                </a:solidFill>
              </a:rPr>
              <a:t>Section 11: Ergonomics</a:t>
            </a:r>
          </a:p>
        </p:txBody>
      </p:sp>
      <p:sp>
        <p:nvSpPr>
          <p:cNvPr id="2053" name="Rectangle 4"/>
          <p:cNvSpPr>
            <a:spLocks noChangeArrowheads="1"/>
          </p:cNvSpPr>
          <p:nvPr/>
        </p:nvSpPr>
        <p:spPr bwMode="auto">
          <a:xfrm>
            <a:off x="3898900" y="223920"/>
            <a:ext cx="5257800" cy="1470025"/>
          </a:xfrm>
          <a:prstGeom prst="rect">
            <a:avLst/>
          </a:prstGeom>
          <a:noFill/>
          <a:ln w="9525">
            <a:noFill/>
            <a:miter lim="800000"/>
            <a:headEnd/>
            <a:tailEnd/>
          </a:ln>
        </p:spPr>
        <p:txBody>
          <a:bodyPr/>
          <a:lstStyle/>
          <a:p>
            <a:pPr algn="ctr"/>
            <a:r>
              <a:rPr lang="en-US" sz="4000" b="1" dirty="0">
                <a:solidFill>
                  <a:srgbClr val="000000"/>
                </a:solidFill>
                <a:latin typeface="Arial" charset="0"/>
                <a:cs typeface="Arial" charset="0"/>
              </a:rPr>
              <a:t>Foundations of</a:t>
            </a:r>
            <a:r>
              <a:rPr lang="en-US" sz="4000" dirty="0">
                <a:solidFill>
                  <a:srgbClr val="000000"/>
                </a:solidFill>
                <a:latin typeface="Arial" charset="0"/>
                <a:cs typeface="Arial" charset="0"/>
              </a:rPr>
              <a:t> </a:t>
            </a:r>
          </a:p>
          <a:p>
            <a:pPr algn="ctr"/>
            <a:r>
              <a:rPr lang="en-US" sz="4000" b="1" dirty="0">
                <a:solidFill>
                  <a:srgbClr val="000000"/>
                </a:solidFill>
                <a:latin typeface="Arial" charset="0"/>
                <a:cs typeface="Arial" charset="0"/>
              </a:rPr>
              <a:t>Manufacturing</a:t>
            </a:r>
            <a:endParaRPr lang="en-US" sz="4000" b="1" dirty="0">
              <a:solidFill>
                <a:srgbClr val="000000"/>
              </a:solidFill>
              <a:latin typeface="Arial" pitchFamily="34" charset="0"/>
              <a:cs typeface="Arial" pitchFamily="34" charset="0"/>
            </a:endParaRPr>
          </a:p>
          <a:p>
            <a:pPr algn="ctr"/>
            <a:endParaRPr lang="en-US" sz="4000" b="1" dirty="0">
              <a:solidFill>
                <a:srgbClr val="000000"/>
              </a:solidFill>
              <a:latin typeface="Arial" charset="0"/>
              <a:cs typeface="Arial"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344" y="504612"/>
            <a:ext cx="4180952" cy="711626"/>
          </a:xfrm>
          <a:prstGeom prst="rect">
            <a:avLst/>
          </a:prstGeom>
        </p:spPr>
      </p:pic>
      <p:pic>
        <p:nvPicPr>
          <p:cNvPr id="3" name="Picture 2" descr="ergonomics-II.jpg"/>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48000" y="3352800"/>
            <a:ext cx="3124200" cy="2343150"/>
          </a:xfrm>
          <a:prstGeom prst="rect">
            <a:avLst/>
          </a:prstGeom>
        </p:spPr>
      </p:pic>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idx="1"/>
          </p:nvPr>
        </p:nvSpPr>
        <p:spPr>
          <a:xfrm>
            <a:off x="304800" y="1295400"/>
            <a:ext cx="8229600" cy="4419600"/>
          </a:xfrm>
        </p:spPr>
        <p:txBody>
          <a:bodyPr/>
          <a:lstStyle/>
          <a:p>
            <a:pPr eaLnBrk="1" hangingPunct="1">
              <a:spcBef>
                <a:spcPts val="1200"/>
              </a:spcBef>
            </a:pPr>
            <a:r>
              <a:rPr lang="en-US" altLang="en-US" b="1" dirty="0" smtClean="0"/>
              <a:t>Determine </a:t>
            </a:r>
            <a:r>
              <a:rPr lang="en-US" altLang="en-US" dirty="0" smtClean="0">
                <a:solidFill>
                  <a:srgbClr val="800000"/>
                </a:solidFill>
              </a:rPr>
              <a:t>how ergonomics will improve the workplace.</a:t>
            </a:r>
          </a:p>
          <a:p>
            <a:pPr eaLnBrk="1" hangingPunct="1">
              <a:spcBef>
                <a:spcPts val="1200"/>
              </a:spcBef>
            </a:pPr>
            <a:r>
              <a:rPr lang="en-US" altLang="en-US" b="1" dirty="0" smtClean="0"/>
              <a:t>Identify </a:t>
            </a:r>
            <a:r>
              <a:rPr lang="en-US" altLang="en-US" dirty="0" smtClean="0">
                <a:solidFill>
                  <a:schemeClr val="hlink"/>
                </a:solidFill>
              </a:rPr>
              <a:t>the types, signs, and symptoms of MSDs.</a:t>
            </a:r>
          </a:p>
          <a:p>
            <a:pPr eaLnBrk="1" hangingPunct="1">
              <a:spcBef>
                <a:spcPts val="1200"/>
              </a:spcBef>
            </a:pPr>
            <a:r>
              <a:rPr lang="en-US" altLang="en-US" b="1" dirty="0" smtClean="0"/>
              <a:t>Discuss </a:t>
            </a:r>
            <a:r>
              <a:rPr lang="en-US" altLang="en-US" dirty="0" smtClean="0">
                <a:solidFill>
                  <a:srgbClr val="800000"/>
                </a:solidFill>
              </a:rPr>
              <a:t>the mismatch between the physical requirements of the job and the human body, and loss of workdays as a result of MSD-related injuries.</a:t>
            </a:r>
          </a:p>
        </p:txBody>
      </p:sp>
      <p:sp>
        <p:nvSpPr>
          <p:cNvPr id="3075" name="Text Box 4"/>
          <p:cNvSpPr txBox="1">
            <a:spLocks noChangeArrowheads="1"/>
          </p:cNvSpPr>
          <p:nvPr/>
        </p:nvSpPr>
        <p:spPr bwMode="auto">
          <a:xfrm>
            <a:off x="0" y="304800"/>
            <a:ext cx="9144000" cy="701675"/>
          </a:xfrm>
          <a:prstGeom prst="rect">
            <a:avLst/>
          </a:prstGeom>
          <a:noFill/>
          <a:ln w="12700">
            <a:noFill/>
            <a:miter lim="800000"/>
            <a:headEnd type="none" w="sm" len="sm"/>
            <a:tailEnd type="none" w="sm" len="sm"/>
          </a:ln>
        </p:spPr>
        <p:txBody>
          <a:bodyPr wrap="square">
            <a:spAutoFit/>
          </a:bodyPr>
          <a:lstStyle/>
          <a:p>
            <a:pPr algn="ctr"/>
            <a:r>
              <a:rPr lang="en-US" altLang="en-US" sz="4000" dirty="0">
                <a:latin typeface="+mj-lt"/>
              </a:rPr>
              <a:t>Learning Objectives</a:t>
            </a:r>
            <a:endParaRPr lang="en-US" sz="4000" dirty="0">
              <a:latin typeface="+mj-lt"/>
            </a:endParaRPr>
          </a:p>
        </p:txBody>
      </p:sp>
      <p:sp>
        <p:nvSpPr>
          <p:cNvPr id="2"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2</a:t>
            </a:fld>
            <a:r>
              <a:rPr lang="en-US" dirty="0" smtClean="0">
                <a:solidFill>
                  <a:srgbClr val="000000"/>
                </a:solidFill>
              </a:rPr>
              <a:t>/34</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4">
                                            <p:txEl>
                                              <p:pRg st="0" end="0"/>
                                            </p:txEl>
                                          </p:spTgt>
                                        </p:tgtEl>
                                        <p:attrNameLst>
                                          <p:attrName>style.visibility</p:attrName>
                                        </p:attrNameLst>
                                      </p:cBhvr>
                                      <p:to>
                                        <p:strVal val="visible"/>
                                      </p:to>
                                    </p:set>
                                    <p:animEffect transition="in" filter="fade">
                                      <p:cBhvr>
                                        <p:cTn id="7" dur="500"/>
                                        <p:tgtEl>
                                          <p:spTgt spid="30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4">
                                            <p:txEl>
                                              <p:pRg st="1" end="1"/>
                                            </p:txEl>
                                          </p:spTgt>
                                        </p:tgtEl>
                                        <p:attrNameLst>
                                          <p:attrName>style.visibility</p:attrName>
                                        </p:attrNameLst>
                                      </p:cBhvr>
                                      <p:to>
                                        <p:strVal val="visible"/>
                                      </p:to>
                                    </p:set>
                                    <p:animEffect transition="in" filter="fade">
                                      <p:cBhvr>
                                        <p:cTn id="12" dur="500"/>
                                        <p:tgtEl>
                                          <p:spTgt spid="307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74">
                                            <p:txEl>
                                              <p:pRg st="2" end="2"/>
                                            </p:txEl>
                                          </p:spTgt>
                                        </p:tgtEl>
                                        <p:attrNameLst>
                                          <p:attrName>style.visibility</p:attrName>
                                        </p:attrNameLst>
                                      </p:cBhvr>
                                      <p:to>
                                        <p:strVal val="visible"/>
                                      </p:to>
                                    </p:set>
                                    <p:animEffect transition="in" filter="fade">
                                      <p:cBhvr>
                                        <p:cTn id="17" dur="500"/>
                                        <p:tgtEl>
                                          <p:spTgt spid="307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87814"/>
            <a:ext cx="9144000" cy="1470025"/>
          </a:xfrm>
        </p:spPr>
        <p:txBody>
          <a:bodyPr vert="horz" rtlCol="0">
            <a:normAutofit/>
          </a:bodyPr>
          <a:lstStyle/>
          <a:p>
            <a:r>
              <a:rPr lang="en-US" sz="4000" dirty="0" smtClean="0"/>
              <a:t>Ergonomics Improves </a:t>
            </a:r>
            <a:r>
              <a:rPr lang="en-US" sz="4000" dirty="0"/>
              <a:t>the Workplace</a:t>
            </a:r>
          </a:p>
        </p:txBody>
      </p:sp>
      <p:sp>
        <p:nvSpPr>
          <p:cNvPr id="3" name="TextBox 2"/>
          <p:cNvSpPr txBox="1"/>
          <p:nvPr/>
        </p:nvSpPr>
        <p:spPr>
          <a:xfrm>
            <a:off x="3498535" y="2076688"/>
            <a:ext cx="3404078" cy="415498"/>
          </a:xfrm>
          <a:prstGeom prst="rect">
            <a:avLst/>
          </a:prstGeom>
          <a:noFill/>
        </p:spPr>
        <p:txBody>
          <a:bodyPr vert="horz" wrap="square" rtlCol="0">
            <a:spAutoFit/>
          </a:bodyPr>
          <a:lstStyle/>
          <a:p>
            <a:pPr>
              <a:buFont typeface="Arial"/>
              <a:buNone/>
            </a:pPr>
            <a:endParaRPr lang="en-US" sz="2100" kern="0">
              <a:solidFill>
                <a:srgbClr val="000000"/>
              </a:solidFill>
              <a:latin typeface="Futura Condensed"/>
            </a:endParaRPr>
          </a:p>
        </p:txBody>
      </p:sp>
      <p:pic>
        <p:nvPicPr>
          <p:cNvPr id="4" name="Picture 3"/>
          <p:cNvPicPr>
            <a:picLocks noChangeAspect="1"/>
          </p:cNvPicPr>
          <p:nvPr/>
        </p:nvPicPr>
        <p:blipFill>
          <a:blip r:embed="rId3"/>
          <a:stretch>
            <a:fillRect/>
          </a:stretch>
        </p:blipFill>
        <p:spPr>
          <a:xfrm>
            <a:off x="381000" y="1557839"/>
            <a:ext cx="3741090" cy="2272409"/>
          </a:xfrm>
          <a:prstGeom prst="rect">
            <a:avLst/>
          </a:prstGeom>
        </p:spPr>
      </p:pic>
      <p:sp>
        <p:nvSpPr>
          <p:cNvPr id="5" name="TextBox 4"/>
          <p:cNvSpPr txBox="1"/>
          <p:nvPr/>
        </p:nvSpPr>
        <p:spPr>
          <a:xfrm>
            <a:off x="4503090" y="1522361"/>
            <a:ext cx="4495800" cy="3519233"/>
          </a:xfrm>
          <a:prstGeom prst="rect">
            <a:avLst/>
          </a:prstGeom>
        </p:spPr>
        <p:txBody>
          <a:bodyPr vert="horz" wrap="square" lIns="71438" tIns="35719" rIns="71438" bIns="35719" rtlCol="0">
            <a:spAutoFit/>
          </a:bodyPr>
          <a:lstStyle/>
          <a:p>
            <a:r>
              <a:rPr lang="en-US" sz="2800" kern="0" dirty="0">
                <a:solidFill>
                  <a:srgbClr val="000000"/>
                </a:solidFill>
                <a:latin typeface="+mn-lt"/>
                <a:cs typeface="Futura Std Medium"/>
              </a:rPr>
              <a:t>Ergonomics is the science of how humans work in their environments. </a:t>
            </a:r>
            <a:endParaRPr lang="en-US" sz="2800" kern="0" dirty="0" smtClean="0">
              <a:solidFill>
                <a:srgbClr val="000000"/>
              </a:solidFill>
              <a:latin typeface="+mn-lt"/>
              <a:cs typeface="Futura Std Medium"/>
            </a:endParaRPr>
          </a:p>
          <a:p>
            <a:endParaRPr lang="en-US" sz="2800" kern="0" dirty="0" smtClean="0">
              <a:solidFill>
                <a:srgbClr val="000000"/>
              </a:solidFill>
              <a:latin typeface="+mn-lt"/>
              <a:cs typeface="Futura Std Medium"/>
            </a:endParaRPr>
          </a:p>
          <a:p>
            <a:r>
              <a:rPr lang="en-US" altLang="en-US" sz="2800" dirty="0" smtClean="0">
                <a:solidFill>
                  <a:srgbClr val="FF0000"/>
                </a:solidFill>
                <a:latin typeface="+mn-lt"/>
              </a:rPr>
              <a:t>“The </a:t>
            </a:r>
            <a:r>
              <a:rPr lang="en-US" altLang="en-US" sz="2800" dirty="0">
                <a:solidFill>
                  <a:srgbClr val="FF0000"/>
                </a:solidFill>
                <a:latin typeface="+mn-lt"/>
              </a:rPr>
              <a:t>science of fitting jobs to the people who do </a:t>
            </a:r>
            <a:r>
              <a:rPr lang="en-US" altLang="en-US" sz="2800" dirty="0" smtClean="0">
                <a:solidFill>
                  <a:srgbClr val="FF0000"/>
                </a:solidFill>
                <a:latin typeface="+mn-lt"/>
              </a:rPr>
              <a:t>them”</a:t>
            </a:r>
            <a:endParaRPr lang="en-US" altLang="en-US" sz="2800" dirty="0">
              <a:solidFill>
                <a:srgbClr val="FF0000"/>
              </a:solidFill>
              <a:latin typeface="+mn-lt"/>
            </a:endParaRPr>
          </a:p>
          <a:p>
            <a:endParaRPr lang="en-US" sz="2800" kern="0" dirty="0" smtClean="0">
              <a:solidFill>
                <a:srgbClr val="000000"/>
              </a:solidFill>
              <a:latin typeface="Futura Std Medium"/>
              <a:cs typeface="Futura Std Medium"/>
            </a:endParaRPr>
          </a:p>
          <a:p>
            <a:endParaRPr lang="en-US" sz="2800" kern="0" dirty="0">
              <a:solidFill>
                <a:srgbClr val="000000"/>
              </a:solidFill>
              <a:latin typeface="Futura Std Medium"/>
              <a:cs typeface="Futura Std Medium"/>
            </a:endParaRPr>
          </a:p>
        </p:txBody>
      </p:sp>
      <p:sp>
        <p:nvSpPr>
          <p:cNvPr id="6" name="Rectangle 5"/>
          <p:cNvSpPr/>
          <p:nvPr/>
        </p:nvSpPr>
        <p:spPr>
          <a:xfrm>
            <a:off x="495300" y="4349097"/>
            <a:ext cx="8686800" cy="954107"/>
          </a:xfrm>
          <a:prstGeom prst="rect">
            <a:avLst/>
          </a:prstGeom>
        </p:spPr>
        <p:txBody>
          <a:bodyPr wrap="square">
            <a:spAutoFit/>
          </a:bodyPr>
          <a:lstStyle/>
          <a:p>
            <a:r>
              <a:rPr lang="en-US" sz="2800" kern="0" dirty="0">
                <a:solidFill>
                  <a:srgbClr val="000000"/>
                </a:solidFill>
                <a:latin typeface="+mn-lt"/>
                <a:cs typeface="Futura Std Medium"/>
              </a:rPr>
              <a:t>Safe ergonomic conditions can help reduce the muscular skeleton disorders (MSDs) from repetitive motions.</a:t>
            </a:r>
          </a:p>
        </p:txBody>
      </p:sp>
      <p:sp>
        <p:nvSpPr>
          <p:cNvPr id="8"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3</a:t>
            </a:fld>
            <a:r>
              <a:rPr lang="en-US" dirty="0" smtClean="0">
                <a:solidFill>
                  <a:srgbClr val="000000"/>
                </a:solidFill>
              </a:rPr>
              <a:t>/34</a:t>
            </a:r>
            <a:endParaRPr lang="en-US" dirty="0">
              <a:solidFill>
                <a:srgbClr val="000000"/>
              </a:solidFill>
            </a:endParaRPr>
          </a:p>
        </p:txBody>
      </p:sp>
    </p:spTree>
    <p:extLst>
      <p:ext uri="{BB962C8B-B14F-4D97-AF65-F5344CB8AC3E}">
        <p14:creationId xmlns:p14="http://schemas.microsoft.com/office/powerpoint/2010/main" val="2219231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400" y="206375"/>
            <a:ext cx="9118600" cy="1470025"/>
          </a:xfrm>
        </p:spPr>
        <p:txBody>
          <a:bodyPr vert="horz" rtlCol="0">
            <a:normAutofit/>
          </a:bodyPr>
          <a:lstStyle/>
          <a:p>
            <a:r>
              <a:rPr lang="en-US" sz="4000" dirty="0" smtClean="0"/>
              <a:t>Ergonomics </a:t>
            </a:r>
            <a:r>
              <a:rPr lang="en-US" sz="4000" dirty="0"/>
              <a:t>Can Reduce Stress in the Workplace</a:t>
            </a:r>
          </a:p>
        </p:txBody>
      </p:sp>
      <p:sp>
        <p:nvSpPr>
          <p:cNvPr id="3" name="TextBox 2"/>
          <p:cNvSpPr txBox="1"/>
          <p:nvPr/>
        </p:nvSpPr>
        <p:spPr>
          <a:xfrm>
            <a:off x="596900" y="2362200"/>
            <a:ext cx="8089900" cy="2677656"/>
          </a:xfrm>
          <a:prstGeom prst="rect">
            <a:avLst/>
          </a:prstGeom>
          <a:noFill/>
        </p:spPr>
        <p:txBody>
          <a:bodyPr vert="horz" wrap="square" rtlCol="0">
            <a:spAutoFit/>
          </a:bodyPr>
          <a:lstStyle/>
          <a:p>
            <a:pPr marL="257175" indent="-257175">
              <a:buFont typeface="Arial" panose="020B0604020202020204" pitchFamily="34" charset="0"/>
              <a:buChar char="•"/>
            </a:pPr>
            <a:r>
              <a:rPr lang="en-US" sz="2800" kern="0" dirty="0">
                <a:solidFill>
                  <a:srgbClr val="000000"/>
                </a:solidFill>
                <a:latin typeface="+mn-lt"/>
                <a:cs typeface="Futura Std Medium"/>
              </a:rPr>
              <a:t>Select proper lighting</a:t>
            </a:r>
          </a:p>
          <a:p>
            <a:pPr marL="257175" indent="-257175">
              <a:buFont typeface="Arial" panose="020B0604020202020204" pitchFamily="34" charset="0"/>
              <a:buChar char="•"/>
            </a:pPr>
            <a:endParaRPr lang="en-US" sz="2800" kern="0" dirty="0">
              <a:solidFill>
                <a:srgbClr val="000000"/>
              </a:solidFill>
              <a:latin typeface="+mn-lt"/>
              <a:cs typeface="Futura Std Medium"/>
            </a:endParaRPr>
          </a:p>
          <a:p>
            <a:pPr marL="257175" indent="-257175">
              <a:buFont typeface="Arial" panose="020B0604020202020204" pitchFamily="34" charset="0"/>
              <a:buChar char="•"/>
            </a:pPr>
            <a:r>
              <a:rPr lang="en-US" sz="2800" kern="0" dirty="0">
                <a:solidFill>
                  <a:srgbClr val="000000"/>
                </a:solidFill>
                <a:latin typeface="+mn-lt"/>
                <a:cs typeface="Futura Std Medium"/>
              </a:rPr>
              <a:t>Set work surfaces at ideal height for employees</a:t>
            </a:r>
          </a:p>
          <a:p>
            <a:pPr marL="257175" indent="-257175">
              <a:buFont typeface="Arial" panose="020B0604020202020204" pitchFamily="34" charset="0"/>
              <a:buChar char="•"/>
            </a:pPr>
            <a:endParaRPr lang="en-US" sz="2800" kern="0" dirty="0">
              <a:solidFill>
                <a:srgbClr val="000000"/>
              </a:solidFill>
              <a:latin typeface="+mn-lt"/>
              <a:cs typeface="Futura Std Medium"/>
            </a:endParaRPr>
          </a:p>
          <a:p>
            <a:pPr marL="257175" indent="-257175">
              <a:buFont typeface="Arial" panose="020B0604020202020204" pitchFamily="34" charset="0"/>
              <a:buChar char="•"/>
            </a:pPr>
            <a:r>
              <a:rPr lang="en-US" sz="2800" kern="0" dirty="0">
                <a:solidFill>
                  <a:srgbClr val="000000"/>
                </a:solidFill>
                <a:latin typeface="+mn-lt"/>
                <a:cs typeface="Futura Std Medium"/>
              </a:rPr>
              <a:t>Keep noise at acceptable levels per frequency range and number of hours exposed</a:t>
            </a:r>
          </a:p>
        </p:txBody>
      </p:sp>
      <p:sp>
        <p:nvSpPr>
          <p:cNvPr id="5"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4</a:t>
            </a:fld>
            <a:r>
              <a:rPr lang="en-US" dirty="0" smtClean="0">
                <a:solidFill>
                  <a:srgbClr val="000000"/>
                </a:solidFill>
              </a:rPr>
              <a:t>/34</a:t>
            </a:r>
            <a:endParaRPr lang="en-US" dirty="0">
              <a:solidFill>
                <a:srgbClr val="000000"/>
              </a:solidFill>
            </a:endParaRPr>
          </a:p>
        </p:txBody>
      </p:sp>
    </p:spTree>
    <p:extLst>
      <p:ext uri="{BB962C8B-B14F-4D97-AF65-F5344CB8AC3E}">
        <p14:creationId xmlns:p14="http://schemas.microsoft.com/office/powerpoint/2010/main" val="25364437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470025"/>
          </a:xfrm>
        </p:spPr>
        <p:txBody>
          <a:bodyPr vert="horz" rtlCol="0">
            <a:normAutofit/>
          </a:bodyPr>
          <a:lstStyle/>
          <a:p>
            <a:r>
              <a:rPr lang="en-US" sz="4000" dirty="0" smtClean="0"/>
              <a:t>Assessing Ergonomics</a:t>
            </a:r>
            <a:endParaRPr lang="en-US" sz="4000" dirty="0"/>
          </a:p>
        </p:txBody>
      </p:sp>
      <p:sp>
        <p:nvSpPr>
          <p:cNvPr id="3" name="TextBox 2"/>
          <p:cNvSpPr txBox="1"/>
          <p:nvPr/>
        </p:nvSpPr>
        <p:spPr>
          <a:xfrm>
            <a:off x="457200" y="1066800"/>
            <a:ext cx="8382000" cy="4893647"/>
          </a:xfrm>
          <a:prstGeom prst="rect">
            <a:avLst/>
          </a:prstGeom>
          <a:noFill/>
        </p:spPr>
        <p:txBody>
          <a:bodyPr vert="horz" wrap="square" rtlCol="0">
            <a:spAutoFit/>
          </a:bodyPr>
          <a:lstStyle/>
          <a:p>
            <a:pPr marL="257175" indent="-257175">
              <a:buFont typeface="Arial" panose="020B0604020202020204" pitchFamily="34" charset="0"/>
              <a:buChar char="•"/>
            </a:pPr>
            <a:r>
              <a:rPr lang="en-US" sz="2400" kern="0" dirty="0">
                <a:solidFill>
                  <a:srgbClr val="000000"/>
                </a:solidFill>
                <a:latin typeface="+mn-lt"/>
                <a:cs typeface="Futura Std Medium"/>
              </a:rPr>
              <a:t>Work demands excessive?</a:t>
            </a:r>
          </a:p>
          <a:p>
            <a:pPr marL="342900" indent="-342900">
              <a:buFont typeface="Arial" panose="020B0604020202020204" pitchFamily="34" charset="0"/>
              <a:buChar char="•"/>
            </a:pPr>
            <a:endParaRPr lang="en-US" sz="2400" kern="0" dirty="0">
              <a:solidFill>
                <a:srgbClr val="000000"/>
              </a:solidFill>
              <a:latin typeface="+mn-lt"/>
              <a:cs typeface="Futura Std Medium"/>
            </a:endParaRPr>
          </a:p>
          <a:p>
            <a:pPr marL="257175" indent="-257175">
              <a:buFont typeface="Arial" panose="020B0604020202020204" pitchFamily="34" charset="0"/>
              <a:buChar char="•"/>
            </a:pPr>
            <a:r>
              <a:rPr lang="en-US" sz="2400" kern="0" dirty="0">
                <a:solidFill>
                  <a:srgbClr val="000000"/>
                </a:solidFill>
                <a:latin typeface="+mn-lt"/>
                <a:cs typeface="Futura Std Medium"/>
              </a:rPr>
              <a:t>Machine guards in the way?</a:t>
            </a:r>
          </a:p>
          <a:p>
            <a:pPr marL="257175" indent="-257175">
              <a:buFont typeface="Arial" panose="020B0604020202020204" pitchFamily="34" charset="0"/>
              <a:buChar char="•"/>
            </a:pPr>
            <a:endParaRPr lang="en-US" sz="2400" kern="0" dirty="0">
              <a:solidFill>
                <a:srgbClr val="000000"/>
              </a:solidFill>
              <a:latin typeface="+mn-lt"/>
              <a:cs typeface="Futura Std Medium"/>
            </a:endParaRPr>
          </a:p>
          <a:p>
            <a:pPr marL="257175" indent="-257175">
              <a:buFont typeface="Arial" panose="020B0604020202020204" pitchFamily="34" charset="0"/>
              <a:buChar char="•"/>
            </a:pPr>
            <a:r>
              <a:rPr lang="en-US" sz="2400" kern="0" dirty="0">
                <a:solidFill>
                  <a:srgbClr val="000000"/>
                </a:solidFill>
                <a:latin typeface="+mn-lt"/>
                <a:cs typeface="Futura Std Medium"/>
              </a:rPr>
              <a:t>Speed too fast for quality?</a:t>
            </a:r>
          </a:p>
          <a:p>
            <a:pPr marL="257175" indent="-257175">
              <a:buFont typeface="Arial" panose="020B0604020202020204" pitchFamily="34" charset="0"/>
              <a:buChar char="•"/>
            </a:pPr>
            <a:endParaRPr lang="en-US" sz="2400" kern="0" dirty="0">
              <a:solidFill>
                <a:srgbClr val="000000"/>
              </a:solidFill>
              <a:latin typeface="+mn-lt"/>
              <a:cs typeface="Futura Std Medium"/>
            </a:endParaRPr>
          </a:p>
          <a:p>
            <a:pPr marL="257175" indent="-257175">
              <a:buFont typeface="Arial" panose="020B0604020202020204" pitchFamily="34" charset="0"/>
              <a:buChar char="•"/>
            </a:pPr>
            <a:r>
              <a:rPr lang="en-US" sz="2400" kern="0" dirty="0">
                <a:solidFill>
                  <a:srgbClr val="000000"/>
                </a:solidFill>
                <a:latin typeface="+mn-lt"/>
                <a:cs typeface="Futura Std Medium"/>
              </a:rPr>
              <a:t>Employees dissatisfied?</a:t>
            </a:r>
          </a:p>
          <a:p>
            <a:pPr marL="257175" indent="-257175">
              <a:buFont typeface="Arial" panose="020B0604020202020204" pitchFamily="34" charset="0"/>
              <a:buChar char="•"/>
            </a:pPr>
            <a:endParaRPr lang="en-US" sz="2400" kern="0" dirty="0">
              <a:solidFill>
                <a:srgbClr val="000000"/>
              </a:solidFill>
              <a:latin typeface="+mn-lt"/>
              <a:cs typeface="Futura Std Medium"/>
            </a:endParaRPr>
          </a:p>
          <a:p>
            <a:pPr marL="257175" indent="-257175">
              <a:buFont typeface="Arial" panose="020B0604020202020204" pitchFamily="34" charset="0"/>
              <a:buChar char="•"/>
            </a:pPr>
            <a:r>
              <a:rPr lang="en-US" sz="2400" kern="0" dirty="0">
                <a:solidFill>
                  <a:srgbClr val="000000"/>
                </a:solidFill>
                <a:latin typeface="+mn-lt"/>
                <a:cs typeface="Futura Std Medium"/>
              </a:rPr>
              <a:t>Employees ignoring procedures</a:t>
            </a:r>
            <a:r>
              <a:rPr lang="en-US" sz="2400" kern="0" dirty="0" smtClean="0">
                <a:solidFill>
                  <a:srgbClr val="000000"/>
                </a:solidFill>
                <a:latin typeface="+mn-lt"/>
                <a:cs typeface="Futura Std Medium"/>
              </a:rPr>
              <a:t>?</a:t>
            </a:r>
          </a:p>
          <a:p>
            <a:pPr marL="257175" indent="-257175">
              <a:buFont typeface="Arial" panose="020B0604020202020204" pitchFamily="34" charset="0"/>
              <a:buChar char="•"/>
            </a:pPr>
            <a:endParaRPr lang="en-US" sz="2400" kern="0" dirty="0">
              <a:solidFill>
                <a:srgbClr val="000000"/>
              </a:solidFill>
              <a:latin typeface="+mn-lt"/>
              <a:cs typeface="Futura Std Medium"/>
            </a:endParaRPr>
          </a:p>
          <a:p>
            <a:pPr marL="257175" indent="-257175">
              <a:buFont typeface="Arial" panose="020B0604020202020204" pitchFamily="34" charset="0"/>
              <a:buChar char="•"/>
            </a:pPr>
            <a:r>
              <a:rPr lang="en-US" sz="2400" kern="0" dirty="0" smtClean="0">
                <a:solidFill>
                  <a:srgbClr val="000000"/>
                </a:solidFill>
                <a:latin typeface="+mn-lt"/>
                <a:cs typeface="Futura Std Medium"/>
              </a:rPr>
              <a:t>Employees should report obvious ergonomic problems to immediate supervisor or to company safety team member.</a:t>
            </a:r>
            <a:endParaRPr lang="en-US" sz="2400" kern="0" dirty="0">
              <a:solidFill>
                <a:srgbClr val="000000"/>
              </a:solidFill>
              <a:latin typeface="+mn-lt"/>
              <a:cs typeface="Futura Std Medium"/>
            </a:endParaRPr>
          </a:p>
          <a:p>
            <a:pPr>
              <a:buFont typeface="Arial"/>
              <a:buNone/>
            </a:pPr>
            <a:endParaRPr lang="en-US" sz="2400" kern="0" dirty="0">
              <a:solidFill>
                <a:srgbClr val="000000"/>
              </a:solidFill>
              <a:latin typeface="+mn-lt"/>
              <a:cs typeface="Futura Std Medium"/>
            </a:endParaRPr>
          </a:p>
        </p:txBody>
      </p:sp>
      <p:sp>
        <p:nvSpPr>
          <p:cNvPr id="5"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5</a:t>
            </a:fld>
            <a:r>
              <a:rPr lang="en-US" dirty="0" smtClean="0">
                <a:solidFill>
                  <a:srgbClr val="000000"/>
                </a:solidFill>
              </a:rPr>
              <a:t>/34</a:t>
            </a:r>
            <a:endParaRPr lang="en-US" dirty="0">
              <a:solidFill>
                <a:srgbClr val="000000"/>
              </a:solidFill>
            </a:endParaRPr>
          </a:p>
        </p:txBody>
      </p:sp>
    </p:spTree>
    <p:extLst>
      <p:ext uri="{BB962C8B-B14F-4D97-AF65-F5344CB8AC3E}">
        <p14:creationId xmlns:p14="http://schemas.microsoft.com/office/powerpoint/2010/main" val="18004104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1219200"/>
          </a:xfrm>
        </p:spPr>
        <p:txBody>
          <a:bodyPr vert="horz" rtlCol="0">
            <a:normAutofit/>
          </a:bodyPr>
          <a:lstStyle/>
          <a:p>
            <a:r>
              <a:rPr lang="en-US" sz="4000" dirty="0" smtClean="0"/>
              <a:t>Mismatch </a:t>
            </a:r>
            <a:r>
              <a:rPr lang="en-US" sz="4000" dirty="0"/>
              <a:t>Between Job and Human Body</a:t>
            </a:r>
          </a:p>
        </p:txBody>
      </p:sp>
      <p:pic>
        <p:nvPicPr>
          <p:cNvPr id="3" name="Picture 2"/>
          <p:cNvPicPr>
            <a:picLocks noChangeAspect="1"/>
          </p:cNvPicPr>
          <p:nvPr/>
        </p:nvPicPr>
        <p:blipFill>
          <a:blip r:embed="rId2"/>
          <a:stretch>
            <a:fillRect/>
          </a:stretch>
        </p:blipFill>
        <p:spPr>
          <a:xfrm>
            <a:off x="3446453" y="1193801"/>
            <a:ext cx="2251094" cy="2939899"/>
          </a:xfrm>
          <a:prstGeom prst="rect">
            <a:avLst/>
          </a:prstGeom>
        </p:spPr>
      </p:pic>
      <p:sp>
        <p:nvSpPr>
          <p:cNvPr id="4" name="TextBox 3"/>
          <p:cNvSpPr txBox="1"/>
          <p:nvPr/>
        </p:nvSpPr>
        <p:spPr>
          <a:xfrm>
            <a:off x="381000" y="4343400"/>
            <a:ext cx="8458200" cy="933910"/>
          </a:xfrm>
          <a:prstGeom prst="rect">
            <a:avLst/>
          </a:prstGeom>
        </p:spPr>
        <p:txBody>
          <a:bodyPr vert="horz" wrap="square" lIns="71438" tIns="35719" rIns="71438" bIns="35719" rtlCol="0">
            <a:spAutoFit/>
          </a:bodyPr>
          <a:lstStyle/>
          <a:p>
            <a:r>
              <a:rPr lang="en-US" sz="2800" kern="0" dirty="0">
                <a:solidFill>
                  <a:srgbClr val="000000"/>
                </a:solidFill>
                <a:latin typeface="+mn-lt"/>
                <a:cs typeface="Futura Std Medium"/>
              </a:rPr>
              <a:t>Proper technique can help avoid 60,000 MSD injuries per year and 210,000 heavy lifting injuries</a:t>
            </a:r>
            <a:r>
              <a:rPr lang="en-US" kern="0" dirty="0">
                <a:solidFill>
                  <a:srgbClr val="000000"/>
                </a:solidFill>
                <a:latin typeface="+mn-lt"/>
                <a:cs typeface="Futura Std Medium"/>
              </a:rPr>
              <a:t>.</a:t>
            </a:r>
          </a:p>
        </p:txBody>
      </p:sp>
      <p:sp>
        <p:nvSpPr>
          <p:cNvPr id="6"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6</a:t>
            </a:fld>
            <a:r>
              <a:rPr lang="en-US" dirty="0" smtClean="0">
                <a:solidFill>
                  <a:srgbClr val="000000"/>
                </a:solidFill>
              </a:rPr>
              <a:t>/34</a:t>
            </a:r>
            <a:endParaRPr lang="en-US" dirty="0">
              <a:solidFill>
                <a:srgbClr val="000000"/>
              </a:solidFill>
            </a:endParaRPr>
          </a:p>
        </p:txBody>
      </p:sp>
    </p:spTree>
    <p:extLst>
      <p:ext uri="{BB962C8B-B14F-4D97-AF65-F5344CB8AC3E}">
        <p14:creationId xmlns:p14="http://schemas.microsoft.com/office/powerpoint/2010/main" val="5610767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8101"/>
            <a:ext cx="9144000" cy="1181100"/>
          </a:xfrm>
        </p:spPr>
        <p:txBody>
          <a:bodyPr vert="horz" rtlCol="0">
            <a:normAutofit/>
          </a:bodyPr>
          <a:lstStyle/>
          <a:p>
            <a:r>
              <a:rPr lang="en-US" sz="4000" dirty="0" smtClean="0"/>
              <a:t>Resolving Mismatch</a:t>
            </a:r>
            <a:endParaRPr lang="en-US" sz="4000" dirty="0"/>
          </a:p>
        </p:txBody>
      </p:sp>
      <p:sp>
        <p:nvSpPr>
          <p:cNvPr id="3" name="TextBox 2"/>
          <p:cNvSpPr txBox="1"/>
          <p:nvPr/>
        </p:nvSpPr>
        <p:spPr>
          <a:xfrm>
            <a:off x="990600" y="1206501"/>
            <a:ext cx="7315200" cy="4832092"/>
          </a:xfrm>
          <a:prstGeom prst="rect">
            <a:avLst/>
          </a:prstGeom>
          <a:noFill/>
        </p:spPr>
        <p:txBody>
          <a:bodyPr vert="horz" wrap="square" rtlCol="0">
            <a:spAutoFit/>
          </a:bodyPr>
          <a:lstStyle/>
          <a:p>
            <a:pPr marL="342900" indent="-342900">
              <a:buFont typeface="Arial"/>
              <a:buAutoNum type="arabicPeriod"/>
            </a:pPr>
            <a:r>
              <a:rPr lang="en-US" sz="2800" kern="0" dirty="0">
                <a:solidFill>
                  <a:srgbClr val="000000"/>
                </a:solidFill>
                <a:latin typeface="+mn-lt"/>
                <a:cs typeface="Futura Std Medium"/>
              </a:rPr>
              <a:t>Perform Job Hazard Analysis (JHA):</a:t>
            </a:r>
          </a:p>
          <a:p>
            <a:pPr marL="942975" lvl="2" indent="-257175">
              <a:buFont typeface="Arial" panose="020B0604020202020204" pitchFamily="34" charset="0"/>
              <a:buChar char="•"/>
            </a:pPr>
            <a:r>
              <a:rPr lang="en-US" sz="2800" i="1" kern="0" dirty="0">
                <a:solidFill>
                  <a:srgbClr val="000000"/>
                </a:solidFill>
                <a:latin typeface="+mn-lt"/>
                <a:cs typeface="Futura Std Medium"/>
              </a:rPr>
              <a:t>Postures</a:t>
            </a:r>
          </a:p>
          <a:p>
            <a:pPr marL="942975" lvl="2" indent="-257175">
              <a:buFont typeface="Arial" panose="020B0604020202020204" pitchFamily="34" charset="0"/>
              <a:buChar char="•"/>
            </a:pPr>
            <a:r>
              <a:rPr lang="en-US" sz="2800" i="1" kern="0" dirty="0">
                <a:solidFill>
                  <a:srgbClr val="000000"/>
                </a:solidFill>
                <a:latin typeface="+mn-lt"/>
                <a:cs typeface="Futura Std Medium"/>
              </a:rPr>
              <a:t>Lifting methods</a:t>
            </a:r>
          </a:p>
          <a:p>
            <a:pPr marL="942975" lvl="2" indent="-257175">
              <a:buFont typeface="Arial" panose="020B0604020202020204" pitchFamily="34" charset="0"/>
              <a:buChar char="•"/>
            </a:pPr>
            <a:r>
              <a:rPr lang="en-US" sz="2800" i="1" kern="0" dirty="0">
                <a:solidFill>
                  <a:srgbClr val="000000"/>
                </a:solidFill>
                <a:latin typeface="+mn-lt"/>
                <a:cs typeface="Futura Std Medium"/>
              </a:rPr>
              <a:t>Hand positions</a:t>
            </a:r>
          </a:p>
          <a:p>
            <a:pPr marL="942975" lvl="2" indent="-257175">
              <a:buFont typeface="Arial" panose="020B0604020202020204" pitchFamily="34" charset="0"/>
              <a:buChar char="•"/>
            </a:pPr>
            <a:r>
              <a:rPr lang="en-US" sz="2800" i="1" kern="0" dirty="0">
                <a:solidFill>
                  <a:srgbClr val="000000"/>
                </a:solidFill>
                <a:latin typeface="+mn-lt"/>
                <a:cs typeface="Futura Std Medium"/>
              </a:rPr>
              <a:t>Tool handling</a:t>
            </a:r>
          </a:p>
          <a:p>
            <a:pPr marL="942975" lvl="2" indent="-257175">
              <a:buFont typeface="Arial" panose="020B0604020202020204" pitchFamily="34" charset="0"/>
              <a:buChar char="•"/>
            </a:pPr>
            <a:r>
              <a:rPr lang="en-US" sz="2800" i="1" kern="0" dirty="0">
                <a:solidFill>
                  <a:srgbClr val="000000"/>
                </a:solidFill>
                <a:latin typeface="+mn-lt"/>
                <a:cs typeface="Futura Std Medium"/>
              </a:rPr>
              <a:t>Environmental conditions</a:t>
            </a:r>
          </a:p>
          <a:p>
            <a:pPr marL="342900" indent="-342900">
              <a:buFont typeface="Arial"/>
              <a:buAutoNum type="arabicPeriod"/>
            </a:pPr>
            <a:endParaRPr lang="en-US" sz="2800" kern="0" dirty="0">
              <a:solidFill>
                <a:srgbClr val="000000"/>
              </a:solidFill>
              <a:latin typeface="+mn-lt"/>
              <a:cs typeface="Futura Std Medium"/>
            </a:endParaRPr>
          </a:p>
          <a:p>
            <a:pPr marL="342900" indent="-342900">
              <a:buFont typeface="Arial"/>
              <a:buAutoNum type="arabicPeriod"/>
            </a:pPr>
            <a:r>
              <a:rPr lang="en-US" sz="2800" kern="0" dirty="0">
                <a:solidFill>
                  <a:srgbClr val="000000"/>
                </a:solidFill>
                <a:latin typeface="+mn-lt"/>
                <a:cs typeface="Futura Std Medium"/>
              </a:rPr>
              <a:t>Institute Control Methods (CM):</a:t>
            </a:r>
          </a:p>
          <a:p>
            <a:pPr marL="942975" lvl="2" indent="-257175">
              <a:buFont typeface="Arial" panose="020B0604020202020204" pitchFamily="34" charset="0"/>
              <a:buChar char="•"/>
            </a:pPr>
            <a:r>
              <a:rPr lang="en-US" sz="2800" i="1" kern="0" dirty="0">
                <a:solidFill>
                  <a:srgbClr val="000000"/>
                </a:solidFill>
                <a:latin typeface="+mn-lt"/>
                <a:cs typeface="Futura Std Medium"/>
              </a:rPr>
              <a:t>Engineering controls (EC)</a:t>
            </a:r>
          </a:p>
          <a:p>
            <a:pPr marL="942975" lvl="2" indent="-257175">
              <a:buFont typeface="Arial" panose="020B0604020202020204" pitchFamily="34" charset="0"/>
              <a:buChar char="•"/>
            </a:pPr>
            <a:r>
              <a:rPr lang="en-US" sz="2800" i="1" kern="0" dirty="0">
                <a:solidFill>
                  <a:srgbClr val="000000"/>
                </a:solidFill>
                <a:latin typeface="+mn-lt"/>
                <a:cs typeface="Futura Std Medium"/>
              </a:rPr>
              <a:t>Work practice controls</a:t>
            </a:r>
          </a:p>
          <a:p>
            <a:pPr marL="942975" lvl="2" indent="-257175">
              <a:buFont typeface="Arial" panose="020B0604020202020204" pitchFamily="34" charset="0"/>
              <a:buChar char="•"/>
            </a:pPr>
            <a:r>
              <a:rPr lang="en-US" sz="2800" i="1" kern="0" dirty="0">
                <a:solidFill>
                  <a:srgbClr val="000000"/>
                </a:solidFill>
                <a:latin typeface="+mn-lt"/>
                <a:cs typeface="Futura Std Medium"/>
              </a:rPr>
              <a:t>Administrative controls</a:t>
            </a:r>
          </a:p>
        </p:txBody>
      </p:sp>
      <p:sp>
        <p:nvSpPr>
          <p:cNvPr id="5"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7</a:t>
            </a:fld>
            <a:r>
              <a:rPr lang="en-US" dirty="0" smtClean="0">
                <a:solidFill>
                  <a:srgbClr val="000000"/>
                </a:solidFill>
              </a:rPr>
              <a:t>/34</a:t>
            </a:r>
            <a:endParaRPr lang="en-US" dirty="0">
              <a:solidFill>
                <a:srgbClr val="000000"/>
              </a:solidFill>
            </a:endParaRPr>
          </a:p>
        </p:txBody>
      </p:sp>
    </p:spTree>
    <p:extLst>
      <p:ext uri="{BB962C8B-B14F-4D97-AF65-F5344CB8AC3E}">
        <p14:creationId xmlns:p14="http://schemas.microsoft.com/office/powerpoint/2010/main" val="38254266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1600"/>
            <a:ext cx="9144000" cy="812800"/>
          </a:xfrm>
        </p:spPr>
        <p:txBody>
          <a:bodyPr vert="horz" rtlCol="0">
            <a:normAutofit/>
          </a:bodyPr>
          <a:lstStyle/>
          <a:p>
            <a:r>
              <a:rPr lang="en-US" sz="4000" dirty="0" smtClean="0"/>
              <a:t>Reducing MSDs</a:t>
            </a:r>
            <a:endParaRPr lang="en-US" sz="4000" dirty="0"/>
          </a:p>
        </p:txBody>
      </p:sp>
      <p:sp>
        <p:nvSpPr>
          <p:cNvPr id="3" name="TextBox 2"/>
          <p:cNvSpPr txBox="1"/>
          <p:nvPr/>
        </p:nvSpPr>
        <p:spPr>
          <a:xfrm>
            <a:off x="914400" y="838201"/>
            <a:ext cx="8343900" cy="5262979"/>
          </a:xfrm>
          <a:prstGeom prst="rect">
            <a:avLst/>
          </a:prstGeom>
          <a:noFill/>
        </p:spPr>
        <p:txBody>
          <a:bodyPr vert="horz" wrap="square" rtlCol="0">
            <a:spAutoFit/>
          </a:bodyPr>
          <a:lstStyle/>
          <a:p>
            <a:pPr>
              <a:buFont typeface="Arial"/>
              <a:buNone/>
            </a:pPr>
            <a:r>
              <a:rPr lang="en-US" sz="2800" kern="0" dirty="0">
                <a:solidFill>
                  <a:srgbClr val="000000"/>
                </a:solidFill>
                <a:latin typeface="+mn-lt"/>
                <a:cs typeface="Futura Std Medium"/>
              </a:rPr>
              <a:t>Workstation layout can reduce MSDs:</a:t>
            </a:r>
          </a:p>
          <a:p>
            <a:pPr marL="714375" lvl="1" indent="-257175">
              <a:buFont typeface="Arial" panose="020B0604020202020204" pitchFamily="34" charset="0"/>
              <a:buChar char="•"/>
            </a:pPr>
            <a:r>
              <a:rPr lang="en-US" sz="2800" kern="0" dirty="0" smtClean="0">
                <a:solidFill>
                  <a:srgbClr val="000000"/>
                </a:solidFill>
                <a:latin typeface="+mn-lt"/>
                <a:cs typeface="Futura Std Medium"/>
              </a:rPr>
              <a:t>Locate </a:t>
            </a:r>
            <a:r>
              <a:rPr lang="en-US" sz="2800" kern="0" dirty="0">
                <a:solidFill>
                  <a:srgbClr val="000000"/>
                </a:solidFill>
                <a:latin typeface="+mn-lt"/>
                <a:cs typeface="Futura Std Medium"/>
              </a:rPr>
              <a:t>tools for easy access</a:t>
            </a:r>
          </a:p>
          <a:p>
            <a:pPr marL="714375" lvl="1" indent="-257175">
              <a:buFont typeface="Arial" panose="020B0604020202020204" pitchFamily="34" charset="0"/>
              <a:buChar char="•"/>
            </a:pPr>
            <a:r>
              <a:rPr lang="en-US" sz="2800" kern="0" dirty="0">
                <a:solidFill>
                  <a:srgbClr val="000000"/>
                </a:solidFill>
                <a:latin typeface="+mn-lt"/>
                <a:cs typeface="Futura Std Medium"/>
              </a:rPr>
              <a:t>Provide space for legs and feet to move</a:t>
            </a:r>
          </a:p>
          <a:p>
            <a:pPr marL="714375" lvl="1" indent="-257175">
              <a:buFont typeface="Arial" panose="020B0604020202020204" pitchFamily="34" charset="0"/>
              <a:buChar char="•"/>
            </a:pPr>
            <a:r>
              <a:rPr lang="en-US" sz="2800" kern="0" dirty="0">
                <a:solidFill>
                  <a:srgbClr val="000000"/>
                </a:solidFill>
                <a:latin typeface="+mn-lt"/>
                <a:cs typeface="Futura Std Medium"/>
              </a:rPr>
              <a:t>Match height of work space to employee</a:t>
            </a:r>
          </a:p>
          <a:p>
            <a:pPr marL="714375" lvl="1" indent="-257175">
              <a:buFont typeface="Arial" panose="020B0604020202020204" pitchFamily="34" charset="0"/>
              <a:buChar char="•"/>
            </a:pPr>
            <a:r>
              <a:rPr lang="en-US" sz="2800" kern="0" dirty="0">
                <a:solidFill>
                  <a:srgbClr val="000000"/>
                </a:solidFill>
                <a:latin typeface="+mn-lt"/>
                <a:cs typeface="Futura Std Medium"/>
              </a:rPr>
              <a:t>Use full spectrum lighting</a:t>
            </a:r>
          </a:p>
          <a:p>
            <a:pPr marL="714375" lvl="1" indent="-257175">
              <a:buFont typeface="Arial" panose="020B0604020202020204" pitchFamily="34" charset="0"/>
              <a:buChar char="•"/>
            </a:pPr>
            <a:r>
              <a:rPr lang="en-US" sz="2800" kern="0" dirty="0">
                <a:solidFill>
                  <a:srgbClr val="000000"/>
                </a:solidFill>
                <a:latin typeface="+mn-lt"/>
                <a:cs typeface="Futura Std Medium"/>
              </a:rPr>
              <a:t>Adjust chairs to employee</a:t>
            </a:r>
          </a:p>
          <a:p>
            <a:pPr>
              <a:buFont typeface="Arial"/>
              <a:buNone/>
            </a:pPr>
            <a:endParaRPr lang="en-US" sz="2800" kern="0" dirty="0">
              <a:solidFill>
                <a:srgbClr val="000000"/>
              </a:solidFill>
              <a:latin typeface="+mn-lt"/>
              <a:cs typeface="Futura Std Medium"/>
            </a:endParaRPr>
          </a:p>
          <a:p>
            <a:pPr>
              <a:buFont typeface="Arial"/>
              <a:buNone/>
            </a:pPr>
            <a:r>
              <a:rPr lang="en-US" sz="2800" kern="0" dirty="0">
                <a:solidFill>
                  <a:srgbClr val="000000"/>
                </a:solidFill>
                <a:latin typeface="+mn-lt"/>
                <a:cs typeface="Futura Std Medium"/>
              </a:rPr>
              <a:t>Organize work for limiting MSDs:</a:t>
            </a:r>
          </a:p>
          <a:p>
            <a:pPr marL="714375" lvl="1" indent="-257175">
              <a:buFont typeface="Arial" panose="020B0604020202020204" pitchFamily="34" charset="0"/>
              <a:buChar char="•"/>
            </a:pPr>
            <a:r>
              <a:rPr lang="en-US" sz="2800" kern="0" dirty="0" smtClean="0">
                <a:solidFill>
                  <a:srgbClr val="000000"/>
                </a:solidFill>
                <a:latin typeface="+mn-lt"/>
                <a:cs typeface="Futura Std Medium"/>
              </a:rPr>
              <a:t>Allow </a:t>
            </a:r>
            <a:r>
              <a:rPr lang="en-US" sz="2800" kern="0" dirty="0">
                <a:solidFill>
                  <a:srgbClr val="000000"/>
                </a:solidFill>
                <a:latin typeface="+mn-lt"/>
                <a:cs typeface="Futura Std Medium"/>
              </a:rPr>
              <a:t>recovery time</a:t>
            </a:r>
          </a:p>
          <a:p>
            <a:pPr marL="714375" lvl="1" indent="-257175">
              <a:buFont typeface="Arial" panose="020B0604020202020204" pitchFamily="34" charset="0"/>
              <a:buChar char="•"/>
            </a:pPr>
            <a:r>
              <a:rPr lang="en-US" sz="2800" kern="0" dirty="0">
                <a:solidFill>
                  <a:srgbClr val="000000"/>
                </a:solidFill>
                <a:latin typeface="+mn-lt"/>
                <a:cs typeface="Futura Std Medium"/>
              </a:rPr>
              <a:t>Keep shifts regular</a:t>
            </a:r>
          </a:p>
          <a:p>
            <a:pPr marL="714375" lvl="1" indent="-257175">
              <a:buFont typeface="Arial" panose="020B0604020202020204" pitchFamily="34" charset="0"/>
              <a:buChar char="•"/>
            </a:pPr>
            <a:r>
              <a:rPr lang="en-US" sz="2800" kern="0" dirty="0">
                <a:solidFill>
                  <a:srgbClr val="000000"/>
                </a:solidFill>
                <a:latin typeface="+mn-lt"/>
                <a:cs typeface="Futura Std Medium"/>
              </a:rPr>
              <a:t>Allow workers time for home life</a:t>
            </a:r>
          </a:p>
          <a:p>
            <a:pPr marL="714375" lvl="1" indent="-257175">
              <a:buFont typeface="Arial" panose="020B0604020202020204" pitchFamily="34" charset="0"/>
              <a:buChar char="•"/>
            </a:pPr>
            <a:r>
              <a:rPr lang="en-US" sz="2800" kern="0" dirty="0">
                <a:solidFill>
                  <a:srgbClr val="000000"/>
                </a:solidFill>
                <a:latin typeface="+mn-lt"/>
                <a:cs typeface="Futura Std Medium"/>
              </a:rPr>
              <a:t>Limit overtime</a:t>
            </a:r>
          </a:p>
        </p:txBody>
      </p:sp>
      <p:sp>
        <p:nvSpPr>
          <p:cNvPr id="5"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8</a:t>
            </a:fld>
            <a:r>
              <a:rPr lang="en-US" dirty="0" smtClean="0">
                <a:solidFill>
                  <a:srgbClr val="000000"/>
                </a:solidFill>
              </a:rPr>
              <a:t>/34</a:t>
            </a:r>
            <a:endParaRPr lang="en-US" dirty="0">
              <a:solidFill>
                <a:srgbClr val="000000"/>
              </a:solidFill>
            </a:endParaRPr>
          </a:p>
        </p:txBody>
      </p:sp>
    </p:spTree>
    <p:extLst>
      <p:ext uri="{BB962C8B-B14F-4D97-AF65-F5344CB8AC3E}">
        <p14:creationId xmlns:p14="http://schemas.microsoft.com/office/powerpoint/2010/main" val="29926987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401"/>
            <a:ext cx="9144000" cy="1041400"/>
          </a:xfrm>
        </p:spPr>
        <p:txBody>
          <a:bodyPr vert="horz" rtlCol="0">
            <a:normAutofit/>
          </a:bodyPr>
          <a:lstStyle/>
          <a:p>
            <a:r>
              <a:rPr lang="en-US" sz="4000" dirty="0" smtClean="0"/>
              <a:t>Ergonomic </a:t>
            </a:r>
            <a:r>
              <a:rPr lang="en-US" sz="4000" dirty="0"/>
              <a:t>Improvement Ideas</a:t>
            </a:r>
          </a:p>
        </p:txBody>
      </p:sp>
      <p:sp>
        <p:nvSpPr>
          <p:cNvPr id="3" name="TextBox 2"/>
          <p:cNvSpPr txBox="1"/>
          <p:nvPr/>
        </p:nvSpPr>
        <p:spPr>
          <a:xfrm>
            <a:off x="4838125" y="2501944"/>
            <a:ext cx="2725385" cy="415498"/>
          </a:xfrm>
          <a:prstGeom prst="rect">
            <a:avLst/>
          </a:prstGeom>
          <a:noFill/>
        </p:spPr>
        <p:txBody>
          <a:bodyPr vert="horz" wrap="square" rtlCol="0">
            <a:spAutoFit/>
          </a:bodyPr>
          <a:lstStyle/>
          <a:p>
            <a:pPr>
              <a:buFont typeface="Arial"/>
              <a:buNone/>
            </a:pPr>
            <a:endParaRPr lang="en-US" sz="2100" kern="0">
              <a:solidFill>
                <a:srgbClr val="000000"/>
              </a:solidFill>
              <a:latin typeface="Futura Condensed"/>
            </a:endParaRPr>
          </a:p>
        </p:txBody>
      </p:sp>
      <p:pic>
        <p:nvPicPr>
          <p:cNvPr id="4" name="Picture 3"/>
          <p:cNvPicPr>
            <a:picLocks noChangeAspect="1"/>
          </p:cNvPicPr>
          <p:nvPr/>
        </p:nvPicPr>
        <p:blipFill>
          <a:blip r:embed="rId2"/>
          <a:stretch>
            <a:fillRect/>
          </a:stretch>
        </p:blipFill>
        <p:spPr>
          <a:xfrm>
            <a:off x="1600200" y="838200"/>
            <a:ext cx="6307287" cy="5137158"/>
          </a:xfrm>
          <a:prstGeom prst="rect">
            <a:avLst/>
          </a:prstGeom>
        </p:spPr>
      </p:pic>
      <p:sp>
        <p:nvSpPr>
          <p:cNvPr id="6"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9</a:t>
            </a:fld>
            <a:r>
              <a:rPr lang="en-US" dirty="0" smtClean="0">
                <a:solidFill>
                  <a:srgbClr val="000000"/>
                </a:solidFill>
              </a:rPr>
              <a:t>/34</a:t>
            </a:r>
            <a:endParaRPr lang="en-US" dirty="0">
              <a:solidFill>
                <a:srgbClr val="000000"/>
              </a:solidFill>
            </a:endParaRPr>
          </a:p>
        </p:txBody>
      </p:sp>
    </p:spTree>
    <p:extLst>
      <p:ext uri="{BB962C8B-B14F-4D97-AF65-F5344CB8AC3E}">
        <p14:creationId xmlns:p14="http://schemas.microsoft.com/office/powerpoint/2010/main" val="41459183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idx="1"/>
          </p:nvPr>
        </p:nvSpPr>
        <p:spPr>
          <a:xfrm>
            <a:off x="304800" y="1232515"/>
            <a:ext cx="6172200" cy="4572000"/>
          </a:xfrm>
        </p:spPr>
        <p:txBody>
          <a:bodyPr/>
          <a:lstStyle/>
          <a:p>
            <a:r>
              <a:rPr lang="en-US" altLang="en-US" sz="2800" dirty="0" smtClean="0"/>
              <a:t>Injuries resulting from repeated strains not afforded sufficient recovery and healing time</a:t>
            </a:r>
          </a:p>
          <a:p>
            <a:r>
              <a:rPr lang="en-US" altLang="en-US" sz="2800" dirty="0" smtClean="0"/>
              <a:t>Over half a million reported cases in the US in 2001</a:t>
            </a:r>
          </a:p>
          <a:p>
            <a:r>
              <a:rPr lang="en-US" altLang="en-US" sz="2800" dirty="0" smtClean="0"/>
              <a:t>Overexertion to the back accounts for nearly 67% of all cases</a:t>
            </a:r>
          </a:p>
          <a:p>
            <a:r>
              <a:rPr lang="en-US" altLang="en-US" sz="2800" dirty="0" smtClean="0"/>
              <a:t>Financial costs of MSDs run into the billions of dollars</a:t>
            </a:r>
          </a:p>
          <a:p>
            <a:pPr eaLnBrk="1" hangingPunct="1">
              <a:lnSpc>
                <a:spcPct val="90000"/>
              </a:lnSpc>
            </a:pPr>
            <a:endParaRPr lang="en-US" altLang="en-US" sz="2400" dirty="0" smtClean="0"/>
          </a:p>
        </p:txBody>
      </p:sp>
      <p:pic>
        <p:nvPicPr>
          <p:cNvPr id="5123" name="Picture 13" descr="MCHM00247_0000[1]"/>
          <p:cNvPicPr>
            <a:picLocks noChangeAspect="1" noChangeArrowheads="1"/>
          </p:cNvPicPr>
          <p:nvPr/>
        </p:nvPicPr>
        <p:blipFill>
          <a:blip r:embed="rId3" cstate="print"/>
          <a:stretch>
            <a:fillRect/>
          </a:stretch>
        </p:blipFill>
        <p:spPr bwMode="auto">
          <a:xfrm>
            <a:off x="6629400" y="1371600"/>
            <a:ext cx="2384425" cy="3760430"/>
          </a:xfrm>
          <a:prstGeom prst="rect">
            <a:avLst/>
          </a:prstGeom>
          <a:noFill/>
          <a:ln w="9525">
            <a:noFill/>
            <a:miter lim="800000"/>
            <a:headEnd/>
            <a:tailEnd/>
          </a:ln>
        </p:spPr>
      </p:pic>
      <p:sp>
        <p:nvSpPr>
          <p:cNvPr id="5124" name="Text Box 14"/>
          <p:cNvSpPr txBox="1">
            <a:spLocks noChangeArrowheads="1"/>
          </p:cNvSpPr>
          <p:nvPr/>
        </p:nvSpPr>
        <p:spPr bwMode="auto">
          <a:xfrm>
            <a:off x="0" y="130314"/>
            <a:ext cx="9144000" cy="707886"/>
          </a:xfrm>
          <a:prstGeom prst="rect">
            <a:avLst/>
          </a:prstGeom>
          <a:noFill/>
          <a:ln w="12700">
            <a:noFill/>
            <a:miter lim="800000"/>
            <a:headEnd type="none" w="sm" len="sm"/>
            <a:tailEnd type="none" w="sm" len="sm"/>
          </a:ln>
        </p:spPr>
        <p:txBody>
          <a:bodyPr wrap="square">
            <a:spAutoFit/>
          </a:bodyPr>
          <a:lstStyle/>
          <a:p>
            <a:pPr algn="ctr"/>
            <a:r>
              <a:rPr lang="en-US" altLang="en-US" sz="4000" dirty="0">
                <a:latin typeface="+mj-lt"/>
              </a:rPr>
              <a:t>Musculoskeletal Disorders </a:t>
            </a:r>
            <a:r>
              <a:rPr lang="en-US" altLang="en-US" sz="3600" dirty="0">
                <a:latin typeface="+mj-lt"/>
              </a:rPr>
              <a:t>(MSDs)</a:t>
            </a:r>
            <a:endParaRPr lang="en-US" sz="3600" dirty="0">
              <a:latin typeface="+mj-lt"/>
            </a:endParaRPr>
          </a:p>
        </p:txBody>
      </p:sp>
      <p:sp>
        <p:nvSpPr>
          <p:cNvPr id="6"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10</a:t>
            </a:fld>
            <a:r>
              <a:rPr lang="en-US" dirty="0" smtClean="0">
                <a:solidFill>
                  <a:srgbClr val="000000"/>
                </a:solidFill>
              </a:rPr>
              <a:t>/34</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2">
                                            <p:txEl>
                                              <p:pRg st="0" end="0"/>
                                            </p:txEl>
                                          </p:spTgt>
                                        </p:tgtEl>
                                        <p:attrNameLst>
                                          <p:attrName>style.visibility</p:attrName>
                                        </p:attrNameLst>
                                      </p:cBhvr>
                                      <p:to>
                                        <p:strVal val="visible"/>
                                      </p:to>
                                    </p:set>
                                    <p:animEffect transition="in" filter="fade">
                                      <p:cBhvr>
                                        <p:cTn id="7" dur="2000"/>
                                        <p:tgtEl>
                                          <p:spTgt spid="51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2">
                                            <p:txEl>
                                              <p:pRg st="1" end="1"/>
                                            </p:txEl>
                                          </p:spTgt>
                                        </p:tgtEl>
                                        <p:attrNameLst>
                                          <p:attrName>style.visibility</p:attrName>
                                        </p:attrNameLst>
                                      </p:cBhvr>
                                      <p:to>
                                        <p:strVal val="visible"/>
                                      </p:to>
                                    </p:set>
                                    <p:animEffect transition="in" filter="fade">
                                      <p:cBhvr>
                                        <p:cTn id="12" dur="2000"/>
                                        <p:tgtEl>
                                          <p:spTgt spid="51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122">
                                            <p:txEl>
                                              <p:pRg st="2" end="2"/>
                                            </p:txEl>
                                          </p:spTgt>
                                        </p:tgtEl>
                                        <p:attrNameLst>
                                          <p:attrName>style.visibility</p:attrName>
                                        </p:attrNameLst>
                                      </p:cBhvr>
                                      <p:to>
                                        <p:strVal val="visible"/>
                                      </p:to>
                                    </p:set>
                                    <p:animEffect transition="in" filter="fade">
                                      <p:cBhvr>
                                        <p:cTn id="17" dur="2000"/>
                                        <p:tgtEl>
                                          <p:spTgt spid="512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122">
                                            <p:txEl>
                                              <p:pRg st="3" end="3"/>
                                            </p:txEl>
                                          </p:spTgt>
                                        </p:tgtEl>
                                        <p:attrNameLst>
                                          <p:attrName>style.visibility</p:attrName>
                                        </p:attrNameLst>
                                      </p:cBhvr>
                                      <p:to>
                                        <p:strVal val="visible"/>
                                      </p:to>
                                    </p:set>
                                    <p:animEffect transition="in" filter="fade">
                                      <p:cBhvr>
                                        <p:cTn id="22" dur="2000"/>
                                        <p:tgtEl>
                                          <p:spTgt spid="512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sz="half" idx="1"/>
          </p:nvPr>
        </p:nvSpPr>
        <p:spPr>
          <a:xfrm>
            <a:off x="154735" y="914400"/>
            <a:ext cx="4419600" cy="4754563"/>
          </a:xfrm>
        </p:spPr>
        <p:txBody>
          <a:bodyPr/>
          <a:lstStyle/>
          <a:p>
            <a:pPr eaLnBrk="1" hangingPunct="1"/>
            <a:r>
              <a:rPr lang="en-US" altLang="en-US" dirty="0" smtClean="0">
                <a:solidFill>
                  <a:srgbClr val="006666"/>
                </a:solidFill>
              </a:rPr>
              <a:t>Carpal tunnel syndrome</a:t>
            </a:r>
          </a:p>
          <a:p>
            <a:pPr eaLnBrk="1" hangingPunct="1"/>
            <a:r>
              <a:rPr lang="en-US" altLang="en-US" dirty="0" smtClean="0">
                <a:solidFill>
                  <a:srgbClr val="800000"/>
                </a:solidFill>
              </a:rPr>
              <a:t>Tendonitis</a:t>
            </a:r>
          </a:p>
          <a:p>
            <a:pPr eaLnBrk="1" hangingPunct="1"/>
            <a:r>
              <a:rPr lang="en-US" altLang="en-US" dirty="0" smtClean="0">
                <a:solidFill>
                  <a:srgbClr val="660066"/>
                </a:solidFill>
              </a:rPr>
              <a:t>Trigger finger</a:t>
            </a:r>
          </a:p>
          <a:p>
            <a:pPr eaLnBrk="1" hangingPunct="1"/>
            <a:r>
              <a:rPr lang="en-US" altLang="en-US" dirty="0" smtClean="0">
                <a:solidFill>
                  <a:srgbClr val="006600"/>
                </a:solidFill>
              </a:rPr>
              <a:t>Raynaud’s syndrome</a:t>
            </a:r>
          </a:p>
          <a:p>
            <a:pPr eaLnBrk="1" hangingPunct="1"/>
            <a:r>
              <a:rPr lang="en-US" altLang="en-US" dirty="0" smtClean="0">
                <a:solidFill>
                  <a:srgbClr val="000099"/>
                </a:solidFill>
              </a:rPr>
              <a:t>De Quervain’s disease</a:t>
            </a:r>
          </a:p>
        </p:txBody>
      </p:sp>
      <p:sp>
        <p:nvSpPr>
          <p:cNvPr id="6147" name="Rectangle 4"/>
          <p:cNvSpPr>
            <a:spLocks noGrp="1" noChangeArrowheads="1"/>
          </p:cNvSpPr>
          <p:nvPr>
            <p:ph sz="half" idx="2"/>
          </p:nvPr>
        </p:nvSpPr>
        <p:spPr>
          <a:xfrm>
            <a:off x="5029200" y="975518"/>
            <a:ext cx="4114800" cy="4754563"/>
          </a:xfrm>
        </p:spPr>
        <p:txBody>
          <a:bodyPr/>
          <a:lstStyle/>
          <a:p>
            <a:pPr eaLnBrk="1" hangingPunct="1"/>
            <a:r>
              <a:rPr lang="en-US" altLang="en-US" dirty="0" smtClean="0">
                <a:solidFill>
                  <a:srgbClr val="800000"/>
                </a:solidFill>
              </a:rPr>
              <a:t>Rotator cuff tendonitis</a:t>
            </a:r>
          </a:p>
          <a:p>
            <a:pPr eaLnBrk="1" hangingPunct="1"/>
            <a:r>
              <a:rPr lang="en-US" altLang="en-US" dirty="0" smtClean="0">
                <a:solidFill>
                  <a:srgbClr val="006600"/>
                </a:solidFill>
              </a:rPr>
              <a:t>Carpet layers’ knee (Bursitis)</a:t>
            </a:r>
          </a:p>
          <a:p>
            <a:pPr eaLnBrk="1" hangingPunct="1"/>
            <a:r>
              <a:rPr lang="en-US" altLang="en-US" dirty="0" smtClean="0">
                <a:solidFill>
                  <a:srgbClr val="660066"/>
                </a:solidFill>
              </a:rPr>
              <a:t>Herniated spinal disc</a:t>
            </a:r>
          </a:p>
          <a:p>
            <a:pPr eaLnBrk="1" hangingPunct="1"/>
            <a:r>
              <a:rPr lang="en-US" altLang="en-US" dirty="0" smtClean="0">
                <a:solidFill>
                  <a:srgbClr val="006666"/>
                </a:solidFill>
              </a:rPr>
              <a:t>Low back pain</a:t>
            </a:r>
          </a:p>
          <a:p>
            <a:pPr eaLnBrk="1" hangingPunct="1"/>
            <a:endParaRPr lang="en-US" dirty="0" smtClean="0">
              <a:solidFill>
                <a:srgbClr val="006666"/>
              </a:solidFill>
            </a:endParaRPr>
          </a:p>
        </p:txBody>
      </p:sp>
      <p:pic>
        <p:nvPicPr>
          <p:cNvPr id="6149" name="Picture 6" descr="MPj03857980000[1]"/>
          <p:cNvPicPr>
            <a:picLocks noChangeAspect="1" noChangeArrowheads="1"/>
          </p:cNvPicPr>
          <p:nvPr/>
        </p:nvPicPr>
        <p:blipFill>
          <a:blip r:embed="rId3" cstate="print"/>
          <a:stretch>
            <a:fillRect/>
          </a:stretch>
        </p:blipFill>
        <p:spPr bwMode="auto">
          <a:xfrm>
            <a:off x="1371600" y="3748881"/>
            <a:ext cx="2671670" cy="1981200"/>
          </a:xfrm>
          <a:prstGeom prst="rect">
            <a:avLst/>
          </a:prstGeom>
          <a:noFill/>
          <a:ln w="9525">
            <a:noFill/>
            <a:miter lim="800000"/>
            <a:headEnd/>
            <a:tailEnd/>
          </a:ln>
        </p:spPr>
      </p:pic>
      <p:pic>
        <p:nvPicPr>
          <p:cNvPr id="6150" name="Picture 7" descr="MPj03858100000[1]"/>
          <p:cNvPicPr>
            <a:picLocks noChangeAspect="1" noChangeArrowheads="1"/>
          </p:cNvPicPr>
          <p:nvPr/>
        </p:nvPicPr>
        <p:blipFill>
          <a:blip r:embed="rId4" cstate="print"/>
          <a:stretch>
            <a:fillRect/>
          </a:stretch>
        </p:blipFill>
        <p:spPr bwMode="auto">
          <a:xfrm>
            <a:off x="6579298" y="3562539"/>
            <a:ext cx="1014604" cy="2353883"/>
          </a:xfrm>
          <a:prstGeom prst="rect">
            <a:avLst/>
          </a:prstGeom>
          <a:noFill/>
          <a:ln w="9525">
            <a:noFill/>
            <a:miter lim="800000"/>
            <a:headEnd/>
            <a:tailEnd/>
          </a:ln>
        </p:spPr>
      </p:pic>
      <p:sp>
        <p:nvSpPr>
          <p:cNvPr id="6151" name="Text Box 8"/>
          <p:cNvSpPr txBox="1">
            <a:spLocks noChangeArrowheads="1"/>
          </p:cNvSpPr>
          <p:nvPr/>
        </p:nvSpPr>
        <p:spPr bwMode="auto">
          <a:xfrm>
            <a:off x="0" y="130314"/>
            <a:ext cx="9144000" cy="707886"/>
          </a:xfrm>
          <a:prstGeom prst="rect">
            <a:avLst/>
          </a:prstGeom>
          <a:noFill/>
          <a:ln w="12700">
            <a:noFill/>
            <a:miter lim="800000"/>
            <a:headEnd type="none" w="sm" len="sm"/>
            <a:tailEnd type="none" w="sm" len="sm"/>
          </a:ln>
        </p:spPr>
        <p:txBody>
          <a:bodyPr wrap="square">
            <a:spAutoFit/>
          </a:bodyPr>
          <a:lstStyle/>
          <a:p>
            <a:pPr algn="ctr"/>
            <a:r>
              <a:rPr lang="en-US" altLang="en-US" sz="4000" dirty="0">
                <a:latin typeface="+mj-lt"/>
              </a:rPr>
              <a:t>Types of MSDs</a:t>
            </a:r>
            <a:endParaRPr lang="en-US" sz="4000" dirty="0">
              <a:latin typeface="+mj-lt"/>
            </a:endParaRPr>
          </a:p>
        </p:txBody>
      </p:sp>
      <p:sp>
        <p:nvSpPr>
          <p:cNvPr id="8"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11</a:t>
            </a:fld>
            <a:r>
              <a:rPr lang="en-US" dirty="0" smtClean="0">
                <a:solidFill>
                  <a:srgbClr val="000000"/>
                </a:solidFill>
              </a:rPr>
              <a:t>/34</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12700" y="288925"/>
            <a:ext cx="9055100" cy="701675"/>
          </a:xfrm>
          <a:prstGeom prst="rect">
            <a:avLst/>
          </a:prstGeom>
          <a:noFill/>
          <a:ln w="12700">
            <a:noFill/>
            <a:miter lim="800000"/>
            <a:headEnd type="none" w="sm" len="sm"/>
            <a:tailEnd type="none" w="sm" len="sm"/>
          </a:ln>
        </p:spPr>
        <p:txBody>
          <a:bodyPr wrap="square">
            <a:spAutoFit/>
          </a:bodyPr>
          <a:lstStyle/>
          <a:p>
            <a:pPr algn="ctr"/>
            <a:r>
              <a:rPr lang="en-US" sz="4000" dirty="0">
                <a:latin typeface="+mj-lt"/>
              </a:rPr>
              <a:t>Causes of MSDs</a:t>
            </a:r>
          </a:p>
        </p:txBody>
      </p:sp>
      <p:sp>
        <p:nvSpPr>
          <p:cNvPr id="7171" name="Text Box 5"/>
          <p:cNvSpPr txBox="1">
            <a:spLocks noChangeArrowheads="1"/>
          </p:cNvSpPr>
          <p:nvPr/>
        </p:nvSpPr>
        <p:spPr bwMode="auto">
          <a:xfrm>
            <a:off x="4552950" y="1676400"/>
            <a:ext cx="4092575" cy="3170238"/>
          </a:xfrm>
          <a:prstGeom prst="rect">
            <a:avLst/>
          </a:prstGeom>
          <a:noFill/>
          <a:ln w="12700">
            <a:noFill/>
            <a:miter lim="800000"/>
            <a:headEnd type="none" w="sm" len="sm"/>
            <a:tailEnd type="none" w="sm" len="sm"/>
          </a:ln>
        </p:spPr>
        <p:txBody>
          <a:bodyPr>
            <a:spAutoFit/>
          </a:bodyPr>
          <a:lstStyle/>
          <a:p>
            <a:pPr marL="231775" indent="-231775">
              <a:buFontTx/>
              <a:buChar char="•"/>
            </a:pPr>
            <a:r>
              <a:rPr lang="en-US" sz="3200" dirty="0">
                <a:solidFill>
                  <a:srgbClr val="660066"/>
                </a:solidFill>
                <a:latin typeface="+mn-lt"/>
              </a:rPr>
              <a:t>Repetition</a:t>
            </a:r>
          </a:p>
          <a:p>
            <a:pPr marL="231775" indent="-231775"/>
            <a:endParaRPr lang="en-US" sz="1000" dirty="0">
              <a:solidFill>
                <a:srgbClr val="660066"/>
              </a:solidFill>
              <a:latin typeface="+mn-lt"/>
            </a:endParaRPr>
          </a:p>
          <a:p>
            <a:pPr marL="231775" indent="-231775">
              <a:buFontTx/>
              <a:buChar char="•"/>
            </a:pPr>
            <a:r>
              <a:rPr lang="en-US" sz="3200" dirty="0">
                <a:solidFill>
                  <a:srgbClr val="006600"/>
                </a:solidFill>
                <a:latin typeface="+mn-lt"/>
              </a:rPr>
              <a:t>Forceful exertion</a:t>
            </a:r>
          </a:p>
          <a:p>
            <a:pPr marL="231775" indent="-231775"/>
            <a:endParaRPr lang="en-US" sz="1000" dirty="0">
              <a:solidFill>
                <a:srgbClr val="006600"/>
              </a:solidFill>
              <a:latin typeface="+mn-lt"/>
            </a:endParaRPr>
          </a:p>
          <a:p>
            <a:pPr marL="231775" indent="-231775">
              <a:buFontTx/>
              <a:buChar char="•"/>
            </a:pPr>
            <a:r>
              <a:rPr lang="en-US" sz="3200" dirty="0">
                <a:solidFill>
                  <a:srgbClr val="800000"/>
                </a:solidFill>
                <a:latin typeface="+mn-lt"/>
              </a:rPr>
              <a:t>Awkward posture</a:t>
            </a:r>
          </a:p>
          <a:p>
            <a:pPr marL="231775" indent="-231775"/>
            <a:endParaRPr lang="en-US" sz="1000" dirty="0">
              <a:solidFill>
                <a:srgbClr val="800000"/>
              </a:solidFill>
              <a:latin typeface="+mn-lt"/>
            </a:endParaRPr>
          </a:p>
          <a:p>
            <a:pPr marL="231775" indent="-231775">
              <a:buFontTx/>
              <a:buChar char="•"/>
            </a:pPr>
            <a:r>
              <a:rPr lang="en-US" sz="3200" dirty="0">
                <a:solidFill>
                  <a:schemeClr val="hlink"/>
                </a:solidFill>
                <a:latin typeface="+mn-lt"/>
              </a:rPr>
              <a:t>Contact stress</a:t>
            </a:r>
          </a:p>
          <a:p>
            <a:pPr marL="231775" indent="-231775"/>
            <a:endParaRPr lang="en-US" sz="1000" dirty="0">
              <a:solidFill>
                <a:schemeClr val="hlink"/>
              </a:solidFill>
              <a:latin typeface="+mn-lt"/>
            </a:endParaRPr>
          </a:p>
          <a:p>
            <a:pPr marL="231775" indent="-231775">
              <a:buFontTx/>
              <a:buChar char="•"/>
            </a:pPr>
            <a:r>
              <a:rPr lang="en-US" sz="3200" dirty="0">
                <a:latin typeface="+mn-lt"/>
              </a:rPr>
              <a:t>Vibrations</a:t>
            </a:r>
          </a:p>
        </p:txBody>
      </p:sp>
      <p:pic>
        <p:nvPicPr>
          <p:cNvPr id="2050" name="Picture 2" descr="C:\Documents and Settings\edickinson\Local Settings\Temporary Internet Files\Content.IE5\GINH6IPH\MCj01987660000[1].wmf"/>
          <p:cNvPicPr>
            <a:picLocks noChangeAspect="1" noChangeArrowheads="1"/>
          </p:cNvPicPr>
          <p:nvPr/>
        </p:nvPicPr>
        <p:blipFill>
          <a:blip r:embed="rId3" cstate="print"/>
          <a:stretch>
            <a:fillRect/>
          </a:stretch>
        </p:blipFill>
        <p:spPr bwMode="auto">
          <a:xfrm>
            <a:off x="1143000" y="1676400"/>
            <a:ext cx="2413478" cy="3838175"/>
          </a:xfrm>
          <a:prstGeom prst="rect">
            <a:avLst/>
          </a:prstGeom>
          <a:noFill/>
        </p:spPr>
      </p:pic>
      <p:sp>
        <p:nvSpPr>
          <p:cNvPr id="6"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12</a:t>
            </a:fld>
            <a:r>
              <a:rPr lang="en-US" dirty="0" smtClean="0">
                <a:solidFill>
                  <a:srgbClr val="000000"/>
                </a:solidFill>
              </a:rPr>
              <a:t>/34</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fade">
                                      <p:cBhvr>
                                        <p:cTn id="7" dur="50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idx="1"/>
          </p:nvPr>
        </p:nvSpPr>
        <p:spPr>
          <a:xfrm>
            <a:off x="381000" y="1219200"/>
            <a:ext cx="4572000" cy="4343400"/>
          </a:xfrm>
        </p:spPr>
        <p:txBody>
          <a:bodyPr/>
          <a:lstStyle/>
          <a:p>
            <a:pPr eaLnBrk="1" hangingPunct="1">
              <a:lnSpc>
                <a:spcPct val="80000"/>
              </a:lnSpc>
              <a:spcBef>
                <a:spcPts val="1200"/>
              </a:spcBef>
              <a:spcAft>
                <a:spcPts val="600"/>
              </a:spcAft>
            </a:pPr>
            <a:r>
              <a:rPr lang="en-US" altLang="en-US" sz="2800" dirty="0" smtClean="0">
                <a:solidFill>
                  <a:srgbClr val="006666"/>
                </a:solidFill>
              </a:rPr>
              <a:t>Repetition</a:t>
            </a:r>
          </a:p>
          <a:p>
            <a:pPr lvl="1" eaLnBrk="1" hangingPunct="1">
              <a:lnSpc>
                <a:spcPct val="80000"/>
              </a:lnSpc>
              <a:spcBef>
                <a:spcPts val="1200"/>
              </a:spcBef>
              <a:spcAft>
                <a:spcPts val="600"/>
              </a:spcAft>
            </a:pPr>
            <a:r>
              <a:rPr lang="en-US" altLang="en-US" sz="2400" dirty="0" smtClean="0">
                <a:solidFill>
                  <a:srgbClr val="006666"/>
                </a:solidFill>
              </a:rPr>
              <a:t>Same motion performed over and over</a:t>
            </a:r>
          </a:p>
          <a:p>
            <a:pPr lvl="1" eaLnBrk="1" hangingPunct="1">
              <a:lnSpc>
                <a:spcPct val="80000"/>
              </a:lnSpc>
              <a:spcBef>
                <a:spcPts val="1200"/>
              </a:spcBef>
              <a:spcAft>
                <a:spcPts val="600"/>
              </a:spcAft>
            </a:pPr>
            <a:r>
              <a:rPr lang="en-US" altLang="en-US" sz="2400" dirty="0" smtClean="0">
                <a:solidFill>
                  <a:srgbClr val="006666"/>
                </a:solidFill>
              </a:rPr>
              <a:t>Severity of injury based on:</a:t>
            </a:r>
          </a:p>
          <a:p>
            <a:pPr marL="1023938" lvl="2" indent="-287338" eaLnBrk="1" hangingPunct="1">
              <a:lnSpc>
                <a:spcPct val="80000"/>
              </a:lnSpc>
              <a:spcBef>
                <a:spcPts val="1200"/>
              </a:spcBef>
              <a:spcAft>
                <a:spcPts val="600"/>
              </a:spcAft>
              <a:buFont typeface="Courier New" pitchFamily="49" charset="0"/>
              <a:buChar char="o"/>
            </a:pPr>
            <a:r>
              <a:rPr lang="en-US" altLang="en-US" sz="2000" dirty="0" smtClean="0">
                <a:solidFill>
                  <a:srgbClr val="800000"/>
                </a:solidFill>
              </a:rPr>
              <a:t>how often the movement is repeated</a:t>
            </a:r>
          </a:p>
          <a:p>
            <a:pPr marL="1023938" lvl="2" indent="-287338" eaLnBrk="1" hangingPunct="1">
              <a:lnSpc>
                <a:spcPct val="80000"/>
              </a:lnSpc>
              <a:spcBef>
                <a:spcPts val="1200"/>
              </a:spcBef>
              <a:spcAft>
                <a:spcPts val="600"/>
              </a:spcAft>
              <a:buFont typeface="Courier New" pitchFamily="49" charset="0"/>
              <a:buChar char="o"/>
            </a:pPr>
            <a:r>
              <a:rPr lang="en-US" altLang="en-US" sz="2000" dirty="0" smtClean="0">
                <a:solidFill>
                  <a:srgbClr val="006600"/>
                </a:solidFill>
              </a:rPr>
              <a:t>speed of the movement</a:t>
            </a:r>
          </a:p>
          <a:p>
            <a:pPr marL="1023938" lvl="2" indent="-287338" eaLnBrk="1" hangingPunct="1">
              <a:lnSpc>
                <a:spcPct val="80000"/>
              </a:lnSpc>
              <a:spcBef>
                <a:spcPts val="1200"/>
              </a:spcBef>
              <a:spcAft>
                <a:spcPts val="600"/>
              </a:spcAft>
              <a:buFont typeface="Courier New" pitchFamily="49" charset="0"/>
              <a:buChar char="o"/>
            </a:pPr>
            <a:r>
              <a:rPr lang="en-US" altLang="en-US" sz="2000" dirty="0" smtClean="0">
                <a:solidFill>
                  <a:srgbClr val="660066"/>
                </a:solidFill>
              </a:rPr>
              <a:t>number of muscles </a:t>
            </a:r>
            <a:br>
              <a:rPr lang="en-US" altLang="en-US" sz="2000" dirty="0" smtClean="0">
                <a:solidFill>
                  <a:srgbClr val="660066"/>
                </a:solidFill>
              </a:rPr>
            </a:br>
            <a:r>
              <a:rPr lang="en-US" altLang="en-US" sz="2000" dirty="0" smtClean="0">
                <a:solidFill>
                  <a:srgbClr val="660066"/>
                </a:solidFill>
              </a:rPr>
              <a:t>involved</a:t>
            </a:r>
          </a:p>
          <a:p>
            <a:pPr marL="1023938" lvl="2" indent="-287338" eaLnBrk="1" hangingPunct="1">
              <a:lnSpc>
                <a:spcPct val="80000"/>
              </a:lnSpc>
              <a:spcBef>
                <a:spcPts val="1200"/>
              </a:spcBef>
              <a:spcAft>
                <a:spcPts val="600"/>
              </a:spcAft>
              <a:buFont typeface="Courier New" pitchFamily="49" charset="0"/>
              <a:buChar char="o"/>
            </a:pPr>
            <a:r>
              <a:rPr lang="en-US" altLang="en-US" sz="2000" dirty="0" smtClean="0">
                <a:solidFill>
                  <a:srgbClr val="000099"/>
                </a:solidFill>
              </a:rPr>
              <a:t>required force</a:t>
            </a:r>
          </a:p>
        </p:txBody>
      </p:sp>
      <p:pic>
        <p:nvPicPr>
          <p:cNvPr id="8195" name="Picture 4"/>
          <p:cNvPicPr>
            <a:picLocks noChangeAspect="1" noChangeArrowheads="1"/>
          </p:cNvPicPr>
          <p:nvPr/>
        </p:nvPicPr>
        <p:blipFill>
          <a:blip r:embed="rId3" cstate="print"/>
          <a:stretch>
            <a:fillRect/>
          </a:stretch>
        </p:blipFill>
        <p:spPr bwMode="auto">
          <a:xfrm>
            <a:off x="5715000" y="1193800"/>
            <a:ext cx="2596483" cy="46091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196" name="Text Box 6"/>
          <p:cNvSpPr txBox="1">
            <a:spLocks noChangeArrowheads="1"/>
          </p:cNvSpPr>
          <p:nvPr/>
        </p:nvSpPr>
        <p:spPr bwMode="auto">
          <a:xfrm>
            <a:off x="0" y="206514"/>
            <a:ext cx="9144000" cy="707886"/>
          </a:xfrm>
          <a:prstGeom prst="rect">
            <a:avLst/>
          </a:prstGeom>
          <a:noFill/>
          <a:ln w="12700">
            <a:noFill/>
            <a:miter lim="800000"/>
            <a:headEnd type="none" w="sm" len="sm"/>
            <a:tailEnd type="none" w="sm" len="sm"/>
          </a:ln>
        </p:spPr>
        <p:txBody>
          <a:bodyPr wrap="square">
            <a:spAutoFit/>
          </a:bodyPr>
          <a:lstStyle/>
          <a:p>
            <a:pPr algn="ctr"/>
            <a:r>
              <a:rPr lang="en-US" sz="4000" dirty="0">
                <a:latin typeface="+mj-lt"/>
              </a:rPr>
              <a:t>Causes of MSDs </a:t>
            </a:r>
            <a:r>
              <a:rPr lang="en-US" sz="2400" dirty="0">
                <a:latin typeface="+mj-lt"/>
              </a:rPr>
              <a:t>(</a:t>
            </a:r>
            <a:r>
              <a:rPr lang="en-US" sz="2400" dirty="0" smtClean="0">
                <a:latin typeface="+mj-lt"/>
              </a:rPr>
              <a:t>Cont’d.)</a:t>
            </a:r>
            <a:endParaRPr lang="en-US" sz="2400" dirty="0">
              <a:latin typeface="+mj-lt"/>
            </a:endParaRPr>
          </a:p>
        </p:txBody>
      </p:sp>
      <p:sp>
        <p:nvSpPr>
          <p:cNvPr id="6"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13</a:t>
            </a:fld>
            <a:r>
              <a:rPr lang="en-US" dirty="0" smtClean="0">
                <a:solidFill>
                  <a:srgbClr val="000000"/>
                </a:solidFill>
              </a:rPr>
              <a:t>/34</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idx="1"/>
          </p:nvPr>
        </p:nvSpPr>
        <p:spPr>
          <a:xfrm>
            <a:off x="533400" y="1752600"/>
            <a:ext cx="4648200" cy="4038600"/>
          </a:xfrm>
        </p:spPr>
        <p:txBody>
          <a:bodyPr/>
          <a:lstStyle/>
          <a:p>
            <a:pPr eaLnBrk="1" hangingPunct="1">
              <a:lnSpc>
                <a:spcPct val="90000"/>
              </a:lnSpc>
              <a:spcBef>
                <a:spcPts val="1200"/>
              </a:spcBef>
            </a:pPr>
            <a:r>
              <a:rPr lang="en-US" altLang="en-US" dirty="0" smtClean="0">
                <a:solidFill>
                  <a:srgbClr val="006666"/>
                </a:solidFill>
              </a:rPr>
              <a:t>Forceful exertion</a:t>
            </a:r>
          </a:p>
          <a:p>
            <a:pPr lvl="1" eaLnBrk="1" hangingPunct="1">
              <a:lnSpc>
                <a:spcPct val="90000"/>
              </a:lnSpc>
              <a:spcBef>
                <a:spcPts val="1200"/>
              </a:spcBef>
            </a:pPr>
            <a:r>
              <a:rPr lang="en-US" altLang="en-US" sz="2400" dirty="0" smtClean="0">
                <a:solidFill>
                  <a:srgbClr val="006666"/>
                </a:solidFill>
              </a:rPr>
              <a:t>Amount of physical effort </a:t>
            </a:r>
            <a:br>
              <a:rPr lang="en-US" altLang="en-US" sz="2400" dirty="0" smtClean="0">
                <a:solidFill>
                  <a:srgbClr val="006666"/>
                </a:solidFill>
              </a:rPr>
            </a:br>
            <a:r>
              <a:rPr lang="en-US" altLang="en-US" sz="2400" dirty="0" smtClean="0">
                <a:solidFill>
                  <a:srgbClr val="006666"/>
                </a:solidFill>
              </a:rPr>
              <a:t>required to perform a task</a:t>
            </a:r>
          </a:p>
          <a:p>
            <a:pPr lvl="1" eaLnBrk="1" hangingPunct="1">
              <a:lnSpc>
                <a:spcPct val="90000"/>
              </a:lnSpc>
              <a:spcBef>
                <a:spcPts val="1200"/>
              </a:spcBef>
            </a:pPr>
            <a:r>
              <a:rPr lang="en-US" altLang="en-US" sz="2400" dirty="0" smtClean="0">
                <a:solidFill>
                  <a:srgbClr val="800000"/>
                </a:solidFill>
              </a:rPr>
              <a:t>Effort needed to control </a:t>
            </a:r>
            <a:br>
              <a:rPr lang="en-US" altLang="en-US" sz="2400" dirty="0" smtClean="0">
                <a:solidFill>
                  <a:srgbClr val="800000"/>
                </a:solidFill>
              </a:rPr>
            </a:br>
            <a:r>
              <a:rPr lang="en-US" altLang="en-US" sz="2400" dirty="0" smtClean="0">
                <a:solidFill>
                  <a:srgbClr val="800000"/>
                </a:solidFill>
              </a:rPr>
              <a:t>equipment/tools involves:</a:t>
            </a:r>
          </a:p>
          <a:p>
            <a:pPr lvl="2" eaLnBrk="1" hangingPunct="1">
              <a:lnSpc>
                <a:spcPct val="90000"/>
              </a:lnSpc>
              <a:spcBef>
                <a:spcPts val="1200"/>
              </a:spcBef>
              <a:buFont typeface="Courier New" pitchFamily="49" charset="0"/>
              <a:buChar char="o"/>
            </a:pPr>
            <a:r>
              <a:rPr lang="en-US" altLang="en-US" sz="2000" i="1" dirty="0" smtClean="0">
                <a:solidFill>
                  <a:srgbClr val="660066"/>
                </a:solidFill>
              </a:rPr>
              <a:t>Type of grip</a:t>
            </a:r>
          </a:p>
          <a:p>
            <a:pPr lvl="2" eaLnBrk="1" hangingPunct="1">
              <a:lnSpc>
                <a:spcPct val="90000"/>
              </a:lnSpc>
              <a:spcBef>
                <a:spcPts val="1200"/>
              </a:spcBef>
              <a:buFont typeface="Courier New" pitchFamily="49" charset="0"/>
              <a:buChar char="o"/>
            </a:pPr>
            <a:r>
              <a:rPr lang="en-US" altLang="en-US" sz="2000" i="1" dirty="0" smtClean="0">
                <a:solidFill>
                  <a:srgbClr val="006600"/>
                </a:solidFill>
              </a:rPr>
              <a:t>Weight of object</a:t>
            </a:r>
          </a:p>
          <a:p>
            <a:pPr lvl="2" eaLnBrk="1" hangingPunct="1">
              <a:lnSpc>
                <a:spcPct val="90000"/>
              </a:lnSpc>
              <a:spcBef>
                <a:spcPts val="1200"/>
              </a:spcBef>
              <a:buFont typeface="Courier New" pitchFamily="49" charset="0"/>
              <a:buChar char="o"/>
            </a:pPr>
            <a:r>
              <a:rPr lang="en-US" altLang="en-US" sz="2000" i="1" dirty="0" smtClean="0"/>
              <a:t>Body posture</a:t>
            </a:r>
          </a:p>
          <a:p>
            <a:pPr lvl="2" eaLnBrk="1" hangingPunct="1">
              <a:lnSpc>
                <a:spcPct val="90000"/>
              </a:lnSpc>
              <a:spcBef>
                <a:spcPts val="1200"/>
              </a:spcBef>
              <a:buFont typeface="Courier New" pitchFamily="49" charset="0"/>
              <a:buChar char="o"/>
            </a:pPr>
            <a:r>
              <a:rPr lang="en-US" altLang="en-US" sz="2000" i="1" dirty="0" smtClean="0">
                <a:solidFill>
                  <a:srgbClr val="800000"/>
                </a:solidFill>
              </a:rPr>
              <a:t>Type and duration of the task</a:t>
            </a:r>
          </a:p>
        </p:txBody>
      </p:sp>
      <p:pic>
        <p:nvPicPr>
          <p:cNvPr id="9219" name="Picture 4"/>
          <p:cNvPicPr>
            <a:picLocks noChangeAspect="1" noChangeArrowheads="1"/>
          </p:cNvPicPr>
          <p:nvPr/>
        </p:nvPicPr>
        <p:blipFill>
          <a:blip r:embed="rId3" cstate="print"/>
          <a:stretch>
            <a:fillRect/>
          </a:stretch>
        </p:blipFill>
        <p:spPr bwMode="auto">
          <a:xfrm>
            <a:off x="5670063" y="1676400"/>
            <a:ext cx="2907685" cy="4343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220" name="Text Box 7"/>
          <p:cNvSpPr txBox="1">
            <a:spLocks noChangeArrowheads="1"/>
          </p:cNvSpPr>
          <p:nvPr/>
        </p:nvSpPr>
        <p:spPr bwMode="auto">
          <a:xfrm>
            <a:off x="0" y="358914"/>
            <a:ext cx="9144000" cy="707886"/>
          </a:xfrm>
          <a:prstGeom prst="rect">
            <a:avLst/>
          </a:prstGeom>
          <a:noFill/>
          <a:ln w="12700">
            <a:noFill/>
            <a:miter lim="800000"/>
            <a:headEnd type="none" w="sm" len="sm"/>
            <a:tailEnd type="none" w="sm" len="sm"/>
          </a:ln>
        </p:spPr>
        <p:txBody>
          <a:bodyPr wrap="square">
            <a:spAutoFit/>
          </a:bodyPr>
          <a:lstStyle/>
          <a:p>
            <a:pPr algn="ctr"/>
            <a:r>
              <a:rPr lang="en-US" sz="4000" dirty="0">
                <a:latin typeface="+mj-lt"/>
              </a:rPr>
              <a:t>Causes of MSDs </a:t>
            </a:r>
            <a:r>
              <a:rPr lang="en-US" sz="2400" dirty="0">
                <a:latin typeface="+mj-lt"/>
              </a:rPr>
              <a:t>(</a:t>
            </a:r>
            <a:r>
              <a:rPr lang="en-US" sz="2400" dirty="0" smtClean="0">
                <a:latin typeface="+mj-lt"/>
              </a:rPr>
              <a:t>Cont’d.)</a:t>
            </a:r>
            <a:endParaRPr lang="en-US" sz="2400" dirty="0">
              <a:latin typeface="+mj-lt"/>
            </a:endParaRPr>
          </a:p>
        </p:txBody>
      </p:sp>
      <p:sp>
        <p:nvSpPr>
          <p:cNvPr id="6"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14</a:t>
            </a:fld>
            <a:r>
              <a:rPr lang="en-US" dirty="0" smtClean="0">
                <a:solidFill>
                  <a:srgbClr val="000000"/>
                </a:solidFill>
              </a:rPr>
              <a:t>/34</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533400" y="1371600"/>
            <a:ext cx="4572000" cy="4144963"/>
          </a:xfrm>
        </p:spPr>
        <p:txBody>
          <a:bodyPr>
            <a:normAutofit fontScale="92500" lnSpcReduction="10000"/>
          </a:bodyPr>
          <a:lstStyle/>
          <a:p>
            <a:pPr eaLnBrk="1" hangingPunct="1">
              <a:spcBef>
                <a:spcPts val="1200"/>
              </a:spcBef>
              <a:defRPr/>
            </a:pPr>
            <a:r>
              <a:rPr lang="en-US" altLang="en-US" sz="3500" dirty="0" smtClean="0">
                <a:solidFill>
                  <a:srgbClr val="006666"/>
                </a:solidFill>
              </a:rPr>
              <a:t>Awkward Postures</a:t>
            </a:r>
          </a:p>
          <a:p>
            <a:pPr lvl="1" eaLnBrk="1" hangingPunct="1">
              <a:spcBef>
                <a:spcPts val="1200"/>
              </a:spcBef>
              <a:defRPr/>
            </a:pPr>
            <a:r>
              <a:rPr lang="en-US" altLang="en-US" i="1" dirty="0" smtClean="0">
                <a:solidFill>
                  <a:srgbClr val="006666"/>
                </a:solidFill>
              </a:rPr>
              <a:t>Reaching</a:t>
            </a:r>
          </a:p>
          <a:p>
            <a:pPr lvl="1" eaLnBrk="1" hangingPunct="1">
              <a:spcBef>
                <a:spcPts val="1200"/>
              </a:spcBef>
              <a:defRPr/>
            </a:pPr>
            <a:r>
              <a:rPr lang="en-US" altLang="en-US" i="1" dirty="0" smtClean="0">
                <a:solidFill>
                  <a:srgbClr val="800000"/>
                </a:solidFill>
              </a:rPr>
              <a:t>Twisting</a:t>
            </a:r>
          </a:p>
          <a:p>
            <a:pPr lvl="1" eaLnBrk="1" hangingPunct="1">
              <a:spcBef>
                <a:spcPts val="1200"/>
              </a:spcBef>
              <a:defRPr/>
            </a:pPr>
            <a:r>
              <a:rPr lang="en-US" altLang="en-US" i="1" dirty="0" smtClean="0">
                <a:solidFill>
                  <a:srgbClr val="660066"/>
                </a:solidFill>
              </a:rPr>
              <a:t>Bending</a:t>
            </a:r>
          </a:p>
          <a:p>
            <a:pPr lvl="1" eaLnBrk="1" hangingPunct="1">
              <a:spcBef>
                <a:spcPts val="1200"/>
              </a:spcBef>
              <a:defRPr/>
            </a:pPr>
            <a:r>
              <a:rPr lang="en-US" altLang="en-US" i="1" dirty="0" smtClean="0">
                <a:solidFill>
                  <a:srgbClr val="006600"/>
                </a:solidFill>
              </a:rPr>
              <a:t>Kneeling</a:t>
            </a:r>
          </a:p>
          <a:p>
            <a:pPr lvl="1" eaLnBrk="1" hangingPunct="1">
              <a:spcBef>
                <a:spcPts val="1200"/>
              </a:spcBef>
              <a:defRPr/>
            </a:pPr>
            <a:r>
              <a:rPr lang="en-US" altLang="en-US" i="1" dirty="0" smtClean="0"/>
              <a:t>Squatting</a:t>
            </a:r>
          </a:p>
          <a:p>
            <a:pPr lvl="1" eaLnBrk="1" hangingPunct="1">
              <a:spcBef>
                <a:spcPts val="1200"/>
              </a:spcBef>
              <a:defRPr/>
            </a:pPr>
            <a:r>
              <a:rPr lang="en-US" altLang="en-US" i="1" dirty="0" smtClean="0"/>
              <a:t>Working overhead</a:t>
            </a:r>
          </a:p>
          <a:p>
            <a:pPr lvl="1" eaLnBrk="1" hangingPunct="1">
              <a:spcBef>
                <a:spcPts val="1200"/>
              </a:spcBef>
              <a:defRPr/>
            </a:pPr>
            <a:r>
              <a:rPr lang="en-US" altLang="en-US" i="1" dirty="0" smtClean="0">
                <a:solidFill>
                  <a:srgbClr val="006666"/>
                </a:solidFill>
              </a:rPr>
              <a:t>Holding fixed positions</a:t>
            </a:r>
          </a:p>
        </p:txBody>
      </p:sp>
      <p:pic>
        <p:nvPicPr>
          <p:cNvPr id="2" name="Picture 4" descr="ergo 19"/>
          <p:cNvPicPr>
            <a:picLocks noChangeAspect="1" noChangeArrowheads="1"/>
          </p:cNvPicPr>
          <p:nvPr/>
        </p:nvPicPr>
        <p:blipFill>
          <a:blip r:embed="rId3" cstate="print"/>
          <a:srcRect t="5043"/>
          <a:stretch>
            <a:fillRect/>
          </a:stretch>
        </p:blipFill>
        <p:spPr bwMode="auto">
          <a:xfrm>
            <a:off x="5638800" y="1219200"/>
            <a:ext cx="3035300" cy="4114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244" name="Text Box 7"/>
          <p:cNvSpPr txBox="1">
            <a:spLocks noChangeArrowheads="1"/>
          </p:cNvSpPr>
          <p:nvPr/>
        </p:nvSpPr>
        <p:spPr bwMode="auto">
          <a:xfrm>
            <a:off x="-12700" y="228600"/>
            <a:ext cx="9156700" cy="707886"/>
          </a:xfrm>
          <a:prstGeom prst="rect">
            <a:avLst/>
          </a:prstGeom>
          <a:noFill/>
          <a:ln w="12700">
            <a:noFill/>
            <a:miter lim="800000"/>
            <a:headEnd type="none" w="sm" len="sm"/>
            <a:tailEnd type="none" w="sm" len="sm"/>
          </a:ln>
        </p:spPr>
        <p:txBody>
          <a:bodyPr wrap="square">
            <a:spAutoFit/>
          </a:bodyPr>
          <a:lstStyle/>
          <a:p>
            <a:pPr algn="ctr"/>
            <a:r>
              <a:rPr lang="en-US" sz="4000" dirty="0">
                <a:latin typeface="+mj-lt"/>
              </a:rPr>
              <a:t>Causes of MSDs </a:t>
            </a:r>
            <a:r>
              <a:rPr lang="en-US" sz="2400" dirty="0">
                <a:latin typeface="+mj-lt"/>
              </a:rPr>
              <a:t>(</a:t>
            </a:r>
            <a:r>
              <a:rPr lang="en-US" sz="2400" dirty="0" smtClean="0">
                <a:latin typeface="+mj-lt"/>
              </a:rPr>
              <a:t>Cont’d.)</a:t>
            </a:r>
            <a:endParaRPr lang="en-US" sz="2400" dirty="0">
              <a:latin typeface="+mj-lt"/>
            </a:endParaRPr>
          </a:p>
        </p:txBody>
      </p:sp>
      <p:sp>
        <p:nvSpPr>
          <p:cNvPr id="6"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15</a:t>
            </a:fld>
            <a:r>
              <a:rPr lang="en-US" dirty="0" smtClean="0">
                <a:solidFill>
                  <a:srgbClr val="000000"/>
                </a:solidFill>
              </a:rPr>
              <a:t>/34</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idx="1"/>
          </p:nvPr>
        </p:nvSpPr>
        <p:spPr>
          <a:xfrm>
            <a:off x="457200" y="1600200"/>
            <a:ext cx="5105400" cy="4648200"/>
          </a:xfrm>
        </p:spPr>
        <p:txBody>
          <a:bodyPr/>
          <a:lstStyle/>
          <a:p>
            <a:pPr eaLnBrk="1" hangingPunct="1">
              <a:lnSpc>
                <a:spcPct val="80000"/>
              </a:lnSpc>
              <a:spcBef>
                <a:spcPts val="1200"/>
              </a:spcBef>
            </a:pPr>
            <a:r>
              <a:rPr lang="en-US" altLang="en-US" dirty="0" smtClean="0">
                <a:solidFill>
                  <a:srgbClr val="006666"/>
                </a:solidFill>
              </a:rPr>
              <a:t>Contact stress</a:t>
            </a:r>
          </a:p>
          <a:p>
            <a:pPr eaLnBrk="1" hangingPunct="1">
              <a:lnSpc>
                <a:spcPct val="80000"/>
              </a:lnSpc>
              <a:spcBef>
                <a:spcPts val="1200"/>
              </a:spcBef>
              <a:buFontTx/>
              <a:buNone/>
            </a:pPr>
            <a:endParaRPr lang="en-US" altLang="en-US" sz="1000" dirty="0" smtClean="0">
              <a:solidFill>
                <a:srgbClr val="006666"/>
              </a:solidFill>
            </a:endParaRPr>
          </a:p>
          <a:p>
            <a:pPr lvl="1" eaLnBrk="1" hangingPunct="1">
              <a:lnSpc>
                <a:spcPct val="80000"/>
              </a:lnSpc>
              <a:spcBef>
                <a:spcPts val="1200"/>
              </a:spcBef>
            </a:pPr>
            <a:r>
              <a:rPr lang="en-US" altLang="en-US" sz="2400" dirty="0" smtClean="0">
                <a:solidFill>
                  <a:srgbClr val="800000"/>
                </a:solidFill>
              </a:rPr>
              <a:t>Pressing the body against </a:t>
            </a:r>
            <a:br>
              <a:rPr lang="en-US" altLang="en-US" sz="2400" dirty="0" smtClean="0">
                <a:solidFill>
                  <a:srgbClr val="800000"/>
                </a:solidFill>
              </a:rPr>
            </a:br>
            <a:r>
              <a:rPr lang="en-US" altLang="en-US" sz="2400" dirty="0" smtClean="0">
                <a:solidFill>
                  <a:srgbClr val="800000"/>
                </a:solidFill>
              </a:rPr>
              <a:t>a hard or sharp edge</a:t>
            </a:r>
          </a:p>
          <a:p>
            <a:pPr lvl="1" eaLnBrk="1" hangingPunct="1">
              <a:lnSpc>
                <a:spcPct val="80000"/>
              </a:lnSpc>
              <a:spcBef>
                <a:spcPts val="1200"/>
              </a:spcBef>
            </a:pPr>
            <a:r>
              <a:rPr lang="en-US" altLang="en-US" sz="2400" dirty="0" smtClean="0">
                <a:solidFill>
                  <a:srgbClr val="800000"/>
                </a:solidFill>
              </a:rPr>
              <a:t>Puts pressure on nerves, </a:t>
            </a:r>
            <a:br>
              <a:rPr lang="en-US" altLang="en-US" sz="2400" dirty="0" smtClean="0">
                <a:solidFill>
                  <a:srgbClr val="800000"/>
                </a:solidFill>
              </a:rPr>
            </a:br>
            <a:r>
              <a:rPr lang="en-US" altLang="en-US" sz="2400" dirty="0" smtClean="0">
                <a:solidFill>
                  <a:srgbClr val="800000"/>
                </a:solidFill>
              </a:rPr>
              <a:t>tendons, and blood vessels</a:t>
            </a:r>
          </a:p>
          <a:p>
            <a:pPr lvl="1" eaLnBrk="1" hangingPunct="1">
              <a:lnSpc>
                <a:spcPct val="80000"/>
              </a:lnSpc>
              <a:spcBef>
                <a:spcPts val="1200"/>
              </a:spcBef>
            </a:pPr>
            <a:r>
              <a:rPr lang="en-US" altLang="en-US" sz="2400" dirty="0" smtClean="0">
                <a:solidFill>
                  <a:srgbClr val="660066"/>
                </a:solidFill>
              </a:rPr>
              <a:t>Allowing wrists to rest on the keyboard while typing</a:t>
            </a:r>
            <a:endParaRPr lang="en-US" altLang="en-US" sz="1000" dirty="0" smtClean="0">
              <a:solidFill>
                <a:srgbClr val="660066"/>
              </a:solidFill>
            </a:endParaRPr>
          </a:p>
          <a:p>
            <a:pPr lvl="1" eaLnBrk="1" hangingPunct="1">
              <a:lnSpc>
                <a:spcPct val="80000"/>
              </a:lnSpc>
              <a:spcBef>
                <a:spcPts val="1200"/>
              </a:spcBef>
            </a:pPr>
            <a:r>
              <a:rPr lang="en-US" altLang="en-US" sz="2400" dirty="0" smtClean="0">
                <a:solidFill>
                  <a:srgbClr val="006600"/>
                </a:solidFill>
              </a:rPr>
              <a:t>Holding tools with hard handles</a:t>
            </a:r>
          </a:p>
        </p:txBody>
      </p:sp>
      <p:pic>
        <p:nvPicPr>
          <p:cNvPr id="11267" name="Picture 4" descr="ergo 10"/>
          <p:cNvPicPr>
            <a:picLocks noChangeAspect="1" noChangeArrowheads="1"/>
          </p:cNvPicPr>
          <p:nvPr/>
        </p:nvPicPr>
        <p:blipFill>
          <a:blip r:embed="rId3" cstate="print"/>
          <a:stretch>
            <a:fillRect/>
          </a:stretch>
        </p:blipFill>
        <p:spPr bwMode="auto">
          <a:xfrm>
            <a:off x="5715000" y="2057400"/>
            <a:ext cx="3048000" cy="20116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268" name="Text Box 7"/>
          <p:cNvSpPr txBox="1">
            <a:spLocks noChangeArrowheads="1"/>
          </p:cNvSpPr>
          <p:nvPr/>
        </p:nvSpPr>
        <p:spPr bwMode="auto">
          <a:xfrm>
            <a:off x="25400" y="358914"/>
            <a:ext cx="9118600" cy="707886"/>
          </a:xfrm>
          <a:prstGeom prst="rect">
            <a:avLst/>
          </a:prstGeom>
          <a:noFill/>
          <a:ln w="12700">
            <a:noFill/>
            <a:miter lim="800000"/>
            <a:headEnd type="none" w="sm" len="sm"/>
            <a:tailEnd type="none" w="sm" len="sm"/>
          </a:ln>
        </p:spPr>
        <p:txBody>
          <a:bodyPr wrap="square">
            <a:spAutoFit/>
          </a:bodyPr>
          <a:lstStyle/>
          <a:p>
            <a:pPr algn="ctr"/>
            <a:r>
              <a:rPr lang="en-US" sz="4000" dirty="0">
                <a:latin typeface="+mj-lt"/>
              </a:rPr>
              <a:t>Causes of MSDs </a:t>
            </a:r>
            <a:r>
              <a:rPr lang="en-US" sz="2400" dirty="0">
                <a:latin typeface="+mj-lt"/>
              </a:rPr>
              <a:t>(</a:t>
            </a:r>
            <a:r>
              <a:rPr lang="en-US" sz="2400" dirty="0" smtClean="0">
                <a:latin typeface="+mj-lt"/>
              </a:rPr>
              <a:t>Cont’d.)</a:t>
            </a:r>
            <a:endParaRPr lang="en-US" sz="2400" dirty="0">
              <a:latin typeface="+mj-lt"/>
            </a:endParaRPr>
          </a:p>
        </p:txBody>
      </p:sp>
      <p:sp>
        <p:nvSpPr>
          <p:cNvPr id="6"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16</a:t>
            </a:fld>
            <a:r>
              <a:rPr lang="en-US" dirty="0" smtClean="0">
                <a:solidFill>
                  <a:srgbClr val="000000"/>
                </a:solidFill>
              </a:rPr>
              <a:t>/34</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idx="1"/>
          </p:nvPr>
        </p:nvSpPr>
        <p:spPr>
          <a:xfrm>
            <a:off x="495300" y="1295400"/>
            <a:ext cx="4267200" cy="4038600"/>
          </a:xfrm>
        </p:spPr>
        <p:txBody>
          <a:bodyPr/>
          <a:lstStyle/>
          <a:p>
            <a:pPr eaLnBrk="1" hangingPunct="1">
              <a:spcBef>
                <a:spcPts val="1200"/>
              </a:spcBef>
            </a:pPr>
            <a:r>
              <a:rPr lang="en-US" altLang="en-US" sz="3500" dirty="0" smtClean="0">
                <a:solidFill>
                  <a:srgbClr val="006666"/>
                </a:solidFill>
              </a:rPr>
              <a:t>Vibration</a:t>
            </a:r>
          </a:p>
          <a:p>
            <a:pPr lvl="1" eaLnBrk="1" hangingPunct="1">
              <a:spcBef>
                <a:spcPts val="1200"/>
              </a:spcBef>
            </a:pPr>
            <a:r>
              <a:rPr lang="en-US" altLang="en-US" sz="2400" dirty="0" smtClean="0">
                <a:solidFill>
                  <a:srgbClr val="006666"/>
                </a:solidFill>
              </a:rPr>
              <a:t>Sanders</a:t>
            </a:r>
          </a:p>
          <a:p>
            <a:pPr lvl="1" eaLnBrk="1" hangingPunct="1">
              <a:spcBef>
                <a:spcPts val="1200"/>
              </a:spcBef>
            </a:pPr>
            <a:r>
              <a:rPr lang="en-US" altLang="en-US" sz="2400" dirty="0" smtClean="0">
                <a:solidFill>
                  <a:srgbClr val="800000"/>
                </a:solidFill>
              </a:rPr>
              <a:t>Grinders</a:t>
            </a:r>
          </a:p>
          <a:p>
            <a:pPr lvl="1" eaLnBrk="1" hangingPunct="1">
              <a:spcBef>
                <a:spcPts val="1200"/>
              </a:spcBef>
            </a:pPr>
            <a:r>
              <a:rPr lang="en-US" altLang="en-US" sz="2400" dirty="0" smtClean="0">
                <a:solidFill>
                  <a:srgbClr val="660066"/>
                </a:solidFill>
              </a:rPr>
              <a:t>Chippers</a:t>
            </a:r>
          </a:p>
          <a:p>
            <a:pPr lvl="1" eaLnBrk="1" hangingPunct="1">
              <a:spcBef>
                <a:spcPts val="1200"/>
              </a:spcBef>
            </a:pPr>
            <a:r>
              <a:rPr lang="en-US" altLang="en-US" sz="2400" dirty="0" smtClean="0">
                <a:solidFill>
                  <a:srgbClr val="006600"/>
                </a:solidFill>
              </a:rPr>
              <a:t>Routers</a:t>
            </a:r>
          </a:p>
          <a:p>
            <a:pPr lvl="1" eaLnBrk="1" hangingPunct="1">
              <a:spcBef>
                <a:spcPts val="1200"/>
              </a:spcBef>
            </a:pPr>
            <a:r>
              <a:rPr lang="en-US" altLang="en-US" sz="2400" dirty="0" smtClean="0"/>
              <a:t>Drills</a:t>
            </a:r>
          </a:p>
          <a:p>
            <a:pPr lvl="1" eaLnBrk="1" hangingPunct="1">
              <a:spcBef>
                <a:spcPts val="1200"/>
              </a:spcBef>
            </a:pPr>
            <a:r>
              <a:rPr lang="en-US" altLang="en-US" sz="2400" dirty="0" smtClean="0"/>
              <a:t>Saws</a:t>
            </a:r>
          </a:p>
        </p:txBody>
      </p:sp>
      <p:pic>
        <p:nvPicPr>
          <p:cNvPr id="12291" name="Picture 4" descr="HC08 (jackhammer)"/>
          <p:cNvPicPr>
            <a:picLocks noChangeAspect="1" noChangeArrowheads="1"/>
          </p:cNvPicPr>
          <p:nvPr/>
        </p:nvPicPr>
        <p:blipFill>
          <a:blip r:embed="rId3" cstate="print"/>
          <a:stretch>
            <a:fillRect/>
          </a:stretch>
        </p:blipFill>
        <p:spPr bwMode="auto">
          <a:xfrm>
            <a:off x="5562600" y="1295400"/>
            <a:ext cx="2694431" cy="3962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292" name="Text Box 7"/>
          <p:cNvSpPr txBox="1">
            <a:spLocks noChangeArrowheads="1"/>
          </p:cNvSpPr>
          <p:nvPr/>
        </p:nvSpPr>
        <p:spPr bwMode="auto">
          <a:xfrm>
            <a:off x="152400" y="282714"/>
            <a:ext cx="9144000" cy="707886"/>
          </a:xfrm>
          <a:prstGeom prst="rect">
            <a:avLst/>
          </a:prstGeom>
          <a:noFill/>
          <a:ln w="12700">
            <a:noFill/>
            <a:miter lim="800000"/>
            <a:headEnd type="none" w="sm" len="sm"/>
            <a:tailEnd type="none" w="sm" len="sm"/>
          </a:ln>
        </p:spPr>
        <p:txBody>
          <a:bodyPr wrap="square">
            <a:spAutoFit/>
          </a:bodyPr>
          <a:lstStyle/>
          <a:p>
            <a:pPr algn="ctr"/>
            <a:r>
              <a:rPr lang="en-US" sz="4000" dirty="0">
                <a:latin typeface="+mj-lt"/>
              </a:rPr>
              <a:t>Causes of MSDs </a:t>
            </a:r>
            <a:r>
              <a:rPr lang="en-US" sz="2400" dirty="0">
                <a:latin typeface="+mj-lt"/>
              </a:rPr>
              <a:t>(</a:t>
            </a:r>
            <a:r>
              <a:rPr lang="en-US" sz="2400" dirty="0" smtClean="0">
                <a:latin typeface="+mj-lt"/>
              </a:rPr>
              <a:t>Cont’d.)</a:t>
            </a:r>
            <a:endParaRPr lang="en-US" sz="2400" dirty="0">
              <a:latin typeface="+mj-lt"/>
            </a:endParaRPr>
          </a:p>
        </p:txBody>
      </p:sp>
      <p:sp>
        <p:nvSpPr>
          <p:cNvPr id="6"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17</a:t>
            </a:fld>
            <a:r>
              <a:rPr lang="en-US" dirty="0" smtClean="0">
                <a:solidFill>
                  <a:srgbClr val="000000"/>
                </a:solidFill>
              </a:rPr>
              <a:t>/34</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700" y="76200"/>
            <a:ext cx="9144000" cy="990600"/>
          </a:xfrm>
        </p:spPr>
        <p:txBody>
          <a:bodyPr vert="horz" rtlCol="0">
            <a:normAutofit/>
          </a:bodyPr>
          <a:lstStyle/>
          <a:p>
            <a:r>
              <a:rPr lang="en-US" sz="4000" dirty="0" smtClean="0"/>
              <a:t>Proper </a:t>
            </a:r>
            <a:r>
              <a:rPr lang="en-US" sz="4000" dirty="0"/>
              <a:t>Lifting Technique to Avoid Injuries</a:t>
            </a:r>
          </a:p>
        </p:txBody>
      </p:sp>
      <p:sp>
        <p:nvSpPr>
          <p:cNvPr id="3" name="TextBox 2"/>
          <p:cNvSpPr txBox="1"/>
          <p:nvPr/>
        </p:nvSpPr>
        <p:spPr>
          <a:xfrm>
            <a:off x="4161000" y="2006680"/>
            <a:ext cx="3404078" cy="415498"/>
          </a:xfrm>
          <a:prstGeom prst="rect">
            <a:avLst/>
          </a:prstGeom>
          <a:noFill/>
        </p:spPr>
        <p:txBody>
          <a:bodyPr vert="horz" wrap="square" rtlCol="0">
            <a:spAutoFit/>
          </a:bodyPr>
          <a:lstStyle/>
          <a:p>
            <a:pPr>
              <a:buFont typeface="Arial"/>
              <a:buNone/>
            </a:pPr>
            <a:endParaRPr lang="en-US" sz="2100" kern="0">
              <a:solidFill>
                <a:srgbClr val="000000"/>
              </a:solidFill>
              <a:latin typeface="Futura Condensed"/>
            </a:endParaRPr>
          </a:p>
        </p:txBody>
      </p:sp>
      <p:pic>
        <p:nvPicPr>
          <p:cNvPr id="4" name="Picture 3"/>
          <p:cNvPicPr>
            <a:picLocks noChangeAspect="1"/>
          </p:cNvPicPr>
          <p:nvPr/>
        </p:nvPicPr>
        <p:blipFill>
          <a:blip r:embed="rId2"/>
          <a:stretch>
            <a:fillRect/>
          </a:stretch>
        </p:blipFill>
        <p:spPr>
          <a:xfrm>
            <a:off x="5672137" y="2006680"/>
            <a:ext cx="3471863" cy="2564606"/>
          </a:xfrm>
          <a:prstGeom prst="rect">
            <a:avLst/>
          </a:prstGeom>
        </p:spPr>
      </p:pic>
      <p:sp>
        <p:nvSpPr>
          <p:cNvPr id="5" name="Rectangle 4"/>
          <p:cNvSpPr/>
          <p:nvPr/>
        </p:nvSpPr>
        <p:spPr>
          <a:xfrm>
            <a:off x="606506" y="914400"/>
            <a:ext cx="5065631" cy="5355312"/>
          </a:xfrm>
          <a:prstGeom prst="rect">
            <a:avLst/>
          </a:prstGeom>
        </p:spPr>
        <p:txBody>
          <a:bodyPr wrap="square">
            <a:spAutoFit/>
          </a:bodyPr>
          <a:lstStyle/>
          <a:p>
            <a:pPr marL="257175" indent="-257175">
              <a:buFont typeface="Arial" panose="020B0604020202020204" pitchFamily="34" charset="0"/>
              <a:buChar char="•"/>
            </a:pPr>
            <a:r>
              <a:rPr lang="en-US" kern="0" dirty="0">
                <a:solidFill>
                  <a:srgbClr val="000000"/>
                </a:solidFill>
                <a:latin typeface="Futura Std Medium"/>
                <a:cs typeface="Futura Std Medium"/>
              </a:rPr>
              <a:t>Eyes forward and not facing down</a:t>
            </a:r>
          </a:p>
          <a:p>
            <a:pPr marL="257175" indent="-257175">
              <a:buFont typeface="Arial" panose="020B0604020202020204" pitchFamily="34" charset="0"/>
              <a:buChar char="•"/>
            </a:pPr>
            <a:endParaRPr lang="en-US" kern="0" dirty="0">
              <a:solidFill>
                <a:srgbClr val="000000"/>
              </a:solidFill>
              <a:latin typeface="Futura Std Medium"/>
              <a:cs typeface="Futura Std Medium"/>
            </a:endParaRPr>
          </a:p>
          <a:p>
            <a:pPr marL="257175" indent="-257175">
              <a:buFont typeface="Arial" panose="020B0604020202020204" pitchFamily="34" charset="0"/>
              <a:buChar char="•"/>
            </a:pPr>
            <a:r>
              <a:rPr lang="en-US" kern="0" dirty="0">
                <a:solidFill>
                  <a:srgbClr val="000000"/>
                </a:solidFill>
                <a:latin typeface="Futura Std Medium"/>
                <a:cs typeface="Futura Std Medium"/>
              </a:rPr>
              <a:t>Knees slightly wider than shoulder width, feet close to object</a:t>
            </a:r>
          </a:p>
          <a:p>
            <a:pPr marL="257175" indent="-257175">
              <a:buFont typeface="Arial" panose="020B0604020202020204" pitchFamily="34" charset="0"/>
              <a:buChar char="•"/>
            </a:pPr>
            <a:endParaRPr lang="en-US" kern="0" dirty="0">
              <a:solidFill>
                <a:srgbClr val="000000"/>
              </a:solidFill>
              <a:latin typeface="Futura Std Medium"/>
              <a:cs typeface="Futura Std Medium"/>
            </a:endParaRPr>
          </a:p>
          <a:p>
            <a:pPr marL="257175" indent="-257175">
              <a:buFont typeface="Arial" panose="020B0604020202020204" pitchFamily="34" charset="0"/>
              <a:buChar char="•"/>
            </a:pPr>
            <a:r>
              <a:rPr lang="en-US" kern="0" dirty="0">
                <a:solidFill>
                  <a:srgbClr val="000000"/>
                </a:solidFill>
                <a:latin typeface="Futura Std Medium"/>
                <a:cs typeface="Futura Std Medium"/>
              </a:rPr>
              <a:t>Point toes outward at 45 degrees</a:t>
            </a:r>
          </a:p>
          <a:p>
            <a:pPr marL="257175" indent="-257175">
              <a:buFont typeface="Arial" panose="020B0604020202020204" pitchFamily="34" charset="0"/>
              <a:buChar char="•"/>
            </a:pPr>
            <a:endParaRPr lang="en-US" kern="0" dirty="0">
              <a:solidFill>
                <a:srgbClr val="000000"/>
              </a:solidFill>
              <a:latin typeface="Futura Std Medium"/>
              <a:cs typeface="Futura Std Medium"/>
            </a:endParaRPr>
          </a:p>
          <a:p>
            <a:pPr marL="257175" indent="-257175">
              <a:buFont typeface="Arial" panose="020B0604020202020204" pitchFamily="34" charset="0"/>
              <a:buChar char="•"/>
            </a:pPr>
            <a:r>
              <a:rPr lang="en-US" kern="0" dirty="0">
                <a:solidFill>
                  <a:srgbClr val="000000"/>
                </a:solidFill>
                <a:latin typeface="Futura Std Medium"/>
                <a:cs typeface="Futura Std Medium"/>
              </a:rPr>
              <a:t>Bend at knees, going down to grasp object</a:t>
            </a:r>
          </a:p>
          <a:p>
            <a:pPr marL="257175" indent="-257175">
              <a:buFont typeface="Arial" panose="020B0604020202020204" pitchFamily="34" charset="0"/>
              <a:buChar char="•"/>
            </a:pPr>
            <a:endParaRPr lang="en-US" kern="0" dirty="0">
              <a:solidFill>
                <a:srgbClr val="000000"/>
              </a:solidFill>
              <a:latin typeface="Futura Std Medium"/>
              <a:cs typeface="Futura Std Medium"/>
            </a:endParaRPr>
          </a:p>
          <a:p>
            <a:pPr marL="257175" indent="-257175">
              <a:buFont typeface="Arial" panose="020B0604020202020204" pitchFamily="34" charset="0"/>
              <a:buChar char="•"/>
            </a:pPr>
            <a:r>
              <a:rPr lang="en-US" kern="0" dirty="0">
                <a:solidFill>
                  <a:srgbClr val="000000"/>
                </a:solidFill>
                <a:latin typeface="Futura Std Medium"/>
                <a:cs typeface="Futura Std Medium"/>
              </a:rPr>
              <a:t>Look upward while pressing up with thigh muscles; back straight, shoulders back, stomach tight</a:t>
            </a:r>
          </a:p>
          <a:p>
            <a:pPr marL="257175" indent="-257175">
              <a:buFont typeface="Arial" panose="020B0604020202020204" pitchFamily="34" charset="0"/>
              <a:buChar char="•"/>
            </a:pPr>
            <a:endParaRPr lang="en-US" kern="0" dirty="0">
              <a:solidFill>
                <a:srgbClr val="000000"/>
              </a:solidFill>
              <a:latin typeface="Futura Std Medium"/>
              <a:cs typeface="Futura Std Medium"/>
            </a:endParaRPr>
          </a:p>
          <a:p>
            <a:pPr marL="257175" indent="-257175">
              <a:buFont typeface="Arial" panose="020B0604020202020204" pitchFamily="34" charset="0"/>
              <a:buChar char="•"/>
            </a:pPr>
            <a:r>
              <a:rPr lang="en-US" kern="0" dirty="0">
                <a:solidFill>
                  <a:srgbClr val="000000"/>
                </a:solidFill>
                <a:latin typeface="Futura Std Medium"/>
                <a:cs typeface="Futura Std Medium"/>
              </a:rPr>
              <a:t>With object lifted, keep back straight, avoid twisting, move with small steps</a:t>
            </a:r>
          </a:p>
          <a:p>
            <a:pPr marL="257175" indent="-257175">
              <a:buFont typeface="Arial" panose="020B0604020202020204" pitchFamily="34" charset="0"/>
              <a:buChar char="•"/>
            </a:pPr>
            <a:endParaRPr lang="en-US" kern="0" dirty="0">
              <a:solidFill>
                <a:srgbClr val="000000"/>
              </a:solidFill>
              <a:latin typeface="Futura Std Medium"/>
              <a:cs typeface="Futura Std Medium"/>
            </a:endParaRPr>
          </a:p>
          <a:p>
            <a:pPr marL="257175" indent="-257175">
              <a:buFont typeface="Arial" panose="020B0604020202020204" pitchFamily="34" charset="0"/>
              <a:buChar char="•"/>
            </a:pPr>
            <a:r>
              <a:rPr lang="en-US" kern="0" dirty="0">
                <a:solidFill>
                  <a:srgbClr val="000000"/>
                </a:solidFill>
                <a:latin typeface="Futura Std Medium"/>
                <a:cs typeface="Futura Std Medium"/>
              </a:rPr>
              <a:t>Reverse procedure to lower object</a:t>
            </a:r>
          </a:p>
          <a:p>
            <a:pPr>
              <a:buFont typeface="Arial"/>
              <a:buNone/>
            </a:pPr>
            <a:endParaRPr lang="en-US" kern="0" dirty="0">
              <a:solidFill>
                <a:srgbClr val="000000"/>
              </a:solidFill>
              <a:latin typeface="Arial"/>
            </a:endParaRPr>
          </a:p>
          <a:p>
            <a:endParaRPr lang="en-US" kern="0" dirty="0">
              <a:solidFill>
                <a:srgbClr val="000000"/>
              </a:solidFill>
              <a:latin typeface="Arial"/>
            </a:endParaRPr>
          </a:p>
        </p:txBody>
      </p:sp>
      <p:sp>
        <p:nvSpPr>
          <p:cNvPr id="7"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18</a:t>
            </a:fld>
            <a:r>
              <a:rPr lang="en-US" dirty="0" smtClean="0">
                <a:solidFill>
                  <a:srgbClr val="000000"/>
                </a:solidFill>
              </a:rPr>
              <a:t>/34</a:t>
            </a:r>
            <a:endParaRPr lang="en-US" dirty="0">
              <a:solidFill>
                <a:srgbClr val="000000"/>
              </a:solidFill>
            </a:endParaRPr>
          </a:p>
        </p:txBody>
      </p:sp>
    </p:spTree>
    <p:extLst>
      <p:ext uri="{BB962C8B-B14F-4D97-AF65-F5344CB8AC3E}">
        <p14:creationId xmlns:p14="http://schemas.microsoft.com/office/powerpoint/2010/main" val="13152919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1066800"/>
          </a:xfrm>
        </p:spPr>
        <p:txBody>
          <a:bodyPr vert="horz" rtlCol="0">
            <a:normAutofit/>
          </a:bodyPr>
          <a:lstStyle/>
          <a:p>
            <a:r>
              <a:rPr lang="en-US" sz="4000" dirty="0" smtClean="0"/>
              <a:t>Injuries </a:t>
            </a:r>
            <a:r>
              <a:rPr lang="en-US" sz="4000" dirty="0"/>
              <a:t>From Improper Lifting</a:t>
            </a:r>
          </a:p>
        </p:txBody>
      </p:sp>
      <p:sp>
        <p:nvSpPr>
          <p:cNvPr id="3" name="TextBox 2"/>
          <p:cNvSpPr txBox="1"/>
          <p:nvPr/>
        </p:nvSpPr>
        <p:spPr>
          <a:xfrm>
            <a:off x="533400" y="1206817"/>
            <a:ext cx="8229600" cy="4431983"/>
          </a:xfrm>
          <a:prstGeom prst="rect">
            <a:avLst/>
          </a:prstGeom>
          <a:noFill/>
        </p:spPr>
        <p:txBody>
          <a:bodyPr vert="horz" wrap="square" rtlCol="0">
            <a:spAutoFit/>
          </a:bodyPr>
          <a:lstStyle/>
          <a:p>
            <a:pPr marL="257175" indent="-257175">
              <a:buFont typeface="Arial" panose="020B0604020202020204" pitchFamily="34" charset="0"/>
              <a:buChar char="•"/>
            </a:pPr>
            <a:r>
              <a:rPr lang="en-US" sz="2800" kern="0" dirty="0">
                <a:solidFill>
                  <a:srgbClr val="000000"/>
                </a:solidFill>
                <a:latin typeface="Arial"/>
              </a:rPr>
              <a:t>Nursing, EMS, factory, construction, and transportation workers are frequently injured through lifting during work</a:t>
            </a:r>
          </a:p>
          <a:p>
            <a:pPr marL="257175" indent="-257175">
              <a:buFont typeface="Arial" panose="020B0604020202020204" pitchFamily="34" charset="0"/>
              <a:buChar char="•"/>
            </a:pPr>
            <a:endParaRPr lang="en-US" sz="2800" kern="0" dirty="0">
              <a:solidFill>
                <a:srgbClr val="000000"/>
              </a:solidFill>
              <a:latin typeface="Arial"/>
            </a:endParaRPr>
          </a:p>
          <a:p>
            <a:pPr marL="257175" indent="-257175">
              <a:buFont typeface="Arial" panose="020B0604020202020204" pitchFamily="34" charset="0"/>
              <a:buChar char="•"/>
            </a:pPr>
            <a:r>
              <a:rPr lang="en-US" sz="2800" kern="0" dirty="0">
                <a:solidFill>
                  <a:srgbClr val="000000"/>
                </a:solidFill>
                <a:latin typeface="Arial"/>
              </a:rPr>
              <a:t>More than 1 million workers suffer back injuries per year--most of these occur during lifting</a:t>
            </a:r>
          </a:p>
          <a:p>
            <a:pPr marL="257175" indent="-257175">
              <a:buFont typeface="Arial" panose="020B0604020202020204" pitchFamily="34" charset="0"/>
              <a:buChar char="•"/>
            </a:pPr>
            <a:endParaRPr lang="en-US" sz="2800" kern="0" dirty="0">
              <a:solidFill>
                <a:srgbClr val="000000"/>
              </a:solidFill>
              <a:latin typeface="Arial"/>
            </a:endParaRPr>
          </a:p>
          <a:p>
            <a:pPr marL="257175" indent="-257175">
              <a:buFont typeface="Arial" panose="020B0604020202020204" pitchFamily="34" charset="0"/>
              <a:buChar char="•"/>
            </a:pPr>
            <a:r>
              <a:rPr lang="en-US" sz="2800" kern="0" dirty="0">
                <a:solidFill>
                  <a:srgbClr val="000000"/>
                </a:solidFill>
                <a:latin typeface="Arial"/>
              </a:rPr>
              <a:t>Using correct lifting techniques can reduce back injuries and muscle strains significantly</a:t>
            </a:r>
          </a:p>
          <a:p>
            <a:pPr marL="257175" indent="-257175">
              <a:buFont typeface="Arial" panose="020B0604020202020204" pitchFamily="34" charset="0"/>
              <a:buChar char="•"/>
            </a:pPr>
            <a:endParaRPr lang="en-US" sz="1500" kern="0" dirty="0">
              <a:solidFill>
                <a:srgbClr val="000000"/>
              </a:solidFill>
              <a:latin typeface="Arial"/>
            </a:endParaRPr>
          </a:p>
          <a:p>
            <a:pPr>
              <a:buFont typeface="Arial"/>
              <a:buNone/>
            </a:pPr>
            <a:r>
              <a:rPr lang="en-US" sz="1500" kern="0" dirty="0">
                <a:solidFill>
                  <a:srgbClr val="000000"/>
                </a:solidFill>
                <a:latin typeface="Arial"/>
              </a:rPr>
              <a:t>,</a:t>
            </a:r>
          </a:p>
        </p:txBody>
      </p:sp>
      <p:sp>
        <p:nvSpPr>
          <p:cNvPr id="5"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19</a:t>
            </a:fld>
            <a:r>
              <a:rPr lang="en-US" dirty="0" smtClean="0">
                <a:solidFill>
                  <a:srgbClr val="000000"/>
                </a:solidFill>
              </a:rPr>
              <a:t>/34</a:t>
            </a:r>
            <a:endParaRPr lang="en-US" dirty="0">
              <a:solidFill>
                <a:srgbClr val="000000"/>
              </a:solidFill>
            </a:endParaRPr>
          </a:p>
        </p:txBody>
      </p:sp>
    </p:spTree>
    <p:extLst>
      <p:ext uri="{BB962C8B-B14F-4D97-AF65-F5344CB8AC3E}">
        <p14:creationId xmlns:p14="http://schemas.microsoft.com/office/powerpoint/2010/main" val="21345426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1447800"/>
          </a:xfrm>
        </p:spPr>
        <p:txBody>
          <a:bodyPr vert="horz" rtlCol="0">
            <a:normAutofit/>
          </a:bodyPr>
          <a:lstStyle/>
          <a:p>
            <a:r>
              <a:rPr lang="en-US" sz="4000" dirty="0" smtClean="0"/>
              <a:t>Twisting </a:t>
            </a:r>
            <a:r>
              <a:rPr lang="en-US" sz="4000" dirty="0"/>
              <a:t>While </a:t>
            </a:r>
            <a:r>
              <a:rPr lang="en-US" sz="4000" dirty="0" smtClean="0"/>
              <a:t>Lifting Increases </a:t>
            </a:r>
            <a:r>
              <a:rPr lang="en-US" sz="4000" dirty="0"/>
              <a:t>Chance of Injury</a:t>
            </a:r>
          </a:p>
        </p:txBody>
      </p:sp>
      <p:sp>
        <p:nvSpPr>
          <p:cNvPr id="3" name="TextBox 2"/>
          <p:cNvSpPr txBox="1"/>
          <p:nvPr/>
        </p:nvSpPr>
        <p:spPr>
          <a:xfrm>
            <a:off x="228600" y="1473200"/>
            <a:ext cx="8534400" cy="4231928"/>
          </a:xfrm>
          <a:prstGeom prst="rect">
            <a:avLst/>
          </a:prstGeom>
          <a:noFill/>
        </p:spPr>
        <p:txBody>
          <a:bodyPr vert="horz" wrap="square" rtlCol="0">
            <a:spAutoFit/>
          </a:bodyPr>
          <a:lstStyle/>
          <a:p>
            <a:pPr marL="257175" indent="-257175">
              <a:spcAft>
                <a:spcPts val="1800"/>
              </a:spcAft>
              <a:buFont typeface="Arial" panose="020B0604020202020204" pitchFamily="34" charset="0"/>
              <a:buChar char="•"/>
            </a:pPr>
            <a:r>
              <a:rPr lang="en-US" sz="2800" kern="0" dirty="0">
                <a:solidFill>
                  <a:srgbClr val="000000"/>
                </a:solidFill>
                <a:latin typeface="Futura Std Medium"/>
                <a:cs typeface="Futura Std Medium"/>
              </a:rPr>
              <a:t>Twisting increases the compressive load on the spine </a:t>
            </a:r>
            <a:r>
              <a:rPr lang="en-US" sz="2800" kern="0" dirty="0" smtClean="0">
                <a:solidFill>
                  <a:srgbClr val="000000"/>
                </a:solidFill>
                <a:latin typeface="Futura Std Medium"/>
                <a:cs typeface="Futura Std Medium"/>
              </a:rPr>
              <a:t>significantly</a:t>
            </a:r>
            <a:endParaRPr lang="en-US" sz="2800" kern="0" dirty="0">
              <a:solidFill>
                <a:srgbClr val="000000"/>
              </a:solidFill>
              <a:latin typeface="Futura Std Medium"/>
              <a:cs typeface="Futura Std Medium"/>
            </a:endParaRPr>
          </a:p>
          <a:p>
            <a:pPr marL="257175" indent="-257175">
              <a:spcAft>
                <a:spcPts val="1800"/>
              </a:spcAft>
              <a:buFont typeface="Arial" panose="020B0604020202020204" pitchFamily="34" charset="0"/>
              <a:buChar char="•"/>
            </a:pPr>
            <a:r>
              <a:rPr lang="en-US" sz="2800" kern="0" dirty="0">
                <a:solidFill>
                  <a:srgbClr val="000000"/>
                </a:solidFill>
                <a:latin typeface="Futura Std Medium"/>
                <a:cs typeface="Futura Std Medium"/>
              </a:rPr>
              <a:t>Position to avoid twisting; keep the load close to your </a:t>
            </a:r>
            <a:r>
              <a:rPr lang="en-US" sz="2800" kern="0" dirty="0" smtClean="0">
                <a:solidFill>
                  <a:srgbClr val="000000"/>
                </a:solidFill>
                <a:latin typeface="Futura Std Medium"/>
                <a:cs typeface="Futura Std Medium"/>
              </a:rPr>
              <a:t>body</a:t>
            </a:r>
            <a:endParaRPr lang="en-US" sz="2800" kern="0" dirty="0">
              <a:solidFill>
                <a:srgbClr val="000000"/>
              </a:solidFill>
              <a:latin typeface="Futura Std Medium"/>
              <a:cs typeface="Futura Std Medium"/>
            </a:endParaRPr>
          </a:p>
          <a:p>
            <a:pPr marL="257175" indent="-257175">
              <a:spcAft>
                <a:spcPts val="1800"/>
              </a:spcAft>
              <a:buFont typeface="Arial" panose="020B0604020202020204" pitchFamily="34" charset="0"/>
              <a:buChar char="•"/>
            </a:pPr>
            <a:r>
              <a:rPr lang="en-US" sz="2800" kern="0" dirty="0">
                <a:solidFill>
                  <a:srgbClr val="000000"/>
                </a:solidFill>
                <a:latin typeface="Futura Std Medium"/>
                <a:cs typeface="Futura Std Medium"/>
              </a:rPr>
              <a:t>Shift feet in small steps to reorient instead of </a:t>
            </a:r>
            <a:r>
              <a:rPr lang="en-US" sz="2800" kern="0" dirty="0" smtClean="0">
                <a:solidFill>
                  <a:srgbClr val="000000"/>
                </a:solidFill>
                <a:latin typeface="Futura Std Medium"/>
                <a:cs typeface="Futura Std Medium"/>
              </a:rPr>
              <a:t>twisting</a:t>
            </a:r>
            <a:endParaRPr lang="en-US" sz="2800" kern="0" dirty="0">
              <a:solidFill>
                <a:srgbClr val="000000"/>
              </a:solidFill>
              <a:latin typeface="Futura Std Medium"/>
              <a:cs typeface="Futura Std Medium"/>
            </a:endParaRPr>
          </a:p>
          <a:p>
            <a:pPr marL="257175" indent="-257175">
              <a:spcAft>
                <a:spcPts val="1800"/>
              </a:spcAft>
              <a:buFont typeface="Arial" panose="020B0604020202020204" pitchFamily="34" charset="0"/>
              <a:buChar char="•"/>
            </a:pPr>
            <a:r>
              <a:rPr lang="en-US" sz="2800" kern="0" dirty="0">
                <a:solidFill>
                  <a:srgbClr val="000000"/>
                </a:solidFill>
                <a:latin typeface="Futura Std Medium"/>
                <a:cs typeface="Futura Std Medium"/>
              </a:rPr>
              <a:t>Keep back straight throughout lifting and dropping object</a:t>
            </a:r>
          </a:p>
        </p:txBody>
      </p:sp>
      <p:sp>
        <p:nvSpPr>
          <p:cNvPr id="5"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20</a:t>
            </a:fld>
            <a:r>
              <a:rPr lang="en-US" dirty="0" smtClean="0">
                <a:solidFill>
                  <a:srgbClr val="000000"/>
                </a:solidFill>
              </a:rPr>
              <a:t>/34</a:t>
            </a:r>
            <a:endParaRPr lang="en-US" dirty="0">
              <a:solidFill>
                <a:srgbClr val="000000"/>
              </a:solidFill>
            </a:endParaRPr>
          </a:p>
        </p:txBody>
      </p:sp>
    </p:spTree>
    <p:extLst>
      <p:ext uri="{BB962C8B-B14F-4D97-AF65-F5344CB8AC3E}">
        <p14:creationId xmlns:p14="http://schemas.microsoft.com/office/powerpoint/2010/main" val="34696661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1"/>
          </p:nvPr>
        </p:nvSpPr>
        <p:spPr>
          <a:xfrm>
            <a:off x="228600" y="925443"/>
            <a:ext cx="7467600" cy="3276600"/>
          </a:xfrm>
        </p:spPr>
        <p:txBody>
          <a:bodyPr/>
          <a:lstStyle/>
          <a:p>
            <a:pPr eaLnBrk="1" hangingPunct="1">
              <a:spcBef>
                <a:spcPts val="1800"/>
              </a:spcBef>
            </a:pPr>
            <a:r>
              <a:rPr lang="en-US" altLang="en-US" dirty="0" smtClean="0">
                <a:solidFill>
                  <a:srgbClr val="006666"/>
                </a:solidFill>
              </a:rPr>
              <a:t>Decreased strength for gripping</a:t>
            </a:r>
          </a:p>
          <a:p>
            <a:pPr eaLnBrk="1" hangingPunct="1">
              <a:spcBef>
                <a:spcPts val="1800"/>
              </a:spcBef>
            </a:pPr>
            <a:r>
              <a:rPr lang="en-US" altLang="en-US" dirty="0" smtClean="0">
                <a:solidFill>
                  <a:srgbClr val="800000"/>
                </a:solidFill>
              </a:rPr>
              <a:t>Decreased range of motion</a:t>
            </a:r>
          </a:p>
          <a:p>
            <a:pPr eaLnBrk="1" hangingPunct="1">
              <a:spcBef>
                <a:spcPts val="1800"/>
              </a:spcBef>
            </a:pPr>
            <a:r>
              <a:rPr lang="en-US" altLang="en-US" dirty="0" smtClean="0">
                <a:solidFill>
                  <a:srgbClr val="660066"/>
                </a:solidFill>
              </a:rPr>
              <a:t>Loss of skeletal muscle function</a:t>
            </a:r>
          </a:p>
          <a:p>
            <a:pPr eaLnBrk="1" hangingPunct="1">
              <a:spcBef>
                <a:spcPts val="1800"/>
              </a:spcBef>
            </a:pPr>
            <a:r>
              <a:rPr lang="en-US" altLang="en-US" dirty="0" smtClean="0">
                <a:solidFill>
                  <a:srgbClr val="006600"/>
                </a:solidFill>
              </a:rPr>
              <a:t>Inability to do everyday tasks</a:t>
            </a:r>
          </a:p>
        </p:txBody>
      </p:sp>
      <p:sp>
        <p:nvSpPr>
          <p:cNvPr id="13315" name="Text Box 4"/>
          <p:cNvSpPr txBox="1">
            <a:spLocks noChangeArrowheads="1"/>
          </p:cNvSpPr>
          <p:nvPr/>
        </p:nvSpPr>
        <p:spPr bwMode="auto">
          <a:xfrm>
            <a:off x="0" y="206514"/>
            <a:ext cx="9183465" cy="707886"/>
          </a:xfrm>
          <a:prstGeom prst="rect">
            <a:avLst/>
          </a:prstGeom>
          <a:noFill/>
          <a:ln w="12700">
            <a:noFill/>
            <a:miter lim="800000"/>
            <a:headEnd type="none" w="sm" len="sm"/>
            <a:tailEnd type="none" w="sm" len="sm"/>
          </a:ln>
        </p:spPr>
        <p:txBody>
          <a:bodyPr wrap="square">
            <a:spAutoFit/>
          </a:bodyPr>
          <a:lstStyle/>
          <a:p>
            <a:pPr algn="ctr"/>
            <a:r>
              <a:rPr lang="en-US" altLang="en-US" sz="4000" dirty="0">
                <a:latin typeface="+mj-lt"/>
              </a:rPr>
              <a:t>Early Indicators of MSDs</a:t>
            </a:r>
            <a:endParaRPr lang="en-US" sz="4000" dirty="0">
              <a:latin typeface="+mj-lt"/>
            </a:endParaRPr>
          </a:p>
        </p:txBody>
      </p:sp>
      <p:pic>
        <p:nvPicPr>
          <p:cNvPr id="1026" name="Picture 2" descr="C:\Users\Gary\AppData\Local\Microsoft\Windows\Temporary Internet Files\Content.IE5\1DFQPZMC\MPj04387900000[1].jpg"/>
          <p:cNvPicPr>
            <a:picLocks noChangeAspect="1" noChangeArrowheads="1"/>
          </p:cNvPicPr>
          <p:nvPr/>
        </p:nvPicPr>
        <p:blipFill>
          <a:blip r:embed="rId3" cstate="print"/>
          <a:stretch>
            <a:fillRect/>
          </a:stretch>
        </p:blipFill>
        <p:spPr bwMode="auto">
          <a:xfrm>
            <a:off x="1382203" y="3746500"/>
            <a:ext cx="1579541" cy="2235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7" name="Picture 3" descr="C:\Users\Gary\AppData\Local\Microsoft\Windows\Temporary Internet Files\Content.IE5\8YYL0R0E\MPj04387510000[1].jpg"/>
          <p:cNvPicPr>
            <a:picLocks noChangeAspect="1" noChangeArrowheads="1"/>
          </p:cNvPicPr>
          <p:nvPr/>
        </p:nvPicPr>
        <p:blipFill>
          <a:blip r:embed="rId4" cstate="print"/>
          <a:stretch>
            <a:fillRect/>
          </a:stretch>
        </p:blipFill>
        <p:spPr bwMode="auto">
          <a:xfrm>
            <a:off x="3347758" y="3900021"/>
            <a:ext cx="2095254" cy="21567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8" name="Picture 4" descr="C:\Users\Gary\AppData\Local\Microsoft\Windows\Temporary Internet Files\Content.IE5\MZD2EN9V\MPj04387910000[1].jpg"/>
          <p:cNvPicPr>
            <a:picLocks noChangeAspect="1" noChangeArrowheads="1"/>
          </p:cNvPicPr>
          <p:nvPr/>
        </p:nvPicPr>
        <p:blipFill>
          <a:blip r:embed="rId5" cstate="print"/>
          <a:stretch>
            <a:fillRect/>
          </a:stretch>
        </p:blipFill>
        <p:spPr bwMode="auto">
          <a:xfrm>
            <a:off x="5715000" y="3962400"/>
            <a:ext cx="1347960" cy="2032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9" name="Picture 5" descr="C:\Users\Gary\AppData\Local\Microsoft\Windows\Temporary Internet Files\Content.IE5\KBFPVYK2\MPj04387440000[1].jpg"/>
          <p:cNvPicPr>
            <a:picLocks noChangeAspect="1" noChangeArrowheads="1"/>
          </p:cNvPicPr>
          <p:nvPr/>
        </p:nvPicPr>
        <p:blipFill>
          <a:blip r:embed="rId6" cstate="print"/>
          <a:srcRect t="-1695" r="28814" b="-1695"/>
          <a:stretch>
            <a:fillRect/>
          </a:stretch>
        </p:blipFill>
        <p:spPr bwMode="auto">
          <a:xfrm>
            <a:off x="6882215" y="863600"/>
            <a:ext cx="2133600" cy="4648200"/>
          </a:xfrm>
          <a:prstGeom prst="rect">
            <a:avLst/>
          </a:prstGeom>
          <a:noFill/>
        </p:spPr>
      </p:pic>
      <p:sp>
        <p:nvSpPr>
          <p:cNvPr id="9"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21</a:t>
            </a:fld>
            <a:r>
              <a:rPr lang="en-US" dirty="0" smtClean="0">
                <a:solidFill>
                  <a:srgbClr val="000000"/>
                </a:solidFill>
              </a:rPr>
              <a:t>/34</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Effect transition="in" filter="fade">
                                      <p:cBhvr>
                                        <p:cTn id="7" dur="500"/>
                                        <p:tgtEl>
                                          <p:spTgt spid="133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314">
                                            <p:txEl>
                                              <p:pRg st="1" end="1"/>
                                            </p:txEl>
                                          </p:spTgt>
                                        </p:tgtEl>
                                        <p:attrNameLst>
                                          <p:attrName>style.visibility</p:attrName>
                                        </p:attrNameLst>
                                      </p:cBhvr>
                                      <p:to>
                                        <p:strVal val="visible"/>
                                      </p:to>
                                    </p:set>
                                    <p:animEffect transition="in" filter="fade">
                                      <p:cBhvr>
                                        <p:cTn id="12" dur="500"/>
                                        <p:tgtEl>
                                          <p:spTgt spid="133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314">
                                            <p:txEl>
                                              <p:pRg st="2" end="2"/>
                                            </p:txEl>
                                          </p:spTgt>
                                        </p:tgtEl>
                                        <p:attrNameLst>
                                          <p:attrName>style.visibility</p:attrName>
                                        </p:attrNameLst>
                                      </p:cBhvr>
                                      <p:to>
                                        <p:strVal val="visible"/>
                                      </p:to>
                                    </p:set>
                                    <p:animEffect transition="in" filter="fade">
                                      <p:cBhvr>
                                        <p:cTn id="17" dur="500"/>
                                        <p:tgtEl>
                                          <p:spTgt spid="133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314">
                                            <p:txEl>
                                              <p:pRg st="3" end="3"/>
                                            </p:txEl>
                                          </p:spTgt>
                                        </p:tgtEl>
                                        <p:attrNameLst>
                                          <p:attrName>style.visibility</p:attrName>
                                        </p:attrNameLst>
                                      </p:cBhvr>
                                      <p:to>
                                        <p:strVal val="visible"/>
                                      </p:to>
                                    </p:set>
                                    <p:animEffect transition="in" filter="fade">
                                      <p:cBhvr>
                                        <p:cTn id="22" dur="500"/>
                                        <p:tgtEl>
                                          <p:spTgt spid="133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444500" y="990600"/>
            <a:ext cx="8229600" cy="4648200"/>
          </a:xfrm>
        </p:spPr>
        <p:txBody>
          <a:bodyPr/>
          <a:lstStyle/>
          <a:p>
            <a:pPr eaLnBrk="1" hangingPunct="1">
              <a:spcBef>
                <a:spcPts val="1800"/>
              </a:spcBef>
            </a:pPr>
            <a:r>
              <a:rPr lang="en-US" altLang="en-US" dirty="0" smtClean="0">
                <a:solidFill>
                  <a:srgbClr val="006666"/>
                </a:solidFill>
              </a:rPr>
              <a:t>Painful joints such as wrists, shoulders, forearms, knees</a:t>
            </a:r>
          </a:p>
          <a:p>
            <a:pPr eaLnBrk="1" hangingPunct="1">
              <a:spcBef>
                <a:spcPts val="1800"/>
              </a:spcBef>
            </a:pPr>
            <a:r>
              <a:rPr lang="en-US" altLang="en-US" dirty="0" smtClean="0">
                <a:solidFill>
                  <a:srgbClr val="800000"/>
                </a:solidFill>
              </a:rPr>
              <a:t>Pain, tingling, numbness in hands or feet</a:t>
            </a:r>
          </a:p>
          <a:p>
            <a:pPr eaLnBrk="1" hangingPunct="1">
              <a:spcBef>
                <a:spcPts val="1800"/>
              </a:spcBef>
            </a:pPr>
            <a:r>
              <a:rPr lang="en-US" altLang="en-US" dirty="0" smtClean="0">
                <a:solidFill>
                  <a:srgbClr val="660066"/>
                </a:solidFill>
              </a:rPr>
              <a:t>Shooting pain in arms or legs</a:t>
            </a:r>
          </a:p>
          <a:p>
            <a:pPr eaLnBrk="1" hangingPunct="1">
              <a:spcBef>
                <a:spcPts val="1800"/>
              </a:spcBef>
            </a:pPr>
            <a:r>
              <a:rPr lang="en-US" altLang="en-US" dirty="0" smtClean="0">
                <a:solidFill>
                  <a:srgbClr val="006600"/>
                </a:solidFill>
              </a:rPr>
              <a:t>Swelling, inflammation, burning sensation</a:t>
            </a:r>
          </a:p>
          <a:p>
            <a:pPr eaLnBrk="1" hangingPunct="1">
              <a:spcBef>
                <a:spcPts val="1800"/>
              </a:spcBef>
            </a:pPr>
            <a:r>
              <a:rPr lang="en-US" altLang="en-US" dirty="0" smtClean="0">
                <a:solidFill>
                  <a:srgbClr val="000099"/>
                </a:solidFill>
              </a:rPr>
              <a:t>Fingers or toes changing color</a:t>
            </a:r>
          </a:p>
          <a:p>
            <a:pPr eaLnBrk="1" hangingPunct="1">
              <a:spcBef>
                <a:spcPts val="1800"/>
              </a:spcBef>
            </a:pPr>
            <a:r>
              <a:rPr lang="en-US" altLang="en-US" dirty="0" smtClean="0"/>
              <a:t>Back or neck pain/stiffness</a:t>
            </a:r>
          </a:p>
        </p:txBody>
      </p:sp>
      <p:sp>
        <p:nvSpPr>
          <p:cNvPr id="14339" name="Text Box 4"/>
          <p:cNvSpPr txBox="1">
            <a:spLocks noChangeArrowheads="1"/>
          </p:cNvSpPr>
          <p:nvPr/>
        </p:nvSpPr>
        <p:spPr bwMode="auto">
          <a:xfrm>
            <a:off x="-25400" y="206514"/>
            <a:ext cx="9169400" cy="707886"/>
          </a:xfrm>
          <a:prstGeom prst="rect">
            <a:avLst/>
          </a:prstGeom>
          <a:noFill/>
          <a:ln w="12700">
            <a:noFill/>
            <a:miter lim="800000"/>
            <a:headEnd type="none" w="sm" len="sm"/>
            <a:tailEnd type="none" w="sm" len="sm"/>
          </a:ln>
        </p:spPr>
        <p:txBody>
          <a:bodyPr wrap="square">
            <a:spAutoFit/>
          </a:bodyPr>
          <a:lstStyle/>
          <a:p>
            <a:pPr algn="ctr"/>
            <a:r>
              <a:rPr lang="en-US" altLang="en-US" sz="4000" dirty="0">
                <a:latin typeface="+mj-lt"/>
              </a:rPr>
              <a:t>Common Symptoms of MSDs</a:t>
            </a:r>
            <a:endParaRPr lang="en-US" sz="4000" dirty="0">
              <a:latin typeface="+mj-lt"/>
            </a:endParaRPr>
          </a:p>
        </p:txBody>
      </p:sp>
      <p:sp>
        <p:nvSpPr>
          <p:cNvPr id="5"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22</a:t>
            </a:fld>
            <a:r>
              <a:rPr lang="en-US" dirty="0" smtClean="0">
                <a:solidFill>
                  <a:srgbClr val="000000"/>
                </a:solidFill>
              </a:rPr>
              <a:t>/34</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fade">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fade">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fade">
                                      <p:cBhvr>
                                        <p:cTn id="22" dur="500"/>
                                        <p:tgtEl>
                                          <p:spTgt spid="143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338">
                                            <p:txEl>
                                              <p:pRg st="4" end="4"/>
                                            </p:txEl>
                                          </p:spTgt>
                                        </p:tgtEl>
                                        <p:attrNameLst>
                                          <p:attrName>style.visibility</p:attrName>
                                        </p:attrNameLst>
                                      </p:cBhvr>
                                      <p:to>
                                        <p:strVal val="visible"/>
                                      </p:to>
                                    </p:set>
                                    <p:animEffect transition="in" filter="fade">
                                      <p:cBhvr>
                                        <p:cTn id="27" dur="500"/>
                                        <p:tgtEl>
                                          <p:spTgt spid="1433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338">
                                            <p:txEl>
                                              <p:pRg st="5" end="5"/>
                                            </p:txEl>
                                          </p:spTgt>
                                        </p:tgtEl>
                                        <p:attrNameLst>
                                          <p:attrName>style.visibility</p:attrName>
                                        </p:attrNameLst>
                                      </p:cBhvr>
                                      <p:to>
                                        <p:strVal val="visible"/>
                                      </p:to>
                                    </p:set>
                                    <p:animEffect transition="in" filter="fade">
                                      <p:cBhvr>
                                        <p:cTn id="32" dur="500"/>
                                        <p:tgtEl>
                                          <p:spTgt spid="1433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idx="1"/>
          </p:nvPr>
        </p:nvSpPr>
        <p:spPr>
          <a:xfrm>
            <a:off x="419100" y="1295400"/>
            <a:ext cx="8229600" cy="4572000"/>
          </a:xfrm>
        </p:spPr>
        <p:txBody>
          <a:bodyPr/>
          <a:lstStyle/>
          <a:p>
            <a:pPr eaLnBrk="1" hangingPunct="1">
              <a:lnSpc>
                <a:spcPct val="90000"/>
              </a:lnSpc>
              <a:spcBef>
                <a:spcPts val="1800"/>
              </a:spcBef>
            </a:pPr>
            <a:r>
              <a:rPr lang="en-US" altLang="en-US" dirty="0" smtClean="0">
                <a:solidFill>
                  <a:srgbClr val="006666"/>
                </a:solidFill>
              </a:rPr>
              <a:t>Report MSD hazards </a:t>
            </a:r>
          </a:p>
          <a:p>
            <a:pPr eaLnBrk="1" hangingPunct="1">
              <a:lnSpc>
                <a:spcPct val="90000"/>
              </a:lnSpc>
              <a:spcBef>
                <a:spcPts val="1800"/>
              </a:spcBef>
            </a:pPr>
            <a:r>
              <a:rPr lang="en-US" altLang="en-US" dirty="0" smtClean="0">
                <a:solidFill>
                  <a:srgbClr val="800000"/>
                </a:solidFill>
              </a:rPr>
              <a:t>Employer is required to respond promptly to your report</a:t>
            </a:r>
            <a:r>
              <a:rPr lang="en-US" altLang="en-US" dirty="0" smtClean="0"/>
              <a:t> </a:t>
            </a:r>
          </a:p>
          <a:p>
            <a:pPr eaLnBrk="1" hangingPunct="1">
              <a:lnSpc>
                <a:spcPct val="90000"/>
              </a:lnSpc>
              <a:spcBef>
                <a:spcPts val="1800"/>
              </a:spcBef>
            </a:pPr>
            <a:r>
              <a:rPr lang="en-US" altLang="en-US" dirty="0" smtClean="0">
                <a:solidFill>
                  <a:srgbClr val="660066"/>
                </a:solidFill>
              </a:rPr>
              <a:t>Report signs or symptoms of MSDs to your supervisor or human resources representative </a:t>
            </a:r>
          </a:p>
          <a:p>
            <a:pPr eaLnBrk="1" hangingPunct="1">
              <a:lnSpc>
                <a:spcPct val="90000"/>
              </a:lnSpc>
              <a:spcBef>
                <a:spcPts val="1800"/>
              </a:spcBef>
            </a:pPr>
            <a:r>
              <a:rPr lang="en-US" altLang="en-US" dirty="0" smtClean="0">
                <a:solidFill>
                  <a:srgbClr val="006600"/>
                </a:solidFill>
              </a:rPr>
              <a:t>Permanent disability may result if not reported early</a:t>
            </a:r>
          </a:p>
        </p:txBody>
      </p:sp>
      <p:sp>
        <p:nvSpPr>
          <p:cNvPr id="15363" name="Text Box 5"/>
          <p:cNvSpPr txBox="1">
            <a:spLocks noChangeArrowheads="1"/>
          </p:cNvSpPr>
          <p:nvPr/>
        </p:nvSpPr>
        <p:spPr bwMode="auto">
          <a:xfrm>
            <a:off x="0" y="206514"/>
            <a:ext cx="9067800" cy="707886"/>
          </a:xfrm>
          <a:prstGeom prst="rect">
            <a:avLst/>
          </a:prstGeom>
          <a:noFill/>
          <a:ln w="12700">
            <a:noFill/>
            <a:miter lim="800000"/>
            <a:headEnd type="none" w="sm" len="sm"/>
            <a:tailEnd type="none" w="sm" len="sm"/>
          </a:ln>
        </p:spPr>
        <p:txBody>
          <a:bodyPr wrap="square">
            <a:spAutoFit/>
          </a:bodyPr>
          <a:lstStyle/>
          <a:p>
            <a:pPr algn="ctr"/>
            <a:r>
              <a:rPr lang="en-US" altLang="en-US" sz="4000" dirty="0">
                <a:latin typeface="+mj-lt"/>
              </a:rPr>
              <a:t>Report Signs of MSDs</a:t>
            </a:r>
            <a:endParaRPr lang="en-US" sz="4000" dirty="0">
              <a:latin typeface="+mj-lt"/>
            </a:endParaRPr>
          </a:p>
        </p:txBody>
      </p:sp>
      <p:sp>
        <p:nvSpPr>
          <p:cNvPr id="5"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23</a:t>
            </a:fld>
            <a:r>
              <a:rPr lang="en-US" dirty="0" smtClean="0">
                <a:solidFill>
                  <a:srgbClr val="000000"/>
                </a:solidFill>
              </a:rPr>
              <a:t>/34</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362">
                                            <p:txEl>
                                              <p:pRg st="0" end="0"/>
                                            </p:txEl>
                                          </p:spTgt>
                                        </p:tgtEl>
                                        <p:attrNameLst>
                                          <p:attrName>style.visibility</p:attrName>
                                        </p:attrNameLst>
                                      </p:cBhvr>
                                      <p:to>
                                        <p:strVal val="visible"/>
                                      </p:to>
                                    </p:set>
                                    <p:animEffect transition="in" filter="fade">
                                      <p:cBhvr>
                                        <p:cTn id="7" dur="500"/>
                                        <p:tgtEl>
                                          <p:spTgt spid="153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362">
                                            <p:txEl>
                                              <p:pRg st="1" end="1"/>
                                            </p:txEl>
                                          </p:spTgt>
                                        </p:tgtEl>
                                        <p:attrNameLst>
                                          <p:attrName>style.visibility</p:attrName>
                                        </p:attrNameLst>
                                      </p:cBhvr>
                                      <p:to>
                                        <p:strVal val="visible"/>
                                      </p:to>
                                    </p:set>
                                    <p:animEffect transition="in" filter="fade">
                                      <p:cBhvr>
                                        <p:cTn id="12" dur="500"/>
                                        <p:tgtEl>
                                          <p:spTgt spid="153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362">
                                            <p:txEl>
                                              <p:pRg st="2" end="2"/>
                                            </p:txEl>
                                          </p:spTgt>
                                        </p:tgtEl>
                                        <p:attrNameLst>
                                          <p:attrName>style.visibility</p:attrName>
                                        </p:attrNameLst>
                                      </p:cBhvr>
                                      <p:to>
                                        <p:strVal val="visible"/>
                                      </p:to>
                                    </p:set>
                                    <p:animEffect transition="in" filter="fade">
                                      <p:cBhvr>
                                        <p:cTn id="17" dur="500"/>
                                        <p:tgtEl>
                                          <p:spTgt spid="153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362">
                                            <p:txEl>
                                              <p:pRg st="3" end="3"/>
                                            </p:txEl>
                                          </p:spTgt>
                                        </p:tgtEl>
                                        <p:attrNameLst>
                                          <p:attrName>style.visibility</p:attrName>
                                        </p:attrNameLst>
                                      </p:cBhvr>
                                      <p:to>
                                        <p:strVal val="visible"/>
                                      </p:to>
                                    </p:set>
                                    <p:animEffect transition="in" filter="fade">
                                      <p:cBhvr>
                                        <p:cTn id="22" dur="500"/>
                                        <p:tgtEl>
                                          <p:spTgt spid="1536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idx="1"/>
          </p:nvPr>
        </p:nvSpPr>
        <p:spPr>
          <a:xfrm>
            <a:off x="304800" y="1870998"/>
            <a:ext cx="8686800" cy="3386802"/>
          </a:xfrm>
        </p:spPr>
        <p:txBody>
          <a:bodyPr/>
          <a:lstStyle/>
          <a:p>
            <a:pPr eaLnBrk="1" hangingPunct="1">
              <a:spcBef>
                <a:spcPts val="1800"/>
              </a:spcBef>
            </a:pPr>
            <a:r>
              <a:rPr lang="en-US" altLang="en-US" dirty="0" smtClean="0">
                <a:solidFill>
                  <a:srgbClr val="006666"/>
                </a:solidFill>
              </a:rPr>
              <a:t>Work-related and requires</a:t>
            </a:r>
            <a:br>
              <a:rPr lang="en-US" altLang="en-US" dirty="0" smtClean="0">
                <a:solidFill>
                  <a:srgbClr val="006666"/>
                </a:solidFill>
              </a:rPr>
            </a:br>
            <a:r>
              <a:rPr lang="en-US" altLang="en-US" dirty="0" smtClean="0">
                <a:solidFill>
                  <a:srgbClr val="006666"/>
                </a:solidFill>
              </a:rPr>
              <a:t>medical treatment beyond</a:t>
            </a:r>
            <a:br>
              <a:rPr lang="en-US" altLang="en-US" dirty="0" smtClean="0">
                <a:solidFill>
                  <a:srgbClr val="006666"/>
                </a:solidFill>
              </a:rPr>
            </a:br>
            <a:r>
              <a:rPr lang="en-US" altLang="en-US" dirty="0" smtClean="0">
                <a:solidFill>
                  <a:srgbClr val="006666"/>
                </a:solidFill>
              </a:rPr>
              <a:t>first aid</a:t>
            </a:r>
          </a:p>
          <a:p>
            <a:pPr eaLnBrk="1" hangingPunct="1">
              <a:spcBef>
                <a:spcPts val="1800"/>
              </a:spcBef>
              <a:buFontTx/>
              <a:buNone/>
            </a:pPr>
            <a:endParaRPr lang="en-US" altLang="en-US" sz="1000" dirty="0" smtClean="0">
              <a:solidFill>
                <a:srgbClr val="800000"/>
              </a:solidFill>
            </a:endParaRPr>
          </a:p>
          <a:p>
            <a:pPr eaLnBrk="1" hangingPunct="1">
              <a:spcBef>
                <a:spcPts val="1800"/>
              </a:spcBef>
            </a:pPr>
            <a:r>
              <a:rPr lang="en-US" altLang="en-US" dirty="0" smtClean="0">
                <a:solidFill>
                  <a:srgbClr val="660066"/>
                </a:solidFill>
              </a:rPr>
              <a:t>Work-related and signs or symptoms last seven or more consecutive days after reported</a:t>
            </a:r>
          </a:p>
        </p:txBody>
      </p:sp>
      <p:sp>
        <p:nvSpPr>
          <p:cNvPr id="16387" name="Text Box 4"/>
          <p:cNvSpPr txBox="1">
            <a:spLocks noChangeArrowheads="1"/>
          </p:cNvSpPr>
          <p:nvPr/>
        </p:nvSpPr>
        <p:spPr bwMode="auto">
          <a:xfrm>
            <a:off x="88765" y="358914"/>
            <a:ext cx="9055235" cy="707886"/>
          </a:xfrm>
          <a:prstGeom prst="rect">
            <a:avLst/>
          </a:prstGeom>
          <a:noFill/>
          <a:ln w="12700">
            <a:noFill/>
            <a:miter lim="800000"/>
            <a:headEnd type="none" w="sm" len="sm"/>
            <a:tailEnd type="none" w="sm" len="sm"/>
          </a:ln>
        </p:spPr>
        <p:txBody>
          <a:bodyPr wrap="square">
            <a:spAutoFit/>
          </a:bodyPr>
          <a:lstStyle/>
          <a:p>
            <a:pPr algn="ctr"/>
            <a:r>
              <a:rPr lang="en-US" altLang="en-US" sz="4000" dirty="0">
                <a:latin typeface="+mj-lt"/>
              </a:rPr>
              <a:t>MSD Incident</a:t>
            </a:r>
            <a:endParaRPr lang="en-US" sz="4000" dirty="0">
              <a:latin typeface="+mj-lt"/>
            </a:endParaRPr>
          </a:p>
        </p:txBody>
      </p:sp>
      <p:pic>
        <p:nvPicPr>
          <p:cNvPr id="2050" name="Picture 2" descr="C:\Users\Gary\AppData\Local\Microsoft\Windows\Temporary Internet Files\Content.IE5\1DFQPZMC\MCj03610040000[1].wmf"/>
          <p:cNvPicPr>
            <a:picLocks noChangeAspect="1" noChangeArrowheads="1"/>
          </p:cNvPicPr>
          <p:nvPr/>
        </p:nvPicPr>
        <p:blipFill>
          <a:blip r:embed="rId3" cstate="print"/>
          <a:stretch>
            <a:fillRect/>
          </a:stretch>
        </p:blipFill>
        <p:spPr bwMode="auto">
          <a:xfrm>
            <a:off x="6172200" y="1600200"/>
            <a:ext cx="2514600" cy="2022466"/>
          </a:xfrm>
          <a:prstGeom prst="rect">
            <a:avLst/>
          </a:prstGeom>
          <a:noFill/>
          <a:effectLst>
            <a:outerShdw blurRad="76200" dist="101600" dir="2700000" algn="tl" rotWithShape="0">
              <a:srgbClr val="000000"/>
            </a:outerShdw>
          </a:effectLst>
        </p:spPr>
      </p:pic>
      <p:sp>
        <p:nvSpPr>
          <p:cNvPr id="6"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24</a:t>
            </a:fld>
            <a:r>
              <a:rPr lang="en-US" dirty="0" smtClean="0">
                <a:solidFill>
                  <a:srgbClr val="000000"/>
                </a:solidFill>
              </a:rPr>
              <a:t>/34</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a:xfrm>
            <a:off x="358544" y="914400"/>
            <a:ext cx="8229600" cy="5029200"/>
          </a:xfrm>
        </p:spPr>
        <p:txBody>
          <a:bodyPr>
            <a:normAutofit lnSpcReduction="10000"/>
          </a:bodyPr>
          <a:lstStyle/>
          <a:p>
            <a:pPr eaLnBrk="1" hangingPunct="1">
              <a:lnSpc>
                <a:spcPct val="90000"/>
              </a:lnSpc>
              <a:spcBef>
                <a:spcPts val="1200"/>
              </a:spcBef>
            </a:pPr>
            <a:r>
              <a:rPr lang="en-US" sz="2800" dirty="0" smtClean="0">
                <a:solidFill>
                  <a:srgbClr val="006666"/>
                </a:solidFill>
              </a:rPr>
              <a:t>Requires an approved tracking method, including the following:  </a:t>
            </a:r>
          </a:p>
          <a:p>
            <a:pPr lvl="1" eaLnBrk="1" hangingPunct="1">
              <a:lnSpc>
                <a:spcPct val="90000"/>
              </a:lnSpc>
              <a:spcBef>
                <a:spcPts val="1200"/>
              </a:spcBef>
            </a:pPr>
            <a:r>
              <a:rPr lang="en-US" sz="2400" dirty="0" smtClean="0">
                <a:solidFill>
                  <a:srgbClr val="660066"/>
                </a:solidFill>
              </a:rPr>
              <a:t>Identifying specific hazards</a:t>
            </a:r>
          </a:p>
          <a:p>
            <a:pPr lvl="1" eaLnBrk="1" hangingPunct="1">
              <a:lnSpc>
                <a:spcPct val="90000"/>
              </a:lnSpc>
              <a:spcBef>
                <a:spcPts val="1200"/>
              </a:spcBef>
            </a:pPr>
            <a:r>
              <a:rPr lang="en-US" sz="2400" dirty="0" smtClean="0">
                <a:solidFill>
                  <a:srgbClr val="660066"/>
                </a:solidFill>
              </a:rPr>
              <a:t>Work place conditions</a:t>
            </a:r>
          </a:p>
          <a:p>
            <a:pPr lvl="1" eaLnBrk="1" hangingPunct="1">
              <a:lnSpc>
                <a:spcPct val="90000"/>
              </a:lnSpc>
              <a:spcBef>
                <a:spcPts val="1200"/>
              </a:spcBef>
            </a:pPr>
            <a:r>
              <a:rPr lang="en-US" sz="2400" dirty="0" smtClean="0">
                <a:solidFill>
                  <a:srgbClr val="660066"/>
                </a:solidFill>
              </a:rPr>
              <a:t>Exposures</a:t>
            </a:r>
          </a:p>
          <a:p>
            <a:pPr eaLnBrk="1" hangingPunct="1">
              <a:lnSpc>
                <a:spcPct val="90000"/>
              </a:lnSpc>
              <a:spcBef>
                <a:spcPts val="3000"/>
              </a:spcBef>
            </a:pPr>
            <a:r>
              <a:rPr lang="en-US" sz="2800" dirty="0" smtClean="0">
                <a:solidFill>
                  <a:srgbClr val="006666"/>
                </a:solidFill>
              </a:rPr>
              <a:t>Determining if a specific injury is work-related may include the following:</a:t>
            </a:r>
          </a:p>
          <a:p>
            <a:pPr lvl="1" eaLnBrk="1" hangingPunct="1">
              <a:lnSpc>
                <a:spcPct val="90000"/>
              </a:lnSpc>
              <a:spcBef>
                <a:spcPts val="1200"/>
              </a:spcBef>
            </a:pPr>
            <a:r>
              <a:rPr lang="en-US" sz="2400" dirty="0" smtClean="0">
                <a:solidFill>
                  <a:srgbClr val="660066"/>
                </a:solidFill>
              </a:rPr>
              <a:t>Conducting a thorough medical examination</a:t>
            </a:r>
            <a:endParaRPr lang="en-US" sz="2400" b="1" dirty="0" smtClean="0">
              <a:solidFill>
                <a:srgbClr val="660066"/>
              </a:solidFill>
            </a:endParaRPr>
          </a:p>
          <a:p>
            <a:pPr lvl="1" eaLnBrk="1" hangingPunct="1">
              <a:lnSpc>
                <a:spcPct val="90000"/>
              </a:lnSpc>
              <a:spcBef>
                <a:spcPts val="1200"/>
              </a:spcBef>
            </a:pPr>
            <a:r>
              <a:rPr lang="en-US" sz="2400" dirty="0" smtClean="0">
                <a:solidFill>
                  <a:srgbClr val="660066"/>
                </a:solidFill>
              </a:rPr>
              <a:t>Taking a careful history of the patient and the illness</a:t>
            </a:r>
            <a:endParaRPr lang="en-US" sz="2400" b="1" dirty="0" smtClean="0">
              <a:solidFill>
                <a:srgbClr val="660066"/>
              </a:solidFill>
            </a:endParaRPr>
          </a:p>
          <a:p>
            <a:pPr lvl="1" eaLnBrk="1" hangingPunct="1">
              <a:lnSpc>
                <a:spcPct val="90000"/>
              </a:lnSpc>
              <a:spcBef>
                <a:spcPts val="1200"/>
              </a:spcBef>
            </a:pPr>
            <a:r>
              <a:rPr lang="en-US" sz="2400" dirty="0" smtClean="0">
                <a:solidFill>
                  <a:srgbClr val="660066"/>
                </a:solidFill>
              </a:rPr>
              <a:t>Considering the factors on and off the job that  contribute to the MSD</a:t>
            </a:r>
          </a:p>
        </p:txBody>
      </p:sp>
      <p:sp>
        <p:nvSpPr>
          <p:cNvPr id="17411" name="Text Box 4"/>
          <p:cNvSpPr txBox="1">
            <a:spLocks noChangeArrowheads="1"/>
          </p:cNvSpPr>
          <p:nvPr/>
        </p:nvSpPr>
        <p:spPr bwMode="auto">
          <a:xfrm>
            <a:off x="-12700" y="152400"/>
            <a:ext cx="9080500" cy="707886"/>
          </a:xfrm>
          <a:prstGeom prst="rect">
            <a:avLst/>
          </a:prstGeom>
          <a:noFill/>
          <a:ln w="12700">
            <a:noFill/>
            <a:miter lim="800000"/>
            <a:headEnd type="none" w="sm" len="sm"/>
            <a:tailEnd type="none" w="sm" len="sm"/>
          </a:ln>
        </p:spPr>
        <p:txBody>
          <a:bodyPr wrap="square">
            <a:spAutoFit/>
          </a:bodyPr>
          <a:lstStyle/>
          <a:p>
            <a:pPr algn="ctr"/>
            <a:r>
              <a:rPr lang="en-US" sz="4000" dirty="0">
                <a:latin typeface="+mj-lt"/>
              </a:rPr>
              <a:t>Is the Incident Work-Related?</a:t>
            </a:r>
          </a:p>
        </p:txBody>
      </p:sp>
      <p:pic>
        <p:nvPicPr>
          <p:cNvPr id="3074" name="Picture 2" descr="C:\Users\Gary\AppData\Local\Microsoft\Windows\Temporary Internet Files\Content.IE5\KBFPVYK2\MCj02320490000[1].wmf"/>
          <p:cNvPicPr>
            <a:picLocks noChangeAspect="1" noChangeArrowheads="1"/>
          </p:cNvPicPr>
          <p:nvPr/>
        </p:nvPicPr>
        <p:blipFill>
          <a:blip r:embed="rId3" cstate="print"/>
          <a:stretch>
            <a:fillRect/>
          </a:stretch>
        </p:blipFill>
        <p:spPr bwMode="auto">
          <a:xfrm>
            <a:off x="5892800" y="1447800"/>
            <a:ext cx="2682644" cy="1783958"/>
          </a:xfrm>
          <a:prstGeom prst="rect">
            <a:avLst/>
          </a:prstGeom>
          <a:noFill/>
        </p:spPr>
      </p:pic>
      <p:sp>
        <p:nvSpPr>
          <p:cNvPr id="6"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25</a:t>
            </a:fld>
            <a:r>
              <a:rPr lang="en-US" dirty="0" smtClean="0">
                <a:solidFill>
                  <a:srgbClr val="000000"/>
                </a:solidFill>
              </a:rPr>
              <a:t>/34</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idx="1"/>
          </p:nvPr>
        </p:nvSpPr>
        <p:spPr>
          <a:xfrm>
            <a:off x="304800" y="1600200"/>
            <a:ext cx="7239000" cy="3276600"/>
          </a:xfrm>
        </p:spPr>
        <p:txBody>
          <a:bodyPr>
            <a:normAutofit lnSpcReduction="10000"/>
          </a:bodyPr>
          <a:lstStyle/>
          <a:p>
            <a:pPr eaLnBrk="1" hangingPunct="1">
              <a:lnSpc>
                <a:spcPct val="90000"/>
              </a:lnSpc>
              <a:spcBef>
                <a:spcPts val="1200"/>
              </a:spcBef>
            </a:pPr>
            <a:r>
              <a:rPr lang="en-US" altLang="en-US" sz="2800" dirty="0" smtClean="0">
                <a:solidFill>
                  <a:srgbClr val="006666"/>
                </a:solidFill>
              </a:rPr>
              <a:t>Determines if report is an MSD incident</a:t>
            </a:r>
          </a:p>
          <a:p>
            <a:pPr eaLnBrk="1" hangingPunct="1">
              <a:lnSpc>
                <a:spcPct val="90000"/>
              </a:lnSpc>
              <a:spcBef>
                <a:spcPts val="1200"/>
              </a:spcBef>
            </a:pPr>
            <a:r>
              <a:rPr lang="en-US" altLang="en-US" sz="2800" dirty="0" smtClean="0">
                <a:solidFill>
                  <a:srgbClr val="800000"/>
                </a:solidFill>
              </a:rPr>
              <a:t>Provides access to a healthcare provider</a:t>
            </a:r>
          </a:p>
          <a:p>
            <a:pPr eaLnBrk="1" hangingPunct="1">
              <a:lnSpc>
                <a:spcPct val="90000"/>
              </a:lnSpc>
              <a:spcBef>
                <a:spcPts val="1200"/>
              </a:spcBef>
            </a:pPr>
            <a:r>
              <a:rPr lang="en-US" altLang="en-US" sz="2800" dirty="0" smtClean="0">
                <a:solidFill>
                  <a:srgbClr val="660066"/>
                </a:solidFill>
              </a:rPr>
              <a:t>Ensures that wages and benefits are protected</a:t>
            </a:r>
          </a:p>
          <a:p>
            <a:pPr eaLnBrk="1" hangingPunct="1">
              <a:lnSpc>
                <a:spcPct val="90000"/>
              </a:lnSpc>
              <a:spcBef>
                <a:spcPts val="1200"/>
              </a:spcBef>
            </a:pPr>
            <a:r>
              <a:rPr lang="en-US" altLang="en-US" sz="2800" dirty="0" smtClean="0">
                <a:solidFill>
                  <a:srgbClr val="006600"/>
                </a:solidFill>
              </a:rPr>
              <a:t>Analyzes job for MSD hazards</a:t>
            </a:r>
          </a:p>
          <a:p>
            <a:pPr eaLnBrk="1" hangingPunct="1">
              <a:lnSpc>
                <a:spcPct val="90000"/>
              </a:lnSpc>
              <a:spcBef>
                <a:spcPts val="1200"/>
              </a:spcBef>
            </a:pPr>
            <a:r>
              <a:rPr lang="en-US" altLang="en-US" sz="2800" dirty="0" smtClean="0">
                <a:solidFill>
                  <a:srgbClr val="000099"/>
                </a:solidFill>
              </a:rPr>
              <a:t>Takes steps to reduce MSD hazards</a:t>
            </a:r>
          </a:p>
          <a:p>
            <a:pPr eaLnBrk="1" hangingPunct="1">
              <a:lnSpc>
                <a:spcPct val="90000"/>
              </a:lnSpc>
              <a:spcBef>
                <a:spcPts val="1200"/>
              </a:spcBef>
            </a:pPr>
            <a:r>
              <a:rPr lang="en-US" altLang="en-US" sz="2800" dirty="0" smtClean="0">
                <a:solidFill>
                  <a:srgbClr val="660066"/>
                </a:solidFill>
              </a:rPr>
              <a:t>Identifies risk factors: action trigger</a:t>
            </a:r>
          </a:p>
        </p:txBody>
      </p:sp>
      <p:sp>
        <p:nvSpPr>
          <p:cNvPr id="18435" name="Text Box 5"/>
          <p:cNvSpPr txBox="1">
            <a:spLocks noChangeArrowheads="1"/>
          </p:cNvSpPr>
          <p:nvPr/>
        </p:nvSpPr>
        <p:spPr bwMode="auto">
          <a:xfrm>
            <a:off x="0" y="282714"/>
            <a:ext cx="9144000" cy="707886"/>
          </a:xfrm>
          <a:prstGeom prst="rect">
            <a:avLst/>
          </a:prstGeom>
          <a:noFill/>
          <a:ln w="12700">
            <a:noFill/>
            <a:miter lim="800000"/>
            <a:headEnd type="none" w="sm" len="sm"/>
            <a:tailEnd type="none" w="sm" len="sm"/>
          </a:ln>
        </p:spPr>
        <p:txBody>
          <a:bodyPr wrap="square">
            <a:spAutoFit/>
          </a:bodyPr>
          <a:lstStyle/>
          <a:p>
            <a:pPr algn="ctr"/>
            <a:r>
              <a:rPr lang="en-US" altLang="en-US" sz="4000" dirty="0">
                <a:latin typeface="+mj-lt"/>
              </a:rPr>
              <a:t>Employer’s Responsibility</a:t>
            </a:r>
            <a:endParaRPr lang="en-US" sz="4000" dirty="0">
              <a:latin typeface="+mj-lt"/>
            </a:endParaRPr>
          </a:p>
        </p:txBody>
      </p:sp>
      <p:pic>
        <p:nvPicPr>
          <p:cNvPr id="18438" name="Picture 7"/>
          <p:cNvPicPr>
            <a:picLocks noChangeAspect="1" noChangeArrowheads="1"/>
          </p:cNvPicPr>
          <p:nvPr/>
        </p:nvPicPr>
        <p:blipFill>
          <a:blip r:embed="rId3" cstate="print"/>
          <a:stretch>
            <a:fillRect/>
          </a:stretch>
        </p:blipFill>
        <p:spPr bwMode="auto">
          <a:xfrm>
            <a:off x="6172200" y="3810000"/>
            <a:ext cx="2743200" cy="18270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26</a:t>
            </a:fld>
            <a:r>
              <a:rPr lang="en-US" dirty="0" smtClean="0">
                <a:solidFill>
                  <a:srgbClr val="000000"/>
                </a:solidFill>
              </a:rPr>
              <a:t>/34</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Effect transition="in" filter="fade">
                                      <p:cBhvr>
                                        <p:cTn id="7" dur="500"/>
                                        <p:tgtEl>
                                          <p:spTgt spid="184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434">
                                            <p:txEl>
                                              <p:pRg st="1" end="1"/>
                                            </p:txEl>
                                          </p:spTgt>
                                        </p:tgtEl>
                                        <p:attrNameLst>
                                          <p:attrName>style.visibility</p:attrName>
                                        </p:attrNameLst>
                                      </p:cBhvr>
                                      <p:to>
                                        <p:strVal val="visible"/>
                                      </p:to>
                                    </p:set>
                                    <p:animEffect transition="in" filter="fade">
                                      <p:cBhvr>
                                        <p:cTn id="12" dur="500"/>
                                        <p:tgtEl>
                                          <p:spTgt spid="1843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434">
                                            <p:txEl>
                                              <p:pRg st="2" end="2"/>
                                            </p:txEl>
                                          </p:spTgt>
                                        </p:tgtEl>
                                        <p:attrNameLst>
                                          <p:attrName>style.visibility</p:attrName>
                                        </p:attrNameLst>
                                      </p:cBhvr>
                                      <p:to>
                                        <p:strVal val="visible"/>
                                      </p:to>
                                    </p:set>
                                    <p:animEffect transition="in" filter="fade">
                                      <p:cBhvr>
                                        <p:cTn id="17" dur="500"/>
                                        <p:tgtEl>
                                          <p:spTgt spid="1843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434">
                                            <p:txEl>
                                              <p:pRg st="3" end="3"/>
                                            </p:txEl>
                                          </p:spTgt>
                                        </p:tgtEl>
                                        <p:attrNameLst>
                                          <p:attrName>style.visibility</p:attrName>
                                        </p:attrNameLst>
                                      </p:cBhvr>
                                      <p:to>
                                        <p:strVal val="visible"/>
                                      </p:to>
                                    </p:set>
                                    <p:animEffect transition="in" filter="fade">
                                      <p:cBhvr>
                                        <p:cTn id="22" dur="500"/>
                                        <p:tgtEl>
                                          <p:spTgt spid="1843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434">
                                            <p:txEl>
                                              <p:pRg st="4" end="4"/>
                                            </p:txEl>
                                          </p:spTgt>
                                        </p:tgtEl>
                                        <p:attrNameLst>
                                          <p:attrName>style.visibility</p:attrName>
                                        </p:attrNameLst>
                                      </p:cBhvr>
                                      <p:to>
                                        <p:strVal val="visible"/>
                                      </p:to>
                                    </p:set>
                                    <p:animEffect transition="in" filter="fade">
                                      <p:cBhvr>
                                        <p:cTn id="27" dur="500"/>
                                        <p:tgtEl>
                                          <p:spTgt spid="1843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434">
                                            <p:txEl>
                                              <p:pRg st="5" end="5"/>
                                            </p:txEl>
                                          </p:spTgt>
                                        </p:tgtEl>
                                        <p:attrNameLst>
                                          <p:attrName>style.visibility</p:attrName>
                                        </p:attrNameLst>
                                      </p:cBhvr>
                                      <p:to>
                                        <p:strVal val="visible"/>
                                      </p:to>
                                    </p:set>
                                    <p:animEffect transition="in" filter="fade">
                                      <p:cBhvr>
                                        <p:cTn id="32" dur="500"/>
                                        <p:tgtEl>
                                          <p:spTgt spid="1843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idx="1"/>
          </p:nvPr>
        </p:nvSpPr>
        <p:spPr>
          <a:xfrm>
            <a:off x="304800" y="1524000"/>
            <a:ext cx="4800600" cy="3657600"/>
          </a:xfrm>
        </p:spPr>
        <p:txBody>
          <a:bodyPr/>
          <a:lstStyle/>
          <a:p>
            <a:pPr eaLnBrk="1" hangingPunct="1"/>
            <a:r>
              <a:rPr lang="en-US" altLang="en-US" sz="2800" dirty="0" smtClean="0">
                <a:solidFill>
                  <a:srgbClr val="006666"/>
                </a:solidFill>
              </a:rPr>
              <a:t>OSHA-approved hazard identification tools</a:t>
            </a:r>
          </a:p>
          <a:p>
            <a:pPr eaLnBrk="1" hangingPunct="1">
              <a:buFontTx/>
              <a:buNone/>
            </a:pPr>
            <a:endParaRPr lang="en-US" altLang="en-US" sz="1000" dirty="0" smtClean="0">
              <a:solidFill>
                <a:srgbClr val="006666"/>
              </a:solidFill>
            </a:endParaRPr>
          </a:p>
          <a:p>
            <a:pPr eaLnBrk="1" hangingPunct="1"/>
            <a:r>
              <a:rPr lang="en-US" altLang="en-US" sz="2800" dirty="0" smtClean="0">
                <a:solidFill>
                  <a:srgbClr val="800000"/>
                </a:solidFill>
              </a:rPr>
              <a:t>Talk with employees</a:t>
            </a:r>
          </a:p>
          <a:p>
            <a:pPr eaLnBrk="1" hangingPunct="1">
              <a:buFontTx/>
              <a:buNone/>
            </a:pPr>
            <a:endParaRPr lang="en-US" altLang="en-US" sz="1000" dirty="0" smtClean="0">
              <a:solidFill>
                <a:srgbClr val="800000"/>
              </a:solidFill>
            </a:endParaRPr>
          </a:p>
          <a:p>
            <a:pPr eaLnBrk="1" hangingPunct="1"/>
            <a:r>
              <a:rPr lang="en-US" altLang="en-US" sz="2800" dirty="0" smtClean="0">
                <a:solidFill>
                  <a:srgbClr val="660066"/>
                </a:solidFill>
              </a:rPr>
              <a:t>Observe employees’ job performance to identify and evaluate risk factors</a:t>
            </a:r>
            <a:endParaRPr lang="en-US" altLang="en-US" sz="2800" dirty="0" smtClean="0">
              <a:solidFill>
                <a:srgbClr val="006600"/>
              </a:solidFill>
            </a:endParaRPr>
          </a:p>
        </p:txBody>
      </p:sp>
      <p:pic>
        <p:nvPicPr>
          <p:cNvPr id="19459" name="Picture 4" descr="JHA01(~1"/>
          <p:cNvPicPr>
            <a:picLocks noChangeAspect="1" noChangeArrowheads="1"/>
          </p:cNvPicPr>
          <p:nvPr/>
        </p:nvPicPr>
        <p:blipFill>
          <a:blip r:embed="rId3" cstate="print"/>
          <a:stretch>
            <a:fillRect/>
          </a:stretch>
        </p:blipFill>
        <p:spPr bwMode="auto">
          <a:xfrm>
            <a:off x="5791200" y="1066800"/>
            <a:ext cx="2956279" cy="41277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460" name="Text Box 5"/>
          <p:cNvSpPr txBox="1">
            <a:spLocks noChangeArrowheads="1"/>
          </p:cNvSpPr>
          <p:nvPr/>
        </p:nvSpPr>
        <p:spPr bwMode="auto">
          <a:xfrm>
            <a:off x="76200" y="282714"/>
            <a:ext cx="9067800" cy="707886"/>
          </a:xfrm>
          <a:prstGeom prst="rect">
            <a:avLst/>
          </a:prstGeom>
          <a:noFill/>
          <a:ln w="12700">
            <a:noFill/>
            <a:miter lim="800000"/>
            <a:headEnd type="none" w="sm" len="sm"/>
            <a:tailEnd type="none" w="sm" len="sm"/>
          </a:ln>
        </p:spPr>
        <p:txBody>
          <a:bodyPr wrap="square">
            <a:spAutoFit/>
          </a:bodyPr>
          <a:lstStyle/>
          <a:p>
            <a:pPr algn="ctr"/>
            <a:r>
              <a:rPr lang="en-US" altLang="en-US" sz="4000" dirty="0">
                <a:latin typeface="+mj-lt"/>
              </a:rPr>
              <a:t>Job Hazard Analysis</a:t>
            </a:r>
            <a:endParaRPr lang="en-US" sz="4000" dirty="0">
              <a:latin typeface="+mj-lt"/>
            </a:endParaRPr>
          </a:p>
        </p:txBody>
      </p:sp>
      <p:sp>
        <p:nvSpPr>
          <p:cNvPr id="6"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27</a:t>
            </a:fld>
            <a:r>
              <a:rPr lang="en-US" dirty="0" smtClean="0">
                <a:solidFill>
                  <a:srgbClr val="000000"/>
                </a:solidFill>
              </a:rPr>
              <a:t>/34</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idx="1"/>
          </p:nvPr>
        </p:nvSpPr>
        <p:spPr>
          <a:xfrm>
            <a:off x="304800" y="1600200"/>
            <a:ext cx="8305800" cy="4267200"/>
          </a:xfrm>
        </p:spPr>
        <p:txBody>
          <a:bodyPr>
            <a:normAutofit lnSpcReduction="10000"/>
          </a:bodyPr>
          <a:lstStyle/>
          <a:p>
            <a:pPr eaLnBrk="1" hangingPunct="1">
              <a:lnSpc>
                <a:spcPct val="90000"/>
              </a:lnSpc>
              <a:spcBef>
                <a:spcPts val="1200"/>
              </a:spcBef>
            </a:pPr>
            <a:r>
              <a:rPr lang="en-US" altLang="en-US" sz="2800" dirty="0" smtClean="0">
                <a:solidFill>
                  <a:srgbClr val="006666"/>
                </a:solidFill>
              </a:rPr>
              <a:t>MSD reporting and response system</a:t>
            </a:r>
          </a:p>
          <a:p>
            <a:pPr eaLnBrk="1" hangingPunct="1">
              <a:lnSpc>
                <a:spcPct val="90000"/>
              </a:lnSpc>
              <a:spcBef>
                <a:spcPts val="1200"/>
              </a:spcBef>
            </a:pPr>
            <a:r>
              <a:rPr lang="en-US" altLang="en-US" sz="2800" dirty="0" smtClean="0">
                <a:solidFill>
                  <a:srgbClr val="800000"/>
                </a:solidFill>
              </a:rPr>
              <a:t>Designated persons with authority and resources to run the program</a:t>
            </a:r>
          </a:p>
          <a:p>
            <a:pPr eaLnBrk="1" hangingPunct="1">
              <a:lnSpc>
                <a:spcPct val="90000"/>
              </a:lnSpc>
              <a:spcBef>
                <a:spcPts val="1200"/>
              </a:spcBef>
            </a:pPr>
            <a:r>
              <a:rPr lang="en-US" altLang="en-US" sz="2800" dirty="0" smtClean="0">
                <a:solidFill>
                  <a:srgbClr val="660066"/>
                </a:solidFill>
              </a:rPr>
              <a:t>Policies do not discourage employee participation or reporting </a:t>
            </a:r>
            <a:br>
              <a:rPr lang="en-US" altLang="en-US" sz="2800" dirty="0" smtClean="0">
                <a:solidFill>
                  <a:srgbClr val="660066"/>
                </a:solidFill>
              </a:rPr>
            </a:br>
            <a:r>
              <a:rPr lang="en-US" altLang="en-US" sz="2800" dirty="0" smtClean="0">
                <a:solidFill>
                  <a:srgbClr val="660066"/>
                </a:solidFill>
              </a:rPr>
              <a:t>of MSDs</a:t>
            </a:r>
          </a:p>
          <a:p>
            <a:pPr eaLnBrk="1" hangingPunct="1">
              <a:lnSpc>
                <a:spcPct val="90000"/>
              </a:lnSpc>
              <a:spcBef>
                <a:spcPts val="1200"/>
              </a:spcBef>
            </a:pPr>
            <a:r>
              <a:rPr lang="en-US" altLang="en-US" sz="2800" dirty="0" smtClean="0">
                <a:solidFill>
                  <a:srgbClr val="006600"/>
                </a:solidFill>
              </a:rPr>
              <a:t>Employees participate in </a:t>
            </a:r>
            <a:br>
              <a:rPr lang="en-US" altLang="en-US" sz="2800" dirty="0" smtClean="0">
                <a:solidFill>
                  <a:srgbClr val="006600"/>
                </a:solidFill>
              </a:rPr>
            </a:br>
            <a:r>
              <a:rPr lang="en-US" altLang="en-US" sz="2800" dirty="0" smtClean="0">
                <a:solidFill>
                  <a:srgbClr val="006600"/>
                </a:solidFill>
              </a:rPr>
              <a:t>development, implementation, </a:t>
            </a:r>
            <a:br>
              <a:rPr lang="en-US" altLang="en-US" sz="2800" dirty="0" smtClean="0">
                <a:solidFill>
                  <a:srgbClr val="006600"/>
                </a:solidFill>
              </a:rPr>
            </a:br>
            <a:r>
              <a:rPr lang="en-US" altLang="en-US" sz="2800" dirty="0" smtClean="0">
                <a:solidFill>
                  <a:srgbClr val="006600"/>
                </a:solidFill>
              </a:rPr>
              <a:t>and evaluation of ergonomics </a:t>
            </a:r>
            <a:br>
              <a:rPr lang="en-US" altLang="en-US" sz="2800" dirty="0" smtClean="0">
                <a:solidFill>
                  <a:srgbClr val="006600"/>
                </a:solidFill>
              </a:rPr>
            </a:br>
            <a:r>
              <a:rPr lang="en-US" altLang="en-US" sz="2800" dirty="0" smtClean="0">
                <a:solidFill>
                  <a:srgbClr val="006600"/>
                </a:solidFill>
              </a:rPr>
              <a:t>program</a:t>
            </a:r>
          </a:p>
        </p:txBody>
      </p:sp>
      <p:pic>
        <p:nvPicPr>
          <p:cNvPr id="20483" name="Picture 4"/>
          <p:cNvPicPr>
            <a:picLocks noChangeAspect="1" noChangeArrowheads="1"/>
          </p:cNvPicPr>
          <p:nvPr/>
        </p:nvPicPr>
        <p:blipFill>
          <a:blip r:embed="rId3" cstate="print"/>
          <a:stretch>
            <a:fillRect/>
          </a:stretch>
        </p:blipFill>
        <p:spPr bwMode="auto">
          <a:xfrm>
            <a:off x="5562600" y="3505200"/>
            <a:ext cx="3334582" cy="24300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484" name="Text Box 5"/>
          <p:cNvSpPr txBox="1">
            <a:spLocks noChangeArrowheads="1"/>
          </p:cNvSpPr>
          <p:nvPr/>
        </p:nvSpPr>
        <p:spPr bwMode="auto">
          <a:xfrm>
            <a:off x="57150" y="200561"/>
            <a:ext cx="9105900" cy="1323439"/>
          </a:xfrm>
          <a:prstGeom prst="rect">
            <a:avLst/>
          </a:prstGeom>
          <a:noFill/>
          <a:ln w="12700">
            <a:noFill/>
            <a:miter lim="800000"/>
            <a:headEnd type="none" w="sm" len="sm"/>
            <a:tailEnd type="none" w="sm" len="sm"/>
          </a:ln>
        </p:spPr>
        <p:txBody>
          <a:bodyPr wrap="square">
            <a:spAutoFit/>
          </a:bodyPr>
          <a:lstStyle/>
          <a:p>
            <a:pPr algn="ctr"/>
            <a:r>
              <a:rPr lang="en-US" altLang="en-US" sz="4000" dirty="0">
                <a:latin typeface="+mj-lt"/>
              </a:rPr>
              <a:t>Management Leadership and </a:t>
            </a:r>
          </a:p>
          <a:p>
            <a:pPr algn="ctr"/>
            <a:r>
              <a:rPr lang="en-US" altLang="en-US" sz="4000" dirty="0">
                <a:latin typeface="+mj-lt"/>
              </a:rPr>
              <a:t>Employee Participation</a:t>
            </a:r>
            <a:endParaRPr lang="en-US" sz="4000" dirty="0">
              <a:latin typeface="+mj-lt"/>
            </a:endParaRPr>
          </a:p>
        </p:txBody>
      </p:sp>
      <p:sp>
        <p:nvSpPr>
          <p:cNvPr id="6"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28</a:t>
            </a:fld>
            <a:r>
              <a:rPr lang="en-US" dirty="0" smtClean="0">
                <a:solidFill>
                  <a:srgbClr val="000000"/>
                </a:solidFill>
              </a:rPr>
              <a:t>/34</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idx="1"/>
          </p:nvPr>
        </p:nvSpPr>
        <p:spPr>
          <a:xfrm>
            <a:off x="304800" y="1112837"/>
            <a:ext cx="3886200" cy="3916363"/>
          </a:xfrm>
        </p:spPr>
        <p:txBody>
          <a:bodyPr>
            <a:normAutofit lnSpcReduction="10000"/>
          </a:bodyPr>
          <a:lstStyle/>
          <a:p>
            <a:pPr eaLnBrk="1" hangingPunct="1"/>
            <a:r>
              <a:rPr lang="en-US" altLang="en-US" sz="2800" dirty="0" smtClean="0">
                <a:solidFill>
                  <a:srgbClr val="006666"/>
                </a:solidFill>
              </a:rPr>
              <a:t>Access to a health </a:t>
            </a:r>
            <a:br>
              <a:rPr lang="en-US" altLang="en-US" sz="2800" dirty="0" smtClean="0">
                <a:solidFill>
                  <a:srgbClr val="006666"/>
                </a:solidFill>
              </a:rPr>
            </a:br>
            <a:r>
              <a:rPr lang="en-US" altLang="en-US" sz="2800" dirty="0" smtClean="0">
                <a:solidFill>
                  <a:srgbClr val="006666"/>
                </a:solidFill>
              </a:rPr>
              <a:t>care professional (HCP)</a:t>
            </a:r>
          </a:p>
          <a:p>
            <a:pPr eaLnBrk="1" hangingPunct="1">
              <a:buFontTx/>
              <a:buNone/>
            </a:pPr>
            <a:endParaRPr lang="en-US" altLang="en-US" sz="1000" dirty="0" smtClean="0">
              <a:solidFill>
                <a:srgbClr val="006666"/>
              </a:solidFill>
            </a:endParaRPr>
          </a:p>
          <a:p>
            <a:pPr eaLnBrk="1" hangingPunct="1"/>
            <a:r>
              <a:rPr lang="en-US" altLang="en-US" sz="2800" dirty="0" smtClean="0">
                <a:solidFill>
                  <a:srgbClr val="800000"/>
                </a:solidFill>
              </a:rPr>
              <a:t>Evaluation and </a:t>
            </a:r>
            <a:br>
              <a:rPr lang="en-US" altLang="en-US" sz="2800" dirty="0" smtClean="0">
                <a:solidFill>
                  <a:srgbClr val="800000"/>
                </a:solidFill>
              </a:rPr>
            </a:br>
            <a:r>
              <a:rPr lang="en-US" altLang="en-US" sz="2800" dirty="0" smtClean="0">
                <a:solidFill>
                  <a:srgbClr val="800000"/>
                </a:solidFill>
              </a:rPr>
              <a:t>follow-up of </a:t>
            </a:r>
            <a:br>
              <a:rPr lang="en-US" altLang="en-US" sz="2800" dirty="0" smtClean="0">
                <a:solidFill>
                  <a:srgbClr val="800000"/>
                </a:solidFill>
              </a:rPr>
            </a:br>
            <a:r>
              <a:rPr lang="en-US" altLang="en-US" sz="2800" dirty="0" smtClean="0">
                <a:solidFill>
                  <a:srgbClr val="800000"/>
                </a:solidFill>
              </a:rPr>
              <a:t>MSD incident</a:t>
            </a:r>
          </a:p>
          <a:p>
            <a:pPr eaLnBrk="1" hangingPunct="1">
              <a:buFontTx/>
              <a:buNone/>
            </a:pPr>
            <a:endParaRPr lang="en-US" altLang="en-US" sz="1000" dirty="0" smtClean="0">
              <a:solidFill>
                <a:srgbClr val="800000"/>
              </a:solidFill>
            </a:endParaRPr>
          </a:p>
          <a:p>
            <a:pPr eaLnBrk="1" hangingPunct="1"/>
            <a:r>
              <a:rPr lang="en-US" altLang="en-US" sz="2800" dirty="0" smtClean="0">
                <a:solidFill>
                  <a:srgbClr val="660066"/>
                </a:solidFill>
              </a:rPr>
              <a:t>Appropriate work </a:t>
            </a:r>
            <a:br>
              <a:rPr lang="en-US" altLang="en-US" sz="2800" dirty="0" smtClean="0">
                <a:solidFill>
                  <a:srgbClr val="660066"/>
                </a:solidFill>
              </a:rPr>
            </a:br>
            <a:r>
              <a:rPr lang="en-US" altLang="en-US" sz="2800" dirty="0" smtClean="0">
                <a:solidFill>
                  <a:srgbClr val="660066"/>
                </a:solidFill>
              </a:rPr>
              <a:t>restriction and protection</a:t>
            </a:r>
          </a:p>
        </p:txBody>
      </p:sp>
      <p:pic>
        <p:nvPicPr>
          <p:cNvPr id="21507" name="Picture 4"/>
          <p:cNvPicPr>
            <a:picLocks noChangeAspect="1" noChangeArrowheads="1"/>
          </p:cNvPicPr>
          <p:nvPr/>
        </p:nvPicPr>
        <p:blipFill>
          <a:blip r:embed="rId3" cstate="print"/>
          <a:stretch>
            <a:fillRect/>
          </a:stretch>
        </p:blipFill>
        <p:spPr bwMode="auto">
          <a:xfrm>
            <a:off x="4191000" y="1943528"/>
            <a:ext cx="4724400" cy="37997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508" name="Text Box 5"/>
          <p:cNvSpPr txBox="1">
            <a:spLocks noChangeArrowheads="1"/>
          </p:cNvSpPr>
          <p:nvPr/>
        </p:nvSpPr>
        <p:spPr bwMode="auto">
          <a:xfrm>
            <a:off x="99329" y="206514"/>
            <a:ext cx="9057371" cy="707886"/>
          </a:xfrm>
          <a:prstGeom prst="rect">
            <a:avLst/>
          </a:prstGeom>
          <a:noFill/>
          <a:ln w="12700">
            <a:noFill/>
            <a:miter lim="800000"/>
            <a:headEnd type="none" w="sm" len="sm"/>
            <a:tailEnd type="none" w="sm" len="sm"/>
          </a:ln>
        </p:spPr>
        <p:txBody>
          <a:bodyPr wrap="square">
            <a:spAutoFit/>
          </a:bodyPr>
          <a:lstStyle/>
          <a:p>
            <a:pPr algn="ctr"/>
            <a:r>
              <a:rPr lang="en-US" altLang="en-US" sz="4000" dirty="0">
                <a:latin typeface="+mj-lt"/>
              </a:rPr>
              <a:t>Managing </a:t>
            </a:r>
            <a:r>
              <a:rPr lang="en-US" altLang="en-US" sz="4000" dirty="0" smtClean="0">
                <a:latin typeface="+mj-lt"/>
              </a:rPr>
              <a:t>MSDs</a:t>
            </a:r>
            <a:endParaRPr lang="en-US" sz="4000" dirty="0">
              <a:latin typeface="+mj-lt"/>
            </a:endParaRPr>
          </a:p>
        </p:txBody>
      </p:sp>
      <p:sp>
        <p:nvSpPr>
          <p:cNvPr id="6"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29</a:t>
            </a:fld>
            <a:r>
              <a:rPr lang="en-US" dirty="0" smtClean="0">
                <a:solidFill>
                  <a:srgbClr val="000000"/>
                </a:solidFill>
              </a:rPr>
              <a:t>/34</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a:xfrm>
            <a:off x="120650" y="1600200"/>
            <a:ext cx="8458200" cy="4495800"/>
          </a:xfrm>
        </p:spPr>
        <p:txBody>
          <a:bodyPr/>
          <a:lstStyle/>
          <a:p>
            <a:pPr eaLnBrk="1" hangingPunct="1">
              <a:spcBef>
                <a:spcPts val="1800"/>
              </a:spcBef>
            </a:pPr>
            <a:r>
              <a:rPr lang="en-US" altLang="en-US" sz="2800" dirty="0" smtClean="0">
                <a:solidFill>
                  <a:srgbClr val="006666"/>
                </a:solidFill>
              </a:rPr>
              <a:t>100% wages/benefits while on light duty</a:t>
            </a:r>
          </a:p>
          <a:p>
            <a:pPr eaLnBrk="1" hangingPunct="1">
              <a:spcBef>
                <a:spcPts val="1800"/>
              </a:spcBef>
            </a:pPr>
            <a:r>
              <a:rPr lang="en-US" altLang="en-US" sz="2800" dirty="0" smtClean="0">
                <a:solidFill>
                  <a:srgbClr val="800000"/>
                </a:solidFill>
              </a:rPr>
              <a:t>90% wages and full benefits if removed from work</a:t>
            </a:r>
          </a:p>
          <a:p>
            <a:pPr eaLnBrk="1" hangingPunct="1">
              <a:spcBef>
                <a:spcPts val="1800"/>
              </a:spcBef>
            </a:pPr>
            <a:r>
              <a:rPr lang="en-US" altLang="en-US" sz="2800" dirty="0" smtClean="0">
                <a:solidFill>
                  <a:srgbClr val="660066"/>
                </a:solidFill>
              </a:rPr>
              <a:t>90-calendar-day limit</a:t>
            </a:r>
          </a:p>
          <a:p>
            <a:pPr eaLnBrk="1" hangingPunct="1">
              <a:spcBef>
                <a:spcPts val="1800"/>
              </a:spcBef>
            </a:pPr>
            <a:r>
              <a:rPr lang="en-US" altLang="en-US" sz="2800" dirty="0" smtClean="0">
                <a:solidFill>
                  <a:srgbClr val="660066"/>
                </a:solidFill>
              </a:rPr>
              <a:t>Company-provided HCP determines</a:t>
            </a:r>
            <a:br>
              <a:rPr lang="en-US" altLang="en-US" sz="2800" dirty="0" smtClean="0">
                <a:solidFill>
                  <a:srgbClr val="660066"/>
                </a:solidFill>
              </a:rPr>
            </a:br>
            <a:r>
              <a:rPr lang="en-US" altLang="en-US" sz="2800" dirty="0" smtClean="0">
                <a:solidFill>
                  <a:srgbClr val="660066"/>
                </a:solidFill>
              </a:rPr>
              <a:t>work restrictions</a:t>
            </a:r>
          </a:p>
          <a:p>
            <a:pPr eaLnBrk="1" hangingPunct="1">
              <a:spcBef>
                <a:spcPts val="1800"/>
              </a:spcBef>
            </a:pPr>
            <a:r>
              <a:rPr lang="en-US" altLang="en-US" sz="2800" dirty="0" smtClean="0">
                <a:solidFill>
                  <a:srgbClr val="006600"/>
                </a:solidFill>
              </a:rPr>
              <a:t>Second opinion can be obtained by employee</a:t>
            </a:r>
          </a:p>
        </p:txBody>
      </p:sp>
      <p:sp>
        <p:nvSpPr>
          <p:cNvPr id="22531" name="Text Box 4"/>
          <p:cNvSpPr txBox="1">
            <a:spLocks noChangeArrowheads="1"/>
          </p:cNvSpPr>
          <p:nvPr/>
        </p:nvSpPr>
        <p:spPr bwMode="auto">
          <a:xfrm>
            <a:off x="120650" y="38100"/>
            <a:ext cx="9131300" cy="1311275"/>
          </a:xfrm>
          <a:prstGeom prst="rect">
            <a:avLst/>
          </a:prstGeom>
          <a:noFill/>
          <a:ln w="12700">
            <a:noFill/>
            <a:miter lim="800000"/>
            <a:headEnd type="none" w="sm" len="sm"/>
            <a:tailEnd type="none" w="sm" len="sm"/>
          </a:ln>
        </p:spPr>
        <p:txBody>
          <a:bodyPr wrap="square">
            <a:spAutoFit/>
          </a:bodyPr>
          <a:lstStyle/>
          <a:p>
            <a:pPr algn="ctr"/>
            <a:r>
              <a:rPr lang="en-US" altLang="en-US" sz="4000" dirty="0">
                <a:latin typeface="+mj-lt"/>
              </a:rPr>
              <a:t>Work Restriction</a:t>
            </a:r>
          </a:p>
          <a:p>
            <a:pPr algn="ctr"/>
            <a:r>
              <a:rPr lang="en-US" altLang="en-US" sz="4000" dirty="0">
                <a:latin typeface="+mj-lt"/>
              </a:rPr>
              <a:t>Protection Program (WRP)</a:t>
            </a:r>
            <a:endParaRPr lang="en-US" sz="4000" dirty="0">
              <a:latin typeface="+mj-lt"/>
            </a:endParaRPr>
          </a:p>
        </p:txBody>
      </p:sp>
      <p:pic>
        <p:nvPicPr>
          <p:cNvPr id="4099" name="Picture 3" descr="C:\Users\Gary\AppData\Local\Microsoft\Windows\Temporary Internet Files\Content.IE5\1DFQPZMC\MCBD20055_0000[1].wmf"/>
          <p:cNvPicPr>
            <a:picLocks noChangeAspect="1" noChangeArrowheads="1"/>
          </p:cNvPicPr>
          <p:nvPr/>
        </p:nvPicPr>
        <p:blipFill>
          <a:blip r:embed="rId3" cstate="print"/>
          <a:stretch>
            <a:fillRect/>
          </a:stretch>
        </p:blipFill>
        <p:spPr bwMode="auto">
          <a:xfrm>
            <a:off x="7010400" y="2819400"/>
            <a:ext cx="1981200" cy="1981200"/>
          </a:xfrm>
          <a:prstGeom prst="rect">
            <a:avLst/>
          </a:prstGeom>
          <a:noFill/>
        </p:spPr>
      </p:pic>
      <p:sp>
        <p:nvSpPr>
          <p:cNvPr id="6"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30</a:t>
            </a:fld>
            <a:r>
              <a:rPr lang="en-US" dirty="0" smtClean="0">
                <a:solidFill>
                  <a:srgbClr val="000000"/>
                </a:solidFill>
              </a:rPr>
              <a:t>/34</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530">
                                            <p:txEl>
                                              <p:pRg st="0" end="0"/>
                                            </p:txEl>
                                          </p:spTgt>
                                        </p:tgtEl>
                                        <p:attrNameLst>
                                          <p:attrName>style.visibility</p:attrName>
                                        </p:attrNameLst>
                                      </p:cBhvr>
                                      <p:to>
                                        <p:strVal val="visible"/>
                                      </p:to>
                                    </p:set>
                                    <p:animEffect transition="in" filter="fade">
                                      <p:cBhvr>
                                        <p:cTn id="7" dur="500"/>
                                        <p:tgtEl>
                                          <p:spTgt spid="225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530">
                                            <p:txEl>
                                              <p:pRg st="1" end="1"/>
                                            </p:txEl>
                                          </p:spTgt>
                                        </p:tgtEl>
                                        <p:attrNameLst>
                                          <p:attrName>style.visibility</p:attrName>
                                        </p:attrNameLst>
                                      </p:cBhvr>
                                      <p:to>
                                        <p:strVal val="visible"/>
                                      </p:to>
                                    </p:set>
                                    <p:animEffect transition="in" filter="fade">
                                      <p:cBhvr>
                                        <p:cTn id="12" dur="500"/>
                                        <p:tgtEl>
                                          <p:spTgt spid="2253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530">
                                            <p:txEl>
                                              <p:pRg st="2" end="2"/>
                                            </p:txEl>
                                          </p:spTgt>
                                        </p:tgtEl>
                                        <p:attrNameLst>
                                          <p:attrName>style.visibility</p:attrName>
                                        </p:attrNameLst>
                                      </p:cBhvr>
                                      <p:to>
                                        <p:strVal val="visible"/>
                                      </p:to>
                                    </p:set>
                                    <p:animEffect transition="in" filter="fade">
                                      <p:cBhvr>
                                        <p:cTn id="17" dur="500"/>
                                        <p:tgtEl>
                                          <p:spTgt spid="2253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530">
                                            <p:txEl>
                                              <p:pRg st="3" end="3"/>
                                            </p:txEl>
                                          </p:spTgt>
                                        </p:tgtEl>
                                        <p:attrNameLst>
                                          <p:attrName>style.visibility</p:attrName>
                                        </p:attrNameLst>
                                      </p:cBhvr>
                                      <p:to>
                                        <p:strVal val="visible"/>
                                      </p:to>
                                    </p:set>
                                    <p:animEffect transition="in" filter="fade">
                                      <p:cBhvr>
                                        <p:cTn id="22" dur="500"/>
                                        <p:tgtEl>
                                          <p:spTgt spid="2253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2530">
                                            <p:txEl>
                                              <p:pRg st="4" end="4"/>
                                            </p:txEl>
                                          </p:spTgt>
                                        </p:tgtEl>
                                        <p:attrNameLst>
                                          <p:attrName>style.visibility</p:attrName>
                                        </p:attrNameLst>
                                      </p:cBhvr>
                                      <p:to>
                                        <p:strVal val="visible"/>
                                      </p:to>
                                    </p:set>
                                    <p:animEffect transition="in" filter="fade">
                                      <p:cBhvr>
                                        <p:cTn id="27" dur="500"/>
                                        <p:tgtEl>
                                          <p:spTgt spid="225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idx="1"/>
          </p:nvPr>
        </p:nvSpPr>
        <p:spPr>
          <a:xfrm>
            <a:off x="304800" y="1219200"/>
            <a:ext cx="5105400" cy="3352800"/>
          </a:xfrm>
        </p:spPr>
        <p:txBody>
          <a:bodyPr/>
          <a:lstStyle/>
          <a:p>
            <a:pPr eaLnBrk="1" hangingPunct="1">
              <a:spcAft>
                <a:spcPts val="600"/>
              </a:spcAft>
            </a:pPr>
            <a:r>
              <a:rPr lang="en-US" altLang="en-US" sz="2800" dirty="0" smtClean="0">
                <a:solidFill>
                  <a:srgbClr val="006666"/>
                </a:solidFill>
              </a:rPr>
              <a:t>Ask employees about the program.</a:t>
            </a:r>
          </a:p>
          <a:p>
            <a:pPr eaLnBrk="1" hangingPunct="1">
              <a:spcAft>
                <a:spcPts val="600"/>
              </a:spcAft>
            </a:pPr>
            <a:r>
              <a:rPr lang="en-US" altLang="en-US" sz="2800" dirty="0" smtClean="0">
                <a:solidFill>
                  <a:srgbClr val="800000"/>
                </a:solidFill>
              </a:rPr>
              <a:t>Perform functional review.</a:t>
            </a:r>
          </a:p>
          <a:p>
            <a:pPr eaLnBrk="1" hangingPunct="1">
              <a:spcAft>
                <a:spcPts val="600"/>
              </a:spcAft>
            </a:pPr>
            <a:r>
              <a:rPr lang="en-US" altLang="en-US" sz="2800" dirty="0" smtClean="0">
                <a:solidFill>
                  <a:srgbClr val="660066"/>
                </a:solidFill>
              </a:rPr>
              <a:t>Ensure that hazards are identified and addressed.</a:t>
            </a:r>
          </a:p>
          <a:p>
            <a:pPr eaLnBrk="1" hangingPunct="1">
              <a:spcAft>
                <a:spcPts val="600"/>
              </a:spcAft>
            </a:pPr>
            <a:r>
              <a:rPr lang="en-US" altLang="en-US" sz="2800" dirty="0" smtClean="0">
                <a:solidFill>
                  <a:srgbClr val="006600"/>
                </a:solidFill>
              </a:rPr>
              <a:t>Correct deficiencies.</a:t>
            </a:r>
          </a:p>
        </p:txBody>
      </p:sp>
      <p:pic>
        <p:nvPicPr>
          <p:cNvPr id="23555" name="Picture 4" descr="ergo  04"/>
          <p:cNvPicPr>
            <a:picLocks noChangeAspect="1" noChangeArrowheads="1"/>
          </p:cNvPicPr>
          <p:nvPr/>
        </p:nvPicPr>
        <p:blipFill>
          <a:blip r:embed="rId3" cstate="print"/>
          <a:stretch>
            <a:fillRect/>
          </a:stretch>
        </p:blipFill>
        <p:spPr bwMode="auto">
          <a:xfrm>
            <a:off x="5638800" y="2240096"/>
            <a:ext cx="3200400" cy="34446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556" name="Text Box 5"/>
          <p:cNvSpPr txBox="1">
            <a:spLocks noChangeArrowheads="1"/>
          </p:cNvSpPr>
          <p:nvPr/>
        </p:nvSpPr>
        <p:spPr bwMode="auto">
          <a:xfrm>
            <a:off x="0" y="206514"/>
            <a:ext cx="9144000" cy="707886"/>
          </a:xfrm>
          <a:prstGeom prst="rect">
            <a:avLst/>
          </a:prstGeom>
          <a:noFill/>
          <a:ln w="12700">
            <a:noFill/>
            <a:miter lim="800000"/>
            <a:headEnd type="none" w="sm" len="sm"/>
            <a:tailEnd type="none" w="sm" len="sm"/>
          </a:ln>
        </p:spPr>
        <p:txBody>
          <a:bodyPr wrap="square">
            <a:spAutoFit/>
          </a:bodyPr>
          <a:lstStyle/>
          <a:p>
            <a:pPr algn="ctr"/>
            <a:r>
              <a:rPr lang="en-US" altLang="en-US" sz="4000" dirty="0">
                <a:latin typeface="+mj-lt"/>
              </a:rPr>
              <a:t>Evaluating the </a:t>
            </a:r>
            <a:r>
              <a:rPr lang="en-US" altLang="en-US" sz="4000" dirty="0" smtClean="0">
                <a:latin typeface="+mj-lt"/>
              </a:rPr>
              <a:t>Ergonomics Program</a:t>
            </a:r>
            <a:endParaRPr lang="en-US" sz="4000" dirty="0">
              <a:latin typeface="+mj-lt"/>
            </a:endParaRPr>
          </a:p>
        </p:txBody>
      </p:sp>
      <p:sp>
        <p:nvSpPr>
          <p:cNvPr id="6"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31</a:t>
            </a:fld>
            <a:r>
              <a:rPr lang="en-US" dirty="0" smtClean="0">
                <a:solidFill>
                  <a:srgbClr val="000000"/>
                </a:solidFill>
              </a:rPr>
              <a:t>/34</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idx="1"/>
          </p:nvPr>
        </p:nvSpPr>
        <p:spPr>
          <a:xfrm>
            <a:off x="304800" y="1066800"/>
            <a:ext cx="8077200" cy="4648200"/>
          </a:xfrm>
        </p:spPr>
        <p:txBody>
          <a:bodyPr>
            <a:normAutofit lnSpcReduction="10000"/>
          </a:bodyPr>
          <a:lstStyle/>
          <a:p>
            <a:pPr eaLnBrk="1" hangingPunct="1">
              <a:spcBef>
                <a:spcPts val="1200"/>
              </a:spcBef>
              <a:spcAft>
                <a:spcPts val="600"/>
              </a:spcAft>
            </a:pPr>
            <a:r>
              <a:rPr lang="en-US" altLang="en-US" sz="2800" dirty="0" smtClean="0">
                <a:solidFill>
                  <a:srgbClr val="006666"/>
                </a:solidFill>
              </a:rPr>
              <a:t>Reports of MSDs, signs/symptoms of MSDs, and MSD hazards</a:t>
            </a:r>
          </a:p>
          <a:p>
            <a:pPr eaLnBrk="1" hangingPunct="1">
              <a:spcBef>
                <a:spcPts val="1200"/>
              </a:spcBef>
              <a:spcAft>
                <a:spcPts val="600"/>
              </a:spcAft>
            </a:pPr>
            <a:r>
              <a:rPr lang="en-US" altLang="en-US" sz="2800" dirty="0" smtClean="0">
                <a:solidFill>
                  <a:srgbClr val="800000"/>
                </a:solidFill>
              </a:rPr>
              <a:t>Responses to reports</a:t>
            </a:r>
          </a:p>
          <a:p>
            <a:pPr eaLnBrk="1" hangingPunct="1">
              <a:spcBef>
                <a:spcPts val="1200"/>
              </a:spcBef>
              <a:spcAft>
                <a:spcPts val="600"/>
              </a:spcAft>
            </a:pPr>
            <a:r>
              <a:rPr lang="en-US" altLang="en-US" sz="2800" dirty="0" smtClean="0">
                <a:solidFill>
                  <a:srgbClr val="660066"/>
                </a:solidFill>
              </a:rPr>
              <a:t>Job hazard analyses</a:t>
            </a:r>
          </a:p>
          <a:p>
            <a:pPr eaLnBrk="1" hangingPunct="1">
              <a:spcBef>
                <a:spcPts val="1200"/>
              </a:spcBef>
              <a:spcAft>
                <a:spcPts val="600"/>
              </a:spcAft>
            </a:pPr>
            <a:r>
              <a:rPr lang="en-US" altLang="en-US" sz="2800" dirty="0" smtClean="0">
                <a:solidFill>
                  <a:srgbClr val="006600"/>
                </a:solidFill>
              </a:rPr>
              <a:t>Hazard control measures</a:t>
            </a:r>
          </a:p>
          <a:p>
            <a:pPr eaLnBrk="1" hangingPunct="1">
              <a:spcBef>
                <a:spcPts val="1200"/>
              </a:spcBef>
              <a:spcAft>
                <a:spcPts val="600"/>
              </a:spcAft>
            </a:pPr>
            <a:r>
              <a:rPr lang="en-US" altLang="en-US" sz="2800" dirty="0" smtClean="0">
                <a:solidFill>
                  <a:srgbClr val="000099"/>
                </a:solidFill>
              </a:rPr>
              <a:t>Ergonomics program evaluations</a:t>
            </a:r>
          </a:p>
          <a:p>
            <a:pPr eaLnBrk="1" hangingPunct="1">
              <a:spcBef>
                <a:spcPts val="1200"/>
              </a:spcBef>
              <a:spcAft>
                <a:spcPts val="600"/>
              </a:spcAft>
            </a:pPr>
            <a:r>
              <a:rPr lang="en-US" altLang="en-US" sz="2800" dirty="0" smtClean="0"/>
              <a:t>Work restrictions and HCP’s written opinions</a:t>
            </a:r>
          </a:p>
          <a:p>
            <a:pPr eaLnBrk="1" hangingPunct="1">
              <a:spcBef>
                <a:spcPts val="1200"/>
              </a:spcBef>
              <a:spcAft>
                <a:spcPts val="600"/>
              </a:spcAft>
            </a:pPr>
            <a:r>
              <a:rPr lang="en-US" altLang="en-US" sz="2800" dirty="0" smtClean="0">
                <a:solidFill>
                  <a:srgbClr val="006666"/>
                </a:solidFill>
              </a:rPr>
              <a:t>Employees may have access to these records</a:t>
            </a:r>
          </a:p>
        </p:txBody>
      </p:sp>
      <p:pic>
        <p:nvPicPr>
          <p:cNvPr id="24579" name="Picture 4" descr="MCj01497310000[1]"/>
          <p:cNvPicPr>
            <a:picLocks noChangeAspect="1" noChangeArrowheads="1"/>
          </p:cNvPicPr>
          <p:nvPr/>
        </p:nvPicPr>
        <p:blipFill>
          <a:blip r:embed="rId3" cstate="print"/>
          <a:stretch>
            <a:fillRect/>
          </a:stretch>
        </p:blipFill>
        <p:spPr bwMode="auto">
          <a:xfrm rot="949491">
            <a:off x="6553200" y="1447800"/>
            <a:ext cx="2219277" cy="3140487"/>
          </a:xfrm>
          <a:prstGeom prst="rect">
            <a:avLst/>
          </a:prstGeom>
          <a:noFill/>
          <a:ln w="9525">
            <a:noFill/>
            <a:miter lim="800000"/>
            <a:headEnd/>
            <a:tailEnd/>
          </a:ln>
        </p:spPr>
      </p:pic>
      <p:sp>
        <p:nvSpPr>
          <p:cNvPr id="24580" name="Text Box 5"/>
          <p:cNvSpPr txBox="1">
            <a:spLocks noChangeArrowheads="1"/>
          </p:cNvSpPr>
          <p:nvPr/>
        </p:nvSpPr>
        <p:spPr bwMode="auto">
          <a:xfrm>
            <a:off x="0" y="206514"/>
            <a:ext cx="9144000" cy="707886"/>
          </a:xfrm>
          <a:prstGeom prst="rect">
            <a:avLst/>
          </a:prstGeom>
          <a:noFill/>
          <a:ln w="12700">
            <a:noFill/>
            <a:miter lim="800000"/>
            <a:headEnd type="none" w="sm" len="sm"/>
            <a:tailEnd type="none" w="sm" len="sm"/>
          </a:ln>
        </p:spPr>
        <p:txBody>
          <a:bodyPr wrap="square">
            <a:spAutoFit/>
          </a:bodyPr>
          <a:lstStyle/>
          <a:p>
            <a:pPr algn="ctr"/>
            <a:r>
              <a:rPr lang="en-US" altLang="en-US" sz="4000" dirty="0">
                <a:latin typeface="+mj-lt"/>
              </a:rPr>
              <a:t>Recordkeeping</a:t>
            </a:r>
            <a:endParaRPr lang="en-US" sz="4000" dirty="0">
              <a:latin typeface="+mj-lt"/>
            </a:endParaRPr>
          </a:p>
        </p:txBody>
      </p:sp>
      <p:sp>
        <p:nvSpPr>
          <p:cNvPr id="6"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32</a:t>
            </a:fld>
            <a:r>
              <a:rPr lang="en-US" dirty="0" smtClean="0">
                <a:solidFill>
                  <a:srgbClr val="000000"/>
                </a:solidFill>
              </a:rPr>
              <a:t>/34</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Effect transition="in" filter="fade">
                                      <p:cBhvr>
                                        <p:cTn id="7" dur="500"/>
                                        <p:tgtEl>
                                          <p:spTgt spid="245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578">
                                            <p:txEl>
                                              <p:pRg st="1" end="1"/>
                                            </p:txEl>
                                          </p:spTgt>
                                        </p:tgtEl>
                                        <p:attrNameLst>
                                          <p:attrName>style.visibility</p:attrName>
                                        </p:attrNameLst>
                                      </p:cBhvr>
                                      <p:to>
                                        <p:strVal val="visible"/>
                                      </p:to>
                                    </p:set>
                                    <p:animEffect transition="in" filter="fade">
                                      <p:cBhvr>
                                        <p:cTn id="12" dur="500"/>
                                        <p:tgtEl>
                                          <p:spTgt spid="245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578">
                                            <p:txEl>
                                              <p:pRg st="2" end="2"/>
                                            </p:txEl>
                                          </p:spTgt>
                                        </p:tgtEl>
                                        <p:attrNameLst>
                                          <p:attrName>style.visibility</p:attrName>
                                        </p:attrNameLst>
                                      </p:cBhvr>
                                      <p:to>
                                        <p:strVal val="visible"/>
                                      </p:to>
                                    </p:set>
                                    <p:animEffect transition="in" filter="fade">
                                      <p:cBhvr>
                                        <p:cTn id="17" dur="500"/>
                                        <p:tgtEl>
                                          <p:spTgt spid="2457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578">
                                            <p:txEl>
                                              <p:pRg st="3" end="3"/>
                                            </p:txEl>
                                          </p:spTgt>
                                        </p:tgtEl>
                                        <p:attrNameLst>
                                          <p:attrName>style.visibility</p:attrName>
                                        </p:attrNameLst>
                                      </p:cBhvr>
                                      <p:to>
                                        <p:strVal val="visible"/>
                                      </p:to>
                                    </p:set>
                                    <p:animEffect transition="in" filter="fade">
                                      <p:cBhvr>
                                        <p:cTn id="22" dur="500"/>
                                        <p:tgtEl>
                                          <p:spTgt spid="2457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578">
                                            <p:txEl>
                                              <p:pRg st="4" end="4"/>
                                            </p:txEl>
                                          </p:spTgt>
                                        </p:tgtEl>
                                        <p:attrNameLst>
                                          <p:attrName>style.visibility</p:attrName>
                                        </p:attrNameLst>
                                      </p:cBhvr>
                                      <p:to>
                                        <p:strVal val="visible"/>
                                      </p:to>
                                    </p:set>
                                    <p:animEffect transition="in" filter="fade">
                                      <p:cBhvr>
                                        <p:cTn id="27" dur="500"/>
                                        <p:tgtEl>
                                          <p:spTgt spid="2457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4578">
                                            <p:txEl>
                                              <p:pRg st="5" end="5"/>
                                            </p:txEl>
                                          </p:spTgt>
                                        </p:tgtEl>
                                        <p:attrNameLst>
                                          <p:attrName>style.visibility</p:attrName>
                                        </p:attrNameLst>
                                      </p:cBhvr>
                                      <p:to>
                                        <p:strVal val="visible"/>
                                      </p:to>
                                    </p:set>
                                    <p:animEffect transition="in" filter="fade">
                                      <p:cBhvr>
                                        <p:cTn id="32" dur="500"/>
                                        <p:tgtEl>
                                          <p:spTgt spid="2457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578">
                                            <p:txEl>
                                              <p:pRg st="6" end="6"/>
                                            </p:txEl>
                                          </p:spTgt>
                                        </p:tgtEl>
                                        <p:attrNameLst>
                                          <p:attrName>style.visibility</p:attrName>
                                        </p:attrNameLst>
                                      </p:cBhvr>
                                      <p:to>
                                        <p:strVal val="visible"/>
                                      </p:to>
                                    </p:set>
                                    <p:animEffect transition="in" filter="fade">
                                      <p:cBhvr>
                                        <p:cTn id="37" dur="500"/>
                                        <p:tgtEl>
                                          <p:spTgt spid="2457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 y="-12700"/>
            <a:ext cx="9169400" cy="1143000"/>
          </a:xfrm>
        </p:spPr>
        <p:txBody>
          <a:bodyPr>
            <a:normAutofit/>
          </a:bodyPr>
          <a:lstStyle/>
          <a:p>
            <a:r>
              <a:rPr lang="en-US" sz="4000" dirty="0" smtClean="0"/>
              <a:t>Afterthought . . .</a:t>
            </a:r>
            <a:endParaRPr lang="en-US" sz="4000" dirty="0"/>
          </a:p>
        </p:txBody>
      </p:sp>
      <p:pic>
        <p:nvPicPr>
          <p:cNvPr id="4" name="Content Placeholder 3" descr="800px-Tennis_Melbourne.jpg"/>
          <p:cNvPicPr>
            <a:picLocks noGrp="1" noChangeAspect="1"/>
          </p:cNvPicPr>
          <p:nvPr>
            <p:ph idx="1"/>
          </p:nvPr>
        </p:nvPicPr>
        <p:blipFill>
          <a:blip r:embed="rId2" cstate="print"/>
          <a:stretch>
            <a:fillRect/>
          </a:stretch>
        </p:blipFill>
        <p:spPr>
          <a:xfrm>
            <a:off x="381000" y="1371600"/>
            <a:ext cx="4803603" cy="3200400"/>
          </a:xfrm>
          <a:prstGeom prst="rect">
            <a:avLst/>
          </a:prstGeom>
          <a:ln>
            <a:noFill/>
          </a:ln>
          <a:effectLst>
            <a:outerShdw blurRad="292100" dist="139700" dir="2700000" algn="tl" rotWithShape="0">
              <a:srgbClr val="333333">
                <a:alpha val="65000"/>
              </a:srgbClr>
            </a:outerShdw>
          </a:effectLst>
        </p:spPr>
      </p:pic>
      <p:pic>
        <p:nvPicPr>
          <p:cNvPr id="5" name="Picture 4" descr="48px-Tennis_stub.svg.png"/>
          <p:cNvPicPr>
            <a:picLocks noChangeAspect="1"/>
          </p:cNvPicPr>
          <p:nvPr/>
        </p:nvPicPr>
        <p:blipFill>
          <a:blip r:embed="rId3" cstate="print"/>
          <a:stretch>
            <a:fillRect/>
          </a:stretch>
        </p:blipFill>
        <p:spPr>
          <a:xfrm>
            <a:off x="5715000" y="914400"/>
            <a:ext cx="2057400" cy="2057400"/>
          </a:xfrm>
          <a:prstGeom prst="rect">
            <a:avLst/>
          </a:prstGeom>
        </p:spPr>
      </p:pic>
      <p:pic>
        <p:nvPicPr>
          <p:cNvPr id="6" name="Picture 5" descr="401px-Zydrunas_Savickas_lifting_weight.jpg"/>
          <p:cNvPicPr>
            <a:picLocks noChangeAspect="1"/>
          </p:cNvPicPr>
          <p:nvPr/>
        </p:nvPicPr>
        <p:blipFill>
          <a:blip r:embed="rId4" cstate="print"/>
          <a:stretch>
            <a:fillRect/>
          </a:stretch>
        </p:blipFill>
        <p:spPr>
          <a:xfrm>
            <a:off x="6718300" y="2971800"/>
            <a:ext cx="1984248" cy="2964001"/>
          </a:xfrm>
          <a:prstGeom prst="rect">
            <a:avLst/>
          </a:prstGeom>
          <a:ln>
            <a:noFill/>
          </a:ln>
          <a:effectLst>
            <a:outerShdw blurRad="292100" dist="139700" dir="2700000" algn="tl" rotWithShape="0">
              <a:srgbClr val="333333">
                <a:alpha val="65000"/>
              </a:srgbClr>
            </a:outerShdw>
          </a:effectLst>
        </p:spPr>
      </p:pic>
      <p:sp>
        <p:nvSpPr>
          <p:cNvPr id="7"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33</a:t>
            </a:fld>
            <a:r>
              <a:rPr lang="en-US" dirty="0" smtClean="0">
                <a:solidFill>
                  <a:srgbClr val="000000"/>
                </a:solidFill>
              </a:rPr>
              <a:t>/34</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idx="1"/>
          </p:nvPr>
        </p:nvSpPr>
        <p:spPr>
          <a:xfrm>
            <a:off x="457200" y="1600200"/>
            <a:ext cx="7620000" cy="3124200"/>
          </a:xfrm>
        </p:spPr>
        <p:txBody>
          <a:bodyPr/>
          <a:lstStyle/>
          <a:p>
            <a:pPr eaLnBrk="1" hangingPunct="1">
              <a:spcBef>
                <a:spcPts val="2400"/>
              </a:spcBef>
            </a:pPr>
            <a:r>
              <a:rPr lang="en-US" altLang="en-US" sz="2800" dirty="0" smtClean="0">
                <a:solidFill>
                  <a:srgbClr val="800000"/>
                </a:solidFill>
              </a:rPr>
              <a:t>Understand MSD hazards.</a:t>
            </a:r>
          </a:p>
          <a:p>
            <a:pPr eaLnBrk="1" hangingPunct="1">
              <a:spcBef>
                <a:spcPts val="2400"/>
              </a:spcBef>
            </a:pPr>
            <a:r>
              <a:rPr lang="en-US" altLang="en-US" sz="2800" dirty="0" smtClean="0">
                <a:solidFill>
                  <a:srgbClr val="006666"/>
                </a:solidFill>
              </a:rPr>
              <a:t>Recognize MSD signs and symptoms.</a:t>
            </a:r>
          </a:p>
          <a:p>
            <a:pPr eaLnBrk="1" hangingPunct="1">
              <a:spcBef>
                <a:spcPts val="2400"/>
              </a:spcBef>
            </a:pPr>
            <a:r>
              <a:rPr lang="en-US" altLang="en-US" sz="2800" dirty="0" smtClean="0">
                <a:solidFill>
                  <a:srgbClr val="006600"/>
                </a:solidFill>
              </a:rPr>
              <a:t>Report MSDs.</a:t>
            </a:r>
          </a:p>
          <a:p>
            <a:pPr eaLnBrk="1" hangingPunct="1">
              <a:spcBef>
                <a:spcPts val="2400"/>
              </a:spcBef>
            </a:pPr>
            <a:r>
              <a:rPr lang="en-US" altLang="en-US" sz="2800" dirty="0" smtClean="0">
                <a:solidFill>
                  <a:srgbClr val="000099"/>
                </a:solidFill>
              </a:rPr>
              <a:t>Participate in the ergonomics program.</a:t>
            </a:r>
          </a:p>
        </p:txBody>
      </p:sp>
      <p:sp>
        <p:nvSpPr>
          <p:cNvPr id="25603" name="Text Box 4"/>
          <p:cNvSpPr txBox="1">
            <a:spLocks noChangeArrowheads="1"/>
          </p:cNvSpPr>
          <p:nvPr/>
        </p:nvSpPr>
        <p:spPr bwMode="auto">
          <a:xfrm>
            <a:off x="12700" y="435114"/>
            <a:ext cx="9131300" cy="707886"/>
          </a:xfrm>
          <a:prstGeom prst="rect">
            <a:avLst/>
          </a:prstGeom>
          <a:noFill/>
          <a:ln w="12700">
            <a:noFill/>
            <a:miter lim="800000"/>
            <a:headEnd type="none" w="sm" len="sm"/>
            <a:tailEnd type="none" w="sm" len="sm"/>
          </a:ln>
        </p:spPr>
        <p:txBody>
          <a:bodyPr wrap="square">
            <a:spAutoFit/>
          </a:bodyPr>
          <a:lstStyle/>
          <a:p>
            <a:pPr algn="ctr"/>
            <a:r>
              <a:rPr lang="en-US" altLang="en-US" sz="4000" dirty="0">
                <a:latin typeface="+mj-lt"/>
              </a:rPr>
              <a:t>Summary</a:t>
            </a:r>
            <a:endParaRPr lang="en-US" sz="4000" dirty="0">
              <a:latin typeface="+mj-lt"/>
            </a:endParaRPr>
          </a:p>
        </p:txBody>
      </p:sp>
      <p:sp>
        <p:nvSpPr>
          <p:cNvPr id="5" name="Slide Number Placeholder 1"/>
          <p:cNvSpPr>
            <a:spLocks noGrp="1"/>
          </p:cNvSpPr>
          <p:nvPr>
            <p:ph type="sldNum" sz="quarter" idx="12"/>
          </p:nvPr>
        </p:nvSpPr>
        <p:spPr>
          <a:xfrm>
            <a:off x="6781800" y="6324600"/>
            <a:ext cx="2133600" cy="365125"/>
          </a:xfrm>
        </p:spPr>
        <p:txBody>
          <a:bodyPr/>
          <a:lstStyle/>
          <a:p>
            <a:fld id="{F52C2F3C-1DFD-8147-AC09-3AF9FB7DE374}" type="slidenum">
              <a:rPr lang="en-US" smtClean="0">
                <a:solidFill>
                  <a:srgbClr val="000000"/>
                </a:solidFill>
              </a:rPr>
              <a:pPr/>
              <a:t>34</a:t>
            </a:fld>
            <a:r>
              <a:rPr lang="en-US" dirty="0" smtClean="0">
                <a:solidFill>
                  <a:srgbClr val="000000"/>
                </a:solidFill>
              </a:rPr>
              <a:t>/34</a:t>
            </a:r>
            <a:endParaRPr lang="en-US" dirty="0">
              <a:solidFill>
                <a:srgbClr val="000000"/>
              </a:solidFill>
            </a:endParaRPr>
          </a:p>
        </p:txBody>
      </p:sp>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safety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3174</TotalTime>
  <Words>3790</Words>
  <Application>Microsoft Office PowerPoint</Application>
  <PresentationFormat>On-screen Show (4:3)</PresentationFormat>
  <Paragraphs>514</Paragraphs>
  <Slides>34</Slides>
  <Notes>25</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safetyslides</vt:lpstr>
      <vt:lpstr>Domain 1: Safety Awareness</vt:lpstr>
      <vt:lpstr>PowerPoint Presentation</vt:lpstr>
      <vt:lpstr>Ergonomics Improves the Workplace</vt:lpstr>
      <vt:lpstr>Ergonomics Can Reduce Stress in the Workplace</vt:lpstr>
      <vt:lpstr>Assessing Ergonomics</vt:lpstr>
      <vt:lpstr>Mismatch Between Job and Human Body</vt:lpstr>
      <vt:lpstr>Resolving Mismatch</vt:lpstr>
      <vt:lpstr>Reducing MSDs</vt:lpstr>
      <vt:lpstr>Ergonomic Improvement Ideas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Proper Lifting Technique to Avoid Injuries</vt:lpstr>
      <vt:lpstr>Injuries From Improper Lifting</vt:lpstr>
      <vt:lpstr>Twisting While Lifting Increases Chance of Injury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Afterthought . . .</vt:lpstr>
      <vt:lpstr>PowerPoint Presentation</vt:lpstr>
    </vt:vector>
  </TitlesOfParts>
  <Company>STC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Ergonomics Program</dc:title>
  <dc:creator>R. Butler</dc:creator>
  <cp:lastModifiedBy>Jason Selfridge</cp:lastModifiedBy>
  <cp:revision>261</cp:revision>
  <cp:lastPrinted>1999-09-27T12:37:26Z</cp:lastPrinted>
  <dcterms:created xsi:type="dcterms:W3CDTF">1999-08-30T00:42:14Z</dcterms:created>
  <dcterms:modified xsi:type="dcterms:W3CDTF">2016-01-19T12:59:51Z</dcterms:modified>
</cp:coreProperties>
</file>