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4" r:id="rId1"/>
  </p:sldMasterIdLst>
  <p:notesMasterIdLst>
    <p:notesMasterId r:id="rId61"/>
  </p:notesMasterIdLst>
  <p:handoutMasterIdLst>
    <p:handoutMasterId r:id="rId6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10058400" cy="6702425"/>
  <p:notesSz cx="6858000" cy="9199563"/>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167">
          <p15:clr>
            <a:srgbClr val="A4A3A4"/>
          </p15:clr>
        </p15:guide>
        <p15:guide id="2" pos="3217">
          <p15:clr>
            <a:srgbClr val="A4A3A4"/>
          </p15:clr>
        </p15:guide>
        <p15:guide id="3" pos="321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FFFF00"/>
    <a:srgbClr val="330099"/>
    <a:srgbClr val="66FFFF"/>
    <a:srgbClr val="CCEC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1530" autoAdjust="0"/>
  </p:normalViewPr>
  <p:slideViewPr>
    <p:cSldViewPr snapToGrid="0">
      <p:cViewPr varScale="1">
        <p:scale>
          <a:sx n="64" d="100"/>
          <a:sy n="64" d="100"/>
        </p:scale>
        <p:origin x="636" y="60"/>
      </p:cViewPr>
      <p:guideLst>
        <p:guide orient="horz" pos="1167"/>
        <p:guide pos="3217"/>
        <p:guide pos="3218"/>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53" d="100"/>
          <a:sy n="53" d="100"/>
        </p:scale>
        <p:origin x="2648"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9001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588" y="26988"/>
            <a:ext cx="2971801"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defTabSz="911225">
              <a:defRPr sz="1000" i="1"/>
            </a:lvl1pPr>
          </a:lstStyle>
          <a:p>
            <a:endParaRPr lang="en-US"/>
          </a:p>
        </p:txBody>
      </p:sp>
      <p:sp>
        <p:nvSpPr>
          <p:cNvPr id="2051" name="Rectangle 3"/>
          <p:cNvSpPr>
            <a:spLocks noGrp="1" noChangeArrowheads="1"/>
          </p:cNvSpPr>
          <p:nvPr>
            <p:ph type="dt" idx="1"/>
          </p:nvPr>
        </p:nvSpPr>
        <p:spPr bwMode="auto">
          <a:xfrm>
            <a:off x="3886200" y="26988"/>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defTabSz="911225">
              <a:defRPr sz="1000" i="1"/>
            </a:lvl1pPr>
          </a:lstStyle>
          <a:p>
            <a:endParaRPr lang="en-US"/>
          </a:p>
        </p:txBody>
      </p:sp>
      <p:sp>
        <p:nvSpPr>
          <p:cNvPr id="2052" name="Rectangle 4"/>
          <p:cNvSpPr>
            <a:spLocks noGrp="1" noRot="1" noChangeAspect="1" noChangeArrowheads="1" noTextEdit="1"/>
          </p:cNvSpPr>
          <p:nvPr>
            <p:ph type="sldImg" idx="2"/>
          </p:nvPr>
        </p:nvSpPr>
        <p:spPr bwMode="auto">
          <a:xfrm>
            <a:off x="865188" y="722313"/>
            <a:ext cx="5124450" cy="3414712"/>
          </a:xfrm>
          <a:prstGeom prst="rect">
            <a:avLst/>
          </a:prstGeom>
          <a:noFill/>
          <a:ln w="12699">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053" name="Rectangle 5"/>
          <p:cNvSpPr>
            <a:spLocks noGrp="1" noChangeArrowheads="1"/>
          </p:cNvSpPr>
          <p:nvPr>
            <p:ph type="body" sz="quarter" idx="3"/>
          </p:nvPr>
        </p:nvSpPr>
        <p:spPr bwMode="auto">
          <a:xfrm>
            <a:off x="912813" y="4371975"/>
            <a:ext cx="5029200" cy="4113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1588" y="8715375"/>
            <a:ext cx="2971801"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defTabSz="911225">
              <a:defRPr sz="1000" i="1"/>
            </a:lvl1pPr>
          </a:lstStyle>
          <a:p>
            <a:endParaRPr lang="en-US"/>
          </a:p>
        </p:txBody>
      </p:sp>
      <p:sp>
        <p:nvSpPr>
          <p:cNvPr id="2055" name="Rectangle 7"/>
          <p:cNvSpPr>
            <a:spLocks noGrp="1" noChangeArrowheads="1"/>
          </p:cNvSpPr>
          <p:nvPr>
            <p:ph type="sldNum" sz="quarter" idx="5"/>
          </p:nvPr>
        </p:nvSpPr>
        <p:spPr bwMode="auto">
          <a:xfrm>
            <a:off x="3886200" y="8715375"/>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defTabSz="911225">
              <a:defRPr sz="1000" i="1"/>
            </a:lvl1pPr>
          </a:lstStyle>
          <a:p>
            <a:fld id="{B63B296B-FA5B-48AC-9798-1A413BA43348}" type="slidenum">
              <a:rPr lang="en-US"/>
              <a:pPr/>
              <a:t>‹#›</a:t>
            </a:fld>
            <a:endParaRPr lang="en-US"/>
          </a:p>
        </p:txBody>
      </p:sp>
    </p:spTree>
    <p:extLst>
      <p:ext uri="{BB962C8B-B14F-4D97-AF65-F5344CB8AC3E}">
        <p14:creationId xmlns:p14="http://schemas.microsoft.com/office/powerpoint/2010/main" val="3638170911"/>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charset="0"/>
        <a:ea typeface="+mn-ea"/>
        <a:cs typeface="+mn-cs"/>
      </a:defRPr>
    </a:lvl4pPr>
    <a:lvl5pPr marL="1824038" algn="l" defTabSz="911225"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3B296B-FA5B-48AC-9798-1A413BA43348}" type="slidenum">
              <a:rPr lang="en-US" smtClean="0"/>
              <a:pPr/>
              <a:t>1</a:t>
            </a:fld>
            <a:endParaRPr lang="en-US"/>
          </a:p>
        </p:txBody>
      </p:sp>
    </p:spTree>
    <p:extLst>
      <p:ext uri="{BB962C8B-B14F-4D97-AF65-F5344CB8AC3E}">
        <p14:creationId xmlns:p14="http://schemas.microsoft.com/office/powerpoint/2010/main" val="4257775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B296B-FA5B-48AC-9798-1A413BA43348}" type="slidenum">
              <a:rPr lang="en-US"/>
              <a:pPr/>
              <a:t>2</a:t>
            </a:fld>
            <a:endParaRPr lang="en-US"/>
          </a:p>
        </p:txBody>
      </p:sp>
    </p:spTree>
    <p:extLst>
      <p:ext uri="{BB962C8B-B14F-4D97-AF65-F5344CB8AC3E}">
        <p14:creationId xmlns:p14="http://schemas.microsoft.com/office/powerpoint/2010/main" val="2434657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3B296B-FA5B-48AC-9798-1A413BA43348}" type="slidenum">
              <a:rPr lang="en-US"/>
              <a:pPr/>
              <a:t>3</a:t>
            </a:fld>
            <a:endParaRPr lang="en-US"/>
          </a:p>
        </p:txBody>
      </p:sp>
    </p:spTree>
    <p:extLst>
      <p:ext uri="{BB962C8B-B14F-4D97-AF65-F5344CB8AC3E}">
        <p14:creationId xmlns:p14="http://schemas.microsoft.com/office/powerpoint/2010/main" val="425725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B296B-FA5B-48AC-9798-1A413BA43348}" type="slidenum">
              <a:rPr lang="en-US" smtClean="0"/>
              <a:pPr/>
              <a:t>5</a:t>
            </a:fld>
            <a:endParaRPr lang="en-US"/>
          </a:p>
        </p:txBody>
      </p:sp>
    </p:spTree>
    <p:extLst>
      <p:ext uri="{BB962C8B-B14F-4D97-AF65-F5344CB8AC3E}">
        <p14:creationId xmlns:p14="http://schemas.microsoft.com/office/powerpoint/2010/main" val="2292197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B296B-FA5B-48AC-9798-1A413BA43348}" type="slidenum">
              <a:rPr lang="en-US" smtClean="0"/>
              <a:pPr/>
              <a:t>14</a:t>
            </a:fld>
            <a:endParaRPr lang="en-US"/>
          </a:p>
        </p:txBody>
      </p:sp>
    </p:spTree>
    <p:extLst>
      <p:ext uri="{BB962C8B-B14F-4D97-AF65-F5344CB8AC3E}">
        <p14:creationId xmlns:p14="http://schemas.microsoft.com/office/powerpoint/2010/main" val="1943908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3B296B-FA5B-48AC-9798-1A413BA43348}" type="slidenum">
              <a:rPr lang="en-US" smtClean="0"/>
              <a:pPr/>
              <a:t>15</a:t>
            </a:fld>
            <a:endParaRPr lang="en-US"/>
          </a:p>
        </p:txBody>
      </p:sp>
    </p:spTree>
    <p:extLst>
      <p:ext uri="{BB962C8B-B14F-4D97-AF65-F5344CB8AC3E}">
        <p14:creationId xmlns:p14="http://schemas.microsoft.com/office/powerpoint/2010/main" val="3517152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Everything</a:t>
            </a:r>
            <a:endParaRPr lang="en-US" dirty="0"/>
          </a:p>
        </p:txBody>
      </p:sp>
      <p:sp>
        <p:nvSpPr>
          <p:cNvPr id="4" name="Slide Number Placeholder 3"/>
          <p:cNvSpPr>
            <a:spLocks noGrp="1"/>
          </p:cNvSpPr>
          <p:nvPr>
            <p:ph type="sldNum" sz="quarter" idx="10"/>
          </p:nvPr>
        </p:nvSpPr>
        <p:spPr/>
        <p:txBody>
          <a:bodyPr/>
          <a:lstStyle/>
          <a:p>
            <a:fld id="{B63B296B-FA5B-48AC-9798-1A413BA43348}" type="slidenum">
              <a:rPr lang="en-US" smtClean="0"/>
              <a:pPr/>
              <a:t>21</a:t>
            </a:fld>
            <a:endParaRPr lang="en-US"/>
          </a:p>
        </p:txBody>
      </p:sp>
    </p:spTree>
    <p:extLst>
      <p:ext uri="{BB962C8B-B14F-4D97-AF65-F5344CB8AC3E}">
        <p14:creationId xmlns:p14="http://schemas.microsoft.com/office/powerpoint/2010/main" val="2627984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B296B-FA5B-48AC-9798-1A413BA43348}" type="slidenum">
              <a:rPr lang="en-US" smtClean="0"/>
              <a:pPr/>
              <a:t>36</a:t>
            </a:fld>
            <a:endParaRPr lang="en-US"/>
          </a:p>
        </p:txBody>
      </p:sp>
    </p:spTree>
    <p:extLst>
      <p:ext uri="{BB962C8B-B14F-4D97-AF65-F5344CB8AC3E}">
        <p14:creationId xmlns:p14="http://schemas.microsoft.com/office/powerpoint/2010/main" val="3857674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F715B8-FF76-4519-8789-3E297D970D2A}" type="slidenum">
              <a:rPr lang="en-US"/>
              <a:pPr/>
              <a:t>59</a:t>
            </a:fld>
            <a:endParaRPr lang="en-US"/>
          </a:p>
        </p:txBody>
      </p:sp>
      <p:sp>
        <p:nvSpPr>
          <p:cNvPr id="413698" name="Rectangle 2"/>
          <p:cNvSpPr>
            <a:spLocks noGrp="1" noRot="1" noChangeAspect="1" noChangeArrowheads="1" noTextEdit="1"/>
          </p:cNvSpPr>
          <p:nvPr>
            <p:ph type="sldImg"/>
          </p:nvPr>
        </p:nvSpPr>
        <p:spPr bwMode="auto">
          <a:xfrm>
            <a:off x="842963" y="690563"/>
            <a:ext cx="5178425" cy="3451225"/>
          </a:xfrm>
          <a:prstGeom prst="rect">
            <a:avLst/>
          </a:prstGeom>
          <a:solidFill>
            <a:srgbClr val="FFFFFF"/>
          </a:solidFill>
          <a:ln>
            <a:solidFill>
              <a:srgbClr val="000000"/>
            </a:solidFill>
            <a:miter lim="800000"/>
            <a:headEnd/>
            <a:tailEnd/>
          </a:ln>
        </p:spPr>
      </p:sp>
      <p:sp>
        <p:nvSpPr>
          <p:cNvPr id="413699" name="Rectangle 3"/>
          <p:cNvSpPr>
            <a:spLocks noGrp="1" noChangeArrowheads="1"/>
          </p:cNvSpPr>
          <p:nvPr>
            <p:ph type="body" idx="1"/>
          </p:nvPr>
        </p:nvSpPr>
        <p:spPr bwMode="auto">
          <a:xfrm>
            <a:off x="914400" y="4370421"/>
            <a:ext cx="5029200" cy="4137918"/>
          </a:xfrm>
          <a:prstGeom prst="rect">
            <a:avLst/>
          </a:prstGeom>
          <a:solidFill>
            <a:srgbClr val="FFFFFF"/>
          </a:solidFill>
          <a:ln>
            <a:solidFill>
              <a:srgbClr val="000000"/>
            </a:solidFill>
            <a:miter lim="800000"/>
            <a:headEnd/>
            <a:tailEnd/>
          </a:ln>
        </p:spPr>
        <p:txBody>
          <a:bodyPr/>
          <a:lstStyle/>
          <a:p>
            <a:endParaRPr lang="en-US" dirty="0">
              <a:solidFill>
                <a:srgbClr val="92D050"/>
              </a:solidFill>
            </a:endParaRPr>
          </a:p>
        </p:txBody>
      </p:sp>
    </p:spTree>
    <p:extLst>
      <p:ext uri="{BB962C8B-B14F-4D97-AF65-F5344CB8AC3E}">
        <p14:creationId xmlns:p14="http://schemas.microsoft.com/office/powerpoint/2010/main" val="409323585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082098"/>
            <a:ext cx="8549640" cy="143667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3798041"/>
            <a:ext cx="7040880" cy="1712842"/>
          </a:xfrm>
        </p:spPr>
        <p:txBody>
          <a:bodyPr/>
          <a:lstStyle>
            <a:lvl1pPr marL="0" indent="0" algn="ctr">
              <a:buNone/>
              <a:defRPr>
                <a:solidFill>
                  <a:schemeClr val="tx1">
                    <a:tint val="75000"/>
                  </a:schemeClr>
                </a:solidFill>
              </a:defRPr>
            </a:lvl1pPr>
            <a:lvl2pPr marL="446822" indent="0" algn="ctr">
              <a:buNone/>
              <a:defRPr>
                <a:solidFill>
                  <a:schemeClr val="tx1">
                    <a:tint val="75000"/>
                  </a:schemeClr>
                </a:solidFill>
              </a:defRPr>
            </a:lvl2pPr>
            <a:lvl3pPr marL="893643" indent="0" algn="ctr">
              <a:buNone/>
              <a:defRPr>
                <a:solidFill>
                  <a:schemeClr val="tx1">
                    <a:tint val="75000"/>
                  </a:schemeClr>
                </a:solidFill>
              </a:defRPr>
            </a:lvl3pPr>
            <a:lvl4pPr marL="1340465" indent="0" algn="ctr">
              <a:buNone/>
              <a:defRPr>
                <a:solidFill>
                  <a:schemeClr val="tx1">
                    <a:tint val="75000"/>
                  </a:schemeClr>
                </a:solidFill>
              </a:defRPr>
            </a:lvl4pPr>
            <a:lvl5pPr marL="1787286" indent="0" algn="ctr">
              <a:buNone/>
              <a:defRPr>
                <a:solidFill>
                  <a:schemeClr val="tx1">
                    <a:tint val="75000"/>
                  </a:schemeClr>
                </a:solidFill>
              </a:defRPr>
            </a:lvl5pPr>
            <a:lvl6pPr marL="2234108" indent="0" algn="ctr">
              <a:buNone/>
              <a:defRPr>
                <a:solidFill>
                  <a:schemeClr val="tx1">
                    <a:tint val="75000"/>
                  </a:schemeClr>
                </a:solidFill>
              </a:defRPr>
            </a:lvl6pPr>
            <a:lvl7pPr marL="2680929" indent="0" algn="ctr">
              <a:buNone/>
              <a:defRPr>
                <a:solidFill>
                  <a:schemeClr val="tx1">
                    <a:tint val="75000"/>
                  </a:schemeClr>
                </a:solidFill>
              </a:defRPr>
            </a:lvl7pPr>
            <a:lvl8pPr marL="3127751" indent="0" algn="ctr">
              <a:buNone/>
              <a:defRPr>
                <a:solidFill>
                  <a:schemeClr val="tx1">
                    <a:tint val="75000"/>
                  </a:schemeClr>
                </a:solidFill>
              </a:defRPr>
            </a:lvl8pPr>
            <a:lvl9pPr marL="357457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10/6/2017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pic>
        <p:nvPicPr>
          <p:cNvPr id="7" name="Picture 6" descr="safetyslides.png"/>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2657" y="1"/>
            <a:ext cx="9688427" cy="6702425"/>
          </a:xfrm>
          <a:prstGeom prst="rect">
            <a:avLst/>
          </a:prstGeom>
        </p:spPr>
      </p:pic>
    </p:spTree>
    <p:extLst>
      <p:ext uri="{BB962C8B-B14F-4D97-AF65-F5344CB8AC3E}">
        <p14:creationId xmlns:p14="http://schemas.microsoft.com/office/powerpoint/2010/main" val="1538763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10/6/2017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6797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306929"/>
            <a:ext cx="8549640" cy="1331176"/>
          </a:xfrm>
        </p:spPr>
        <p:txBody>
          <a:bodyPr anchor="t"/>
          <a:lstStyle>
            <a:lvl1pPr algn="l">
              <a:defRPr sz="3909"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2840775"/>
            <a:ext cx="8549640" cy="1466155"/>
          </a:xfrm>
        </p:spPr>
        <p:txBody>
          <a:bodyPr anchor="b"/>
          <a:lstStyle>
            <a:lvl1pPr marL="0" indent="0">
              <a:buNone/>
              <a:defRPr sz="1955">
                <a:solidFill>
                  <a:schemeClr val="tx1">
                    <a:tint val="75000"/>
                  </a:schemeClr>
                </a:solidFill>
              </a:defRPr>
            </a:lvl1pPr>
            <a:lvl2pPr marL="446822" indent="0">
              <a:buNone/>
              <a:defRPr sz="1759">
                <a:solidFill>
                  <a:schemeClr val="tx1">
                    <a:tint val="75000"/>
                  </a:schemeClr>
                </a:solidFill>
              </a:defRPr>
            </a:lvl2pPr>
            <a:lvl3pPr marL="893643" indent="0">
              <a:buNone/>
              <a:defRPr sz="1564">
                <a:solidFill>
                  <a:schemeClr val="tx1">
                    <a:tint val="75000"/>
                  </a:schemeClr>
                </a:solidFill>
              </a:defRPr>
            </a:lvl3pPr>
            <a:lvl4pPr marL="1340465" indent="0">
              <a:buNone/>
              <a:defRPr sz="1368">
                <a:solidFill>
                  <a:schemeClr val="tx1">
                    <a:tint val="75000"/>
                  </a:schemeClr>
                </a:solidFill>
              </a:defRPr>
            </a:lvl4pPr>
            <a:lvl5pPr marL="1787286" indent="0">
              <a:buNone/>
              <a:defRPr sz="1368">
                <a:solidFill>
                  <a:schemeClr val="tx1">
                    <a:tint val="75000"/>
                  </a:schemeClr>
                </a:solidFill>
              </a:defRPr>
            </a:lvl5pPr>
            <a:lvl6pPr marL="2234108" indent="0">
              <a:buNone/>
              <a:defRPr sz="1368">
                <a:solidFill>
                  <a:schemeClr val="tx1">
                    <a:tint val="75000"/>
                  </a:schemeClr>
                </a:solidFill>
              </a:defRPr>
            </a:lvl6pPr>
            <a:lvl7pPr marL="2680929" indent="0">
              <a:buNone/>
              <a:defRPr sz="1368">
                <a:solidFill>
                  <a:schemeClr val="tx1">
                    <a:tint val="75000"/>
                  </a:schemeClr>
                </a:solidFill>
              </a:defRPr>
            </a:lvl7pPr>
            <a:lvl8pPr marL="3127751" indent="0">
              <a:buNone/>
              <a:defRPr sz="1368">
                <a:solidFill>
                  <a:schemeClr val="tx1">
                    <a:tint val="75000"/>
                  </a:schemeClr>
                </a:solidFill>
              </a:defRPr>
            </a:lvl8pPr>
            <a:lvl9pPr marL="3574572" indent="0">
              <a:buNone/>
              <a:defRPr sz="1368">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10/6/2017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9375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563901"/>
            <a:ext cx="4442460" cy="4423291"/>
          </a:xfrm>
        </p:spPr>
        <p:txBody>
          <a:bodyPr/>
          <a:lstStyle>
            <a:lvl1pPr>
              <a:defRPr sz="2736"/>
            </a:lvl1pPr>
            <a:lvl2pPr>
              <a:defRPr sz="2346"/>
            </a:lvl2pPr>
            <a:lvl3pPr>
              <a:defRPr sz="1955"/>
            </a:lvl3pPr>
            <a:lvl4pPr>
              <a:defRPr sz="1759"/>
            </a:lvl4pPr>
            <a:lvl5pPr>
              <a:defRPr sz="1759"/>
            </a:lvl5pPr>
            <a:lvl6pPr>
              <a:defRPr sz="1759"/>
            </a:lvl6pPr>
            <a:lvl7pPr>
              <a:defRPr sz="1759"/>
            </a:lvl7pPr>
            <a:lvl8pPr>
              <a:defRPr sz="1759"/>
            </a:lvl8pPr>
            <a:lvl9pPr>
              <a:defRPr sz="175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563901"/>
            <a:ext cx="4442460" cy="4423291"/>
          </a:xfrm>
        </p:spPr>
        <p:txBody>
          <a:bodyPr/>
          <a:lstStyle>
            <a:lvl1pPr>
              <a:defRPr sz="2736"/>
            </a:lvl1pPr>
            <a:lvl2pPr>
              <a:defRPr sz="2346"/>
            </a:lvl2pPr>
            <a:lvl3pPr>
              <a:defRPr sz="1955"/>
            </a:lvl3pPr>
            <a:lvl4pPr>
              <a:defRPr sz="1759"/>
            </a:lvl4pPr>
            <a:lvl5pPr>
              <a:defRPr sz="1759"/>
            </a:lvl5pPr>
            <a:lvl6pPr>
              <a:defRPr sz="1759"/>
            </a:lvl6pPr>
            <a:lvl7pPr>
              <a:defRPr sz="1759"/>
            </a:lvl7pPr>
            <a:lvl8pPr>
              <a:defRPr sz="1759"/>
            </a:lvl8pPr>
            <a:lvl9pPr>
              <a:defRPr sz="175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10/6/2017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1481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1" y="1500290"/>
            <a:ext cx="4444207" cy="625249"/>
          </a:xfrm>
        </p:spPr>
        <p:txBody>
          <a:bodyPr anchor="b"/>
          <a:lstStyle>
            <a:lvl1pPr marL="0" indent="0">
              <a:buNone/>
              <a:defRPr sz="2346" b="1"/>
            </a:lvl1pPr>
            <a:lvl2pPr marL="446822" indent="0">
              <a:buNone/>
              <a:defRPr sz="1955" b="1"/>
            </a:lvl2pPr>
            <a:lvl3pPr marL="893643" indent="0">
              <a:buNone/>
              <a:defRPr sz="1759" b="1"/>
            </a:lvl3pPr>
            <a:lvl4pPr marL="1340465" indent="0">
              <a:buNone/>
              <a:defRPr sz="1564" b="1"/>
            </a:lvl4pPr>
            <a:lvl5pPr marL="1787286" indent="0">
              <a:buNone/>
              <a:defRPr sz="1564" b="1"/>
            </a:lvl5pPr>
            <a:lvl6pPr marL="2234108" indent="0">
              <a:buNone/>
              <a:defRPr sz="1564" b="1"/>
            </a:lvl6pPr>
            <a:lvl7pPr marL="2680929" indent="0">
              <a:buNone/>
              <a:defRPr sz="1564" b="1"/>
            </a:lvl7pPr>
            <a:lvl8pPr marL="3127751" indent="0">
              <a:buNone/>
              <a:defRPr sz="1564" b="1"/>
            </a:lvl8pPr>
            <a:lvl9pPr marL="3574572" indent="0">
              <a:buNone/>
              <a:defRPr sz="1564" b="1"/>
            </a:lvl9pPr>
          </a:lstStyle>
          <a:p>
            <a:pPr lvl="0"/>
            <a:r>
              <a:rPr lang="en-US" smtClean="0"/>
              <a:t>Click to edit Master text styles</a:t>
            </a:r>
          </a:p>
        </p:txBody>
      </p:sp>
      <p:sp>
        <p:nvSpPr>
          <p:cNvPr id="4" name="Content Placeholder 3"/>
          <p:cNvSpPr>
            <a:spLocks noGrp="1"/>
          </p:cNvSpPr>
          <p:nvPr>
            <p:ph sz="half" idx="2"/>
          </p:nvPr>
        </p:nvSpPr>
        <p:spPr>
          <a:xfrm>
            <a:off x="502921" y="2125538"/>
            <a:ext cx="4444207" cy="3861652"/>
          </a:xfrm>
        </p:spPr>
        <p:txBody>
          <a:bodyPr/>
          <a:lstStyle>
            <a:lvl1pPr>
              <a:defRPr sz="2346"/>
            </a:lvl1pPr>
            <a:lvl2pPr>
              <a:defRPr sz="1955"/>
            </a:lvl2pPr>
            <a:lvl3pPr>
              <a:defRPr sz="1759"/>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29" y="1500290"/>
            <a:ext cx="4445953" cy="625249"/>
          </a:xfrm>
        </p:spPr>
        <p:txBody>
          <a:bodyPr anchor="b"/>
          <a:lstStyle>
            <a:lvl1pPr marL="0" indent="0">
              <a:buNone/>
              <a:defRPr sz="2346" b="1"/>
            </a:lvl1pPr>
            <a:lvl2pPr marL="446822" indent="0">
              <a:buNone/>
              <a:defRPr sz="1955" b="1"/>
            </a:lvl2pPr>
            <a:lvl3pPr marL="893643" indent="0">
              <a:buNone/>
              <a:defRPr sz="1759" b="1"/>
            </a:lvl3pPr>
            <a:lvl4pPr marL="1340465" indent="0">
              <a:buNone/>
              <a:defRPr sz="1564" b="1"/>
            </a:lvl4pPr>
            <a:lvl5pPr marL="1787286" indent="0">
              <a:buNone/>
              <a:defRPr sz="1564" b="1"/>
            </a:lvl5pPr>
            <a:lvl6pPr marL="2234108" indent="0">
              <a:buNone/>
              <a:defRPr sz="1564" b="1"/>
            </a:lvl6pPr>
            <a:lvl7pPr marL="2680929" indent="0">
              <a:buNone/>
              <a:defRPr sz="1564" b="1"/>
            </a:lvl7pPr>
            <a:lvl8pPr marL="3127751" indent="0">
              <a:buNone/>
              <a:defRPr sz="1564" b="1"/>
            </a:lvl8pPr>
            <a:lvl9pPr marL="3574572" indent="0">
              <a:buNone/>
              <a:defRPr sz="1564" b="1"/>
            </a:lvl9pPr>
          </a:lstStyle>
          <a:p>
            <a:pPr lvl="0"/>
            <a:r>
              <a:rPr lang="en-US" smtClean="0"/>
              <a:t>Click to edit Master text styles</a:t>
            </a:r>
          </a:p>
        </p:txBody>
      </p:sp>
      <p:sp>
        <p:nvSpPr>
          <p:cNvPr id="6" name="Content Placeholder 5"/>
          <p:cNvSpPr>
            <a:spLocks noGrp="1"/>
          </p:cNvSpPr>
          <p:nvPr>
            <p:ph sz="quarter" idx="4"/>
          </p:nvPr>
        </p:nvSpPr>
        <p:spPr>
          <a:xfrm>
            <a:off x="5109529" y="2125538"/>
            <a:ext cx="4445953" cy="3861652"/>
          </a:xfrm>
        </p:spPr>
        <p:txBody>
          <a:bodyPr/>
          <a:lstStyle>
            <a:lvl1pPr>
              <a:defRPr sz="2346"/>
            </a:lvl1pPr>
            <a:lvl2pPr>
              <a:defRPr sz="1955"/>
            </a:lvl2pPr>
            <a:lvl3pPr>
              <a:defRPr sz="1759"/>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8269A-8C29-DD46-BC6C-3666A3E5B04E}" type="datetimeFigureOut">
              <a:rPr lang="en-US" smtClean="0">
                <a:solidFill>
                  <a:prstClr val="black">
                    <a:tint val="75000"/>
                  </a:prstClr>
                </a:solidFill>
              </a:rPr>
              <a:pPr/>
              <a:t>10/6/2017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4860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E8269A-8C29-DD46-BC6C-3666A3E5B04E}" type="datetimeFigureOut">
              <a:rPr lang="en-US" smtClean="0">
                <a:solidFill>
                  <a:prstClr val="black">
                    <a:tint val="75000"/>
                  </a:prstClr>
                </a:solidFill>
              </a:rPr>
              <a:pPr/>
              <a:t>10/6/2017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5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8269A-8C29-DD46-BC6C-3666A3E5B04E}" type="datetimeFigureOut">
              <a:rPr lang="en-US" smtClean="0">
                <a:solidFill>
                  <a:prstClr val="black">
                    <a:tint val="75000"/>
                  </a:prstClr>
                </a:solidFill>
              </a:rPr>
              <a:pPr/>
              <a:t>10/6/2017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9783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2" y="266857"/>
            <a:ext cx="3309144" cy="1135689"/>
          </a:xfrm>
        </p:spPr>
        <p:txBody>
          <a:bodyPr anchor="b"/>
          <a:lstStyle>
            <a:lvl1pPr algn="l">
              <a:defRPr sz="1955" b="1"/>
            </a:lvl1pPr>
          </a:lstStyle>
          <a:p>
            <a:r>
              <a:rPr lang="en-US" smtClean="0"/>
              <a:t>Click to edit Master title style</a:t>
            </a:r>
            <a:endParaRPr lang="en-US"/>
          </a:p>
        </p:txBody>
      </p:sp>
      <p:sp>
        <p:nvSpPr>
          <p:cNvPr id="3" name="Content Placeholder 2"/>
          <p:cNvSpPr>
            <a:spLocks noGrp="1"/>
          </p:cNvSpPr>
          <p:nvPr>
            <p:ph idx="1"/>
          </p:nvPr>
        </p:nvSpPr>
        <p:spPr>
          <a:xfrm>
            <a:off x="3932555" y="266856"/>
            <a:ext cx="5622925" cy="5720334"/>
          </a:xfrm>
        </p:spPr>
        <p:txBody>
          <a:bodyPr/>
          <a:lstStyle>
            <a:lvl1pPr>
              <a:defRPr sz="3127"/>
            </a:lvl1pPr>
            <a:lvl2pPr>
              <a:defRPr sz="2736"/>
            </a:lvl2pPr>
            <a:lvl3pPr>
              <a:defRPr sz="2346"/>
            </a:lvl3pPr>
            <a:lvl4pPr>
              <a:defRPr sz="1955"/>
            </a:lvl4pPr>
            <a:lvl5pPr>
              <a:defRPr sz="1955"/>
            </a:lvl5pPr>
            <a:lvl6pPr>
              <a:defRPr sz="1955"/>
            </a:lvl6pPr>
            <a:lvl7pPr>
              <a:defRPr sz="1955"/>
            </a:lvl7pPr>
            <a:lvl8pPr>
              <a:defRPr sz="1955"/>
            </a:lvl8pPr>
            <a:lvl9pPr>
              <a:defRPr sz="195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2" y="1402546"/>
            <a:ext cx="3309144" cy="4584645"/>
          </a:xfrm>
        </p:spPr>
        <p:txBody>
          <a:bodyPr/>
          <a:lstStyle>
            <a:lvl1pPr marL="0" indent="0">
              <a:buNone/>
              <a:defRPr sz="1368"/>
            </a:lvl1pPr>
            <a:lvl2pPr marL="446822" indent="0">
              <a:buNone/>
              <a:defRPr sz="1173"/>
            </a:lvl2pPr>
            <a:lvl3pPr marL="893643" indent="0">
              <a:buNone/>
              <a:defRPr sz="977"/>
            </a:lvl3pPr>
            <a:lvl4pPr marL="1340465" indent="0">
              <a:buNone/>
              <a:defRPr sz="880"/>
            </a:lvl4pPr>
            <a:lvl5pPr marL="1787286" indent="0">
              <a:buNone/>
              <a:defRPr sz="880"/>
            </a:lvl5pPr>
            <a:lvl6pPr marL="2234108" indent="0">
              <a:buNone/>
              <a:defRPr sz="880"/>
            </a:lvl6pPr>
            <a:lvl7pPr marL="2680929" indent="0">
              <a:buNone/>
              <a:defRPr sz="880"/>
            </a:lvl7pPr>
            <a:lvl8pPr marL="3127751" indent="0">
              <a:buNone/>
              <a:defRPr sz="880"/>
            </a:lvl8pPr>
            <a:lvl9pPr marL="3574572" indent="0">
              <a:buNone/>
              <a:defRPr sz="88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10/6/2017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9358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4691699"/>
            <a:ext cx="6035040" cy="553881"/>
          </a:xfrm>
        </p:spPr>
        <p:txBody>
          <a:bodyPr anchor="b"/>
          <a:lstStyle>
            <a:lvl1pPr algn="l">
              <a:defRPr sz="1955" b="1"/>
            </a:lvl1pPr>
          </a:lstStyle>
          <a:p>
            <a:r>
              <a:rPr lang="en-US" smtClean="0"/>
              <a:t>Click to edit Master title style</a:t>
            </a:r>
            <a:endParaRPr lang="en-US"/>
          </a:p>
        </p:txBody>
      </p:sp>
      <p:sp>
        <p:nvSpPr>
          <p:cNvPr id="3" name="Picture Placeholder 2"/>
          <p:cNvSpPr>
            <a:spLocks noGrp="1"/>
          </p:cNvSpPr>
          <p:nvPr>
            <p:ph type="pic" idx="1"/>
          </p:nvPr>
        </p:nvSpPr>
        <p:spPr>
          <a:xfrm>
            <a:off x="1971517" y="598874"/>
            <a:ext cx="6035040" cy="4021455"/>
          </a:xfrm>
        </p:spPr>
        <p:txBody>
          <a:bodyPr/>
          <a:lstStyle>
            <a:lvl1pPr marL="0" indent="0">
              <a:buNone/>
              <a:defRPr sz="3127"/>
            </a:lvl1pPr>
            <a:lvl2pPr marL="446822" indent="0">
              <a:buNone/>
              <a:defRPr sz="2736"/>
            </a:lvl2pPr>
            <a:lvl3pPr marL="893643" indent="0">
              <a:buNone/>
              <a:defRPr sz="2346"/>
            </a:lvl3pPr>
            <a:lvl4pPr marL="1340465" indent="0">
              <a:buNone/>
              <a:defRPr sz="1955"/>
            </a:lvl4pPr>
            <a:lvl5pPr marL="1787286" indent="0">
              <a:buNone/>
              <a:defRPr sz="1955"/>
            </a:lvl5pPr>
            <a:lvl6pPr marL="2234108" indent="0">
              <a:buNone/>
              <a:defRPr sz="1955"/>
            </a:lvl6pPr>
            <a:lvl7pPr marL="2680929" indent="0">
              <a:buNone/>
              <a:defRPr sz="1955"/>
            </a:lvl7pPr>
            <a:lvl8pPr marL="3127751" indent="0">
              <a:buNone/>
              <a:defRPr sz="1955"/>
            </a:lvl8pPr>
            <a:lvl9pPr marL="3574572" indent="0">
              <a:buNone/>
              <a:defRPr sz="1955"/>
            </a:lvl9pPr>
          </a:lstStyle>
          <a:p>
            <a:r>
              <a:rPr lang="en-US" smtClean="0"/>
              <a:t>Click icon to add picture</a:t>
            </a:r>
            <a:endParaRPr lang="en-US"/>
          </a:p>
        </p:txBody>
      </p:sp>
      <p:sp>
        <p:nvSpPr>
          <p:cNvPr id="4" name="Text Placeholder 3"/>
          <p:cNvSpPr>
            <a:spLocks noGrp="1"/>
          </p:cNvSpPr>
          <p:nvPr>
            <p:ph type="body" sz="half" idx="2"/>
          </p:nvPr>
        </p:nvSpPr>
        <p:spPr>
          <a:xfrm>
            <a:off x="1971517" y="5245579"/>
            <a:ext cx="6035040" cy="786604"/>
          </a:xfrm>
        </p:spPr>
        <p:txBody>
          <a:bodyPr/>
          <a:lstStyle>
            <a:lvl1pPr marL="0" indent="0">
              <a:buNone/>
              <a:defRPr sz="1368"/>
            </a:lvl1pPr>
            <a:lvl2pPr marL="446822" indent="0">
              <a:buNone/>
              <a:defRPr sz="1173"/>
            </a:lvl2pPr>
            <a:lvl3pPr marL="893643" indent="0">
              <a:buNone/>
              <a:defRPr sz="977"/>
            </a:lvl3pPr>
            <a:lvl4pPr marL="1340465" indent="0">
              <a:buNone/>
              <a:defRPr sz="880"/>
            </a:lvl4pPr>
            <a:lvl5pPr marL="1787286" indent="0">
              <a:buNone/>
              <a:defRPr sz="880"/>
            </a:lvl5pPr>
            <a:lvl6pPr marL="2234108" indent="0">
              <a:buNone/>
              <a:defRPr sz="880"/>
            </a:lvl6pPr>
            <a:lvl7pPr marL="2680929" indent="0">
              <a:buNone/>
              <a:defRPr sz="880"/>
            </a:lvl7pPr>
            <a:lvl8pPr marL="3127751" indent="0">
              <a:buNone/>
              <a:defRPr sz="880"/>
            </a:lvl8pPr>
            <a:lvl9pPr marL="3574572" indent="0">
              <a:buNone/>
              <a:defRPr sz="88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10/6/2017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8629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10/6/2017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198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268408"/>
            <a:ext cx="2263140" cy="57187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268408"/>
            <a:ext cx="6621780" cy="57187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10/6/2017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982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11250" y="361951"/>
            <a:ext cx="8548689" cy="1116013"/>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089026" y="1936750"/>
            <a:ext cx="8550275" cy="4021138"/>
          </a:xfrm>
        </p:spPr>
        <p:txBody>
          <a:bodyPr/>
          <a:lstStyle/>
          <a:p>
            <a:endParaRPr lang="en-US"/>
          </a:p>
        </p:txBody>
      </p:sp>
      <p:sp>
        <p:nvSpPr>
          <p:cNvPr id="4" name="Date Placeholder 3"/>
          <p:cNvSpPr>
            <a:spLocks noGrp="1"/>
          </p:cNvSpPr>
          <p:nvPr>
            <p:ph type="dt" sz="half" idx="10"/>
          </p:nvPr>
        </p:nvSpPr>
        <p:spPr>
          <a:xfrm>
            <a:off x="1257300" y="6107114"/>
            <a:ext cx="2095500" cy="446087"/>
          </a:xfrm>
        </p:spPr>
        <p:txBody>
          <a:bodyPr/>
          <a:lstStyle>
            <a:lvl1pPr>
              <a:defRPr/>
            </a:lvl1pPr>
          </a:lstStyle>
          <a:p>
            <a:endParaRPr lang="en-US"/>
          </a:p>
        </p:txBody>
      </p:sp>
      <p:sp>
        <p:nvSpPr>
          <p:cNvPr id="5" name="Footer Placeholder 4"/>
          <p:cNvSpPr>
            <a:spLocks noGrp="1"/>
          </p:cNvSpPr>
          <p:nvPr>
            <p:ph type="ftr" sz="quarter" idx="11"/>
          </p:nvPr>
        </p:nvSpPr>
        <p:spPr>
          <a:xfrm>
            <a:off x="3940177" y="6107114"/>
            <a:ext cx="3184525" cy="446087"/>
          </a:xfrm>
        </p:spPr>
        <p:txBody>
          <a:bodyPr/>
          <a:lstStyle>
            <a:lvl1pPr>
              <a:defRPr/>
            </a:lvl1pPr>
          </a:lstStyle>
          <a:p>
            <a:endParaRPr lang="en-US"/>
          </a:p>
        </p:txBody>
      </p:sp>
    </p:spTree>
    <p:extLst>
      <p:ext uri="{BB962C8B-B14F-4D97-AF65-F5344CB8AC3E}">
        <p14:creationId xmlns:p14="http://schemas.microsoft.com/office/powerpoint/2010/main" val="4004976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1250" y="361951"/>
            <a:ext cx="8548689" cy="111601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89025" y="1936750"/>
            <a:ext cx="4198938" cy="40211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40364" y="1936750"/>
            <a:ext cx="4198937" cy="40211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257300" y="6107114"/>
            <a:ext cx="2095500" cy="446087"/>
          </a:xfrm>
        </p:spPr>
        <p:txBody>
          <a:bodyPr/>
          <a:lstStyle>
            <a:lvl1pPr>
              <a:defRPr/>
            </a:lvl1pPr>
          </a:lstStyle>
          <a:p>
            <a:endParaRPr lang="en-US"/>
          </a:p>
        </p:txBody>
      </p:sp>
      <p:sp>
        <p:nvSpPr>
          <p:cNvPr id="6" name="Footer Placeholder 5"/>
          <p:cNvSpPr>
            <a:spLocks noGrp="1"/>
          </p:cNvSpPr>
          <p:nvPr>
            <p:ph type="ftr" sz="quarter" idx="11"/>
          </p:nvPr>
        </p:nvSpPr>
        <p:spPr>
          <a:xfrm>
            <a:off x="3940177" y="6107114"/>
            <a:ext cx="3184525" cy="446087"/>
          </a:xfrm>
        </p:spPr>
        <p:txBody>
          <a:bodyPr/>
          <a:lstStyle>
            <a:lvl1pPr>
              <a:defRPr/>
            </a:lvl1pPr>
          </a:lstStyle>
          <a:p>
            <a:endParaRPr lang="en-US"/>
          </a:p>
        </p:txBody>
      </p:sp>
    </p:spTree>
    <p:extLst>
      <p:ext uri="{BB962C8B-B14F-4D97-AF65-F5344CB8AC3E}">
        <p14:creationId xmlns:p14="http://schemas.microsoft.com/office/powerpoint/2010/main" val="1334412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297885"/>
            <a:ext cx="10058400" cy="1117071"/>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754380" y="1712843"/>
            <a:ext cx="4191000" cy="4021455"/>
          </a:xfrm>
        </p:spPr>
        <p:txBody>
          <a:bodyPr/>
          <a:lstStyle/>
          <a:p>
            <a:endParaRPr lang="en-US"/>
          </a:p>
        </p:txBody>
      </p:sp>
      <p:sp>
        <p:nvSpPr>
          <p:cNvPr id="4" name="Text Placeholder 3"/>
          <p:cNvSpPr>
            <a:spLocks noGrp="1"/>
          </p:cNvSpPr>
          <p:nvPr>
            <p:ph type="body" sz="half" idx="2"/>
          </p:nvPr>
        </p:nvSpPr>
        <p:spPr>
          <a:xfrm>
            <a:off x="5113020" y="1712843"/>
            <a:ext cx="4191000" cy="40214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754380" y="6106654"/>
            <a:ext cx="2095500" cy="446828"/>
          </a:xfrm>
        </p:spPr>
        <p:txBody>
          <a:bodyPr/>
          <a:lstStyle>
            <a:lvl1pPr>
              <a:defRPr/>
            </a:lvl1pPr>
          </a:lstStyle>
          <a:p>
            <a:endParaRPr lang="en-US"/>
          </a:p>
        </p:txBody>
      </p:sp>
      <p:sp>
        <p:nvSpPr>
          <p:cNvPr id="6" name="Footer Placeholder 5"/>
          <p:cNvSpPr>
            <a:spLocks noGrp="1"/>
          </p:cNvSpPr>
          <p:nvPr>
            <p:ph type="ftr" sz="quarter" idx="11"/>
          </p:nvPr>
        </p:nvSpPr>
        <p:spPr>
          <a:xfrm>
            <a:off x="3436620" y="6106654"/>
            <a:ext cx="3185160" cy="446828"/>
          </a:xfrm>
        </p:spPr>
        <p:txBody>
          <a:bodyPr/>
          <a:lstStyle>
            <a:lvl1pPr>
              <a:defRPr/>
            </a:lvl1pPr>
          </a:lstStyle>
          <a:p>
            <a:r>
              <a:rPr lang="en-US"/>
              <a:t>Office of Training &amp; Education</a:t>
            </a:r>
          </a:p>
        </p:txBody>
      </p:sp>
      <p:sp>
        <p:nvSpPr>
          <p:cNvPr id="7" name="Slide Number Placeholder 6"/>
          <p:cNvSpPr>
            <a:spLocks noGrp="1"/>
          </p:cNvSpPr>
          <p:nvPr>
            <p:ph type="sldNum" sz="quarter" idx="12"/>
          </p:nvPr>
        </p:nvSpPr>
        <p:spPr>
          <a:xfrm>
            <a:off x="7208520" y="6106654"/>
            <a:ext cx="2095500" cy="446828"/>
          </a:xfrm>
          <a:prstGeom prst="rect">
            <a:avLst/>
          </a:prstGeom>
        </p:spPr>
        <p:txBody>
          <a:bodyPr/>
          <a:lstStyle>
            <a:lvl1pPr>
              <a:defRPr/>
            </a:lvl1pPr>
          </a:lstStyle>
          <a:p>
            <a:fld id="{97BB9FF5-1D12-46AC-977D-598CF92591CF}" type="slidenum">
              <a:rPr lang="en-US"/>
              <a:pPr/>
              <a:t>‹#›</a:t>
            </a:fld>
            <a:endParaRPr lang="en-US"/>
          </a:p>
        </p:txBody>
      </p:sp>
    </p:spTree>
    <p:extLst>
      <p:ext uri="{BB962C8B-B14F-4D97-AF65-F5344CB8AC3E}">
        <p14:creationId xmlns:p14="http://schemas.microsoft.com/office/powerpoint/2010/main" val="54098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268409"/>
            <a:ext cx="9052560" cy="1117071"/>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2920" y="1563901"/>
            <a:ext cx="9052560" cy="44232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6212157"/>
            <a:ext cx="2346960" cy="356842"/>
          </a:xfrm>
          <a:prstGeom prst="rect">
            <a:avLst/>
          </a:prstGeom>
        </p:spPr>
        <p:txBody>
          <a:bodyPr vert="horz" lIns="91440" tIns="45720" rIns="91440" bIns="45720" rtlCol="0" anchor="ctr"/>
          <a:lstStyle>
            <a:lvl1pPr algn="l">
              <a:defRPr sz="1173">
                <a:solidFill>
                  <a:schemeClr val="tx1">
                    <a:tint val="75000"/>
                  </a:schemeClr>
                </a:solidFill>
              </a:defRPr>
            </a:lvl1pPr>
          </a:lstStyle>
          <a:p>
            <a:pPr defTabSz="446822" eaLnBrk="1" fontAlgn="auto" hangingPunct="1">
              <a:spcBef>
                <a:spcPts val="0"/>
              </a:spcBef>
              <a:spcAft>
                <a:spcPts val="0"/>
              </a:spcAft>
            </a:pPr>
            <a:fld id="{11E8269A-8C29-DD46-BC6C-3666A3E5B04E}" type="datetimeFigureOut">
              <a:rPr lang="en-US" smtClean="0">
                <a:solidFill>
                  <a:prstClr val="black">
                    <a:tint val="75000"/>
                  </a:prstClr>
                </a:solidFill>
                <a:latin typeface="Calibri"/>
              </a:rPr>
              <a:pPr defTabSz="446822" eaLnBrk="1" fontAlgn="auto" hangingPunct="1">
                <a:spcBef>
                  <a:spcPts val="0"/>
                </a:spcBef>
                <a:spcAft>
                  <a:spcPts val="0"/>
                </a:spcAft>
              </a:pPr>
              <a:t>10/6/2017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436620" y="6212157"/>
            <a:ext cx="3185160" cy="356842"/>
          </a:xfrm>
          <a:prstGeom prst="rect">
            <a:avLst/>
          </a:prstGeom>
        </p:spPr>
        <p:txBody>
          <a:bodyPr vert="horz" lIns="91440" tIns="45720" rIns="91440" bIns="45720" rtlCol="0" anchor="ctr"/>
          <a:lstStyle>
            <a:lvl1pPr algn="ctr">
              <a:defRPr sz="1173">
                <a:solidFill>
                  <a:schemeClr val="tx1">
                    <a:tint val="75000"/>
                  </a:schemeClr>
                </a:solidFill>
              </a:defRPr>
            </a:lvl1pPr>
          </a:lstStyle>
          <a:p>
            <a:pPr defTabSz="446822"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7208520" y="6212157"/>
            <a:ext cx="2346960" cy="356842"/>
          </a:xfrm>
          <a:prstGeom prst="rect">
            <a:avLst/>
          </a:prstGeom>
        </p:spPr>
        <p:txBody>
          <a:bodyPr vert="horz" lIns="91440" tIns="45720" rIns="91440" bIns="45720" rtlCol="0" anchor="ctr"/>
          <a:lstStyle>
            <a:lvl1pPr algn="r">
              <a:defRPr sz="1173">
                <a:solidFill>
                  <a:schemeClr val="tx1">
                    <a:tint val="75000"/>
                  </a:schemeClr>
                </a:solidFill>
              </a:defRPr>
            </a:lvl1pPr>
          </a:lstStyle>
          <a:p>
            <a:pPr defTabSz="446822" eaLnBrk="1" fontAlgn="auto" hangingPunct="1">
              <a:spcBef>
                <a:spcPts val="0"/>
              </a:spcBef>
              <a:spcAft>
                <a:spcPts val="0"/>
              </a:spcAft>
            </a:pPr>
            <a:fld id="{F52C2F3C-1DFD-8147-AC09-3AF9FB7DE374}" type="slidenum">
              <a:rPr lang="en-US" smtClean="0">
                <a:solidFill>
                  <a:prstClr val="black">
                    <a:tint val="75000"/>
                  </a:prstClr>
                </a:solidFill>
                <a:latin typeface="Calibri"/>
              </a:rPr>
              <a:pPr defTabSz="446822" eaLnBrk="1" fontAlgn="auto" hangingPunct="1">
                <a:spcBef>
                  <a:spcPts val="0"/>
                </a:spcBef>
                <a:spcAft>
                  <a:spcPts val="0"/>
                </a:spcAft>
              </a:pPr>
              <a:t>‹#›</a:t>
            </a:fld>
            <a:endParaRPr lang="en-US">
              <a:solidFill>
                <a:prstClr val="black">
                  <a:tint val="75000"/>
                </a:prstClr>
              </a:solidFill>
              <a:latin typeface="Calibri"/>
            </a:endParaRPr>
          </a:p>
        </p:txBody>
      </p:sp>
      <p:pic>
        <p:nvPicPr>
          <p:cNvPr id="8" name="Picture 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1"/>
            <a:ext cx="10058400" cy="6702425"/>
          </a:xfrm>
          <a:prstGeom prst="rect">
            <a:avLst/>
          </a:prstGeom>
        </p:spPr>
      </p:pic>
    </p:spTree>
    <p:extLst>
      <p:ext uri="{BB962C8B-B14F-4D97-AF65-F5344CB8AC3E}">
        <p14:creationId xmlns:p14="http://schemas.microsoft.com/office/powerpoint/2010/main" val="149454849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Lst>
  <p:txStyles>
    <p:titleStyle>
      <a:lvl1pPr algn="ctr" defTabSz="446822" rtl="0" eaLnBrk="1" latinLnBrk="0" hangingPunct="1">
        <a:spcBef>
          <a:spcPct val="0"/>
        </a:spcBef>
        <a:buNone/>
        <a:defRPr sz="4300" kern="1200">
          <a:solidFill>
            <a:schemeClr val="tx1"/>
          </a:solidFill>
          <a:latin typeface="+mj-lt"/>
          <a:ea typeface="+mj-ea"/>
          <a:cs typeface="+mj-cs"/>
        </a:defRPr>
      </a:lvl1pPr>
    </p:titleStyle>
    <p:bodyStyle>
      <a:lvl1pPr marL="335116" indent="-335116" algn="l" defTabSz="446822" rtl="0" eaLnBrk="1" latinLnBrk="0" hangingPunct="1">
        <a:spcBef>
          <a:spcPct val="20000"/>
        </a:spcBef>
        <a:buFont typeface="Arial"/>
        <a:buChar char="•"/>
        <a:defRPr sz="3127" kern="1200">
          <a:solidFill>
            <a:schemeClr val="tx1"/>
          </a:solidFill>
          <a:latin typeface="+mn-lt"/>
          <a:ea typeface="+mn-ea"/>
          <a:cs typeface="+mn-cs"/>
        </a:defRPr>
      </a:lvl1pPr>
      <a:lvl2pPr marL="726085" indent="-279263" algn="l" defTabSz="446822" rtl="0" eaLnBrk="1" latinLnBrk="0" hangingPunct="1">
        <a:spcBef>
          <a:spcPct val="20000"/>
        </a:spcBef>
        <a:buFont typeface="Arial"/>
        <a:buChar char="–"/>
        <a:defRPr sz="2736" kern="1200">
          <a:solidFill>
            <a:schemeClr val="tx1"/>
          </a:solidFill>
          <a:latin typeface="+mn-lt"/>
          <a:ea typeface="+mn-ea"/>
          <a:cs typeface="+mn-cs"/>
        </a:defRPr>
      </a:lvl2pPr>
      <a:lvl3pPr marL="1117054" indent="-223411" algn="l" defTabSz="446822" rtl="0" eaLnBrk="1" latinLnBrk="0" hangingPunct="1">
        <a:spcBef>
          <a:spcPct val="20000"/>
        </a:spcBef>
        <a:buFont typeface="Arial"/>
        <a:buChar char="•"/>
        <a:defRPr sz="2346" kern="1200">
          <a:solidFill>
            <a:schemeClr val="tx1"/>
          </a:solidFill>
          <a:latin typeface="+mn-lt"/>
          <a:ea typeface="+mn-ea"/>
          <a:cs typeface="+mn-cs"/>
        </a:defRPr>
      </a:lvl3pPr>
      <a:lvl4pPr marL="1563875" indent="-223411" algn="l" defTabSz="446822" rtl="0" eaLnBrk="1" latinLnBrk="0" hangingPunct="1">
        <a:spcBef>
          <a:spcPct val="20000"/>
        </a:spcBef>
        <a:buFont typeface="Arial"/>
        <a:buChar char="–"/>
        <a:defRPr sz="1955" kern="1200">
          <a:solidFill>
            <a:schemeClr val="tx1"/>
          </a:solidFill>
          <a:latin typeface="+mn-lt"/>
          <a:ea typeface="+mn-ea"/>
          <a:cs typeface="+mn-cs"/>
        </a:defRPr>
      </a:lvl4pPr>
      <a:lvl5pPr marL="2010697" indent="-223411" algn="l" defTabSz="446822" rtl="0" eaLnBrk="1" latinLnBrk="0" hangingPunct="1">
        <a:spcBef>
          <a:spcPct val="20000"/>
        </a:spcBef>
        <a:buFont typeface="Arial"/>
        <a:buChar char="»"/>
        <a:defRPr sz="1955" kern="1200">
          <a:solidFill>
            <a:schemeClr val="tx1"/>
          </a:solidFill>
          <a:latin typeface="+mn-lt"/>
          <a:ea typeface="+mn-ea"/>
          <a:cs typeface="+mn-cs"/>
        </a:defRPr>
      </a:lvl5pPr>
      <a:lvl6pPr marL="2457519" indent="-223411" algn="l" defTabSz="446822" rtl="0" eaLnBrk="1" latinLnBrk="0" hangingPunct="1">
        <a:spcBef>
          <a:spcPct val="20000"/>
        </a:spcBef>
        <a:buFont typeface="Arial"/>
        <a:buChar char="•"/>
        <a:defRPr sz="1955" kern="1200">
          <a:solidFill>
            <a:schemeClr val="tx1"/>
          </a:solidFill>
          <a:latin typeface="+mn-lt"/>
          <a:ea typeface="+mn-ea"/>
          <a:cs typeface="+mn-cs"/>
        </a:defRPr>
      </a:lvl6pPr>
      <a:lvl7pPr marL="2904340" indent="-223411" algn="l" defTabSz="446822" rtl="0" eaLnBrk="1" latinLnBrk="0" hangingPunct="1">
        <a:spcBef>
          <a:spcPct val="20000"/>
        </a:spcBef>
        <a:buFont typeface="Arial"/>
        <a:buChar char="•"/>
        <a:defRPr sz="1955" kern="1200">
          <a:solidFill>
            <a:schemeClr val="tx1"/>
          </a:solidFill>
          <a:latin typeface="+mn-lt"/>
          <a:ea typeface="+mn-ea"/>
          <a:cs typeface="+mn-cs"/>
        </a:defRPr>
      </a:lvl7pPr>
      <a:lvl8pPr marL="3351162" indent="-223411" algn="l" defTabSz="446822" rtl="0" eaLnBrk="1" latinLnBrk="0" hangingPunct="1">
        <a:spcBef>
          <a:spcPct val="20000"/>
        </a:spcBef>
        <a:buFont typeface="Arial"/>
        <a:buChar char="•"/>
        <a:defRPr sz="1955" kern="1200">
          <a:solidFill>
            <a:schemeClr val="tx1"/>
          </a:solidFill>
          <a:latin typeface="+mn-lt"/>
          <a:ea typeface="+mn-ea"/>
          <a:cs typeface="+mn-cs"/>
        </a:defRPr>
      </a:lvl8pPr>
      <a:lvl9pPr marL="3797983" indent="-223411" algn="l" defTabSz="446822" rtl="0" eaLnBrk="1" latinLnBrk="0" hangingPunct="1">
        <a:spcBef>
          <a:spcPct val="20000"/>
        </a:spcBef>
        <a:buFont typeface="Arial"/>
        <a:buChar char="•"/>
        <a:defRPr sz="1955" kern="1200">
          <a:solidFill>
            <a:schemeClr val="tx1"/>
          </a:solidFill>
          <a:latin typeface="+mn-lt"/>
          <a:ea typeface="+mn-ea"/>
          <a:cs typeface="+mn-cs"/>
        </a:defRPr>
      </a:lvl9pPr>
    </p:bodyStyle>
    <p:otherStyle>
      <a:defPPr>
        <a:defRPr lang="en-US"/>
      </a:defPPr>
      <a:lvl1pPr marL="0" algn="l" defTabSz="446822" rtl="0" eaLnBrk="1" latinLnBrk="0" hangingPunct="1">
        <a:defRPr sz="1759" kern="1200">
          <a:solidFill>
            <a:schemeClr val="tx1"/>
          </a:solidFill>
          <a:latin typeface="+mn-lt"/>
          <a:ea typeface="+mn-ea"/>
          <a:cs typeface="+mn-cs"/>
        </a:defRPr>
      </a:lvl1pPr>
      <a:lvl2pPr marL="446822" algn="l" defTabSz="446822" rtl="0" eaLnBrk="1" latinLnBrk="0" hangingPunct="1">
        <a:defRPr sz="1759" kern="1200">
          <a:solidFill>
            <a:schemeClr val="tx1"/>
          </a:solidFill>
          <a:latin typeface="+mn-lt"/>
          <a:ea typeface="+mn-ea"/>
          <a:cs typeface="+mn-cs"/>
        </a:defRPr>
      </a:lvl2pPr>
      <a:lvl3pPr marL="893643" algn="l" defTabSz="446822" rtl="0" eaLnBrk="1" latinLnBrk="0" hangingPunct="1">
        <a:defRPr sz="1759" kern="1200">
          <a:solidFill>
            <a:schemeClr val="tx1"/>
          </a:solidFill>
          <a:latin typeface="+mn-lt"/>
          <a:ea typeface="+mn-ea"/>
          <a:cs typeface="+mn-cs"/>
        </a:defRPr>
      </a:lvl3pPr>
      <a:lvl4pPr marL="1340465" algn="l" defTabSz="446822" rtl="0" eaLnBrk="1" latinLnBrk="0" hangingPunct="1">
        <a:defRPr sz="1759" kern="1200">
          <a:solidFill>
            <a:schemeClr val="tx1"/>
          </a:solidFill>
          <a:latin typeface="+mn-lt"/>
          <a:ea typeface="+mn-ea"/>
          <a:cs typeface="+mn-cs"/>
        </a:defRPr>
      </a:lvl4pPr>
      <a:lvl5pPr marL="1787286" algn="l" defTabSz="446822" rtl="0" eaLnBrk="1" latinLnBrk="0" hangingPunct="1">
        <a:defRPr sz="1759" kern="1200">
          <a:solidFill>
            <a:schemeClr val="tx1"/>
          </a:solidFill>
          <a:latin typeface="+mn-lt"/>
          <a:ea typeface="+mn-ea"/>
          <a:cs typeface="+mn-cs"/>
        </a:defRPr>
      </a:lvl5pPr>
      <a:lvl6pPr marL="2234108" algn="l" defTabSz="446822" rtl="0" eaLnBrk="1" latinLnBrk="0" hangingPunct="1">
        <a:defRPr sz="1759" kern="1200">
          <a:solidFill>
            <a:schemeClr val="tx1"/>
          </a:solidFill>
          <a:latin typeface="+mn-lt"/>
          <a:ea typeface="+mn-ea"/>
          <a:cs typeface="+mn-cs"/>
        </a:defRPr>
      </a:lvl6pPr>
      <a:lvl7pPr marL="2680929" algn="l" defTabSz="446822" rtl="0" eaLnBrk="1" latinLnBrk="0" hangingPunct="1">
        <a:defRPr sz="1759" kern="1200">
          <a:solidFill>
            <a:schemeClr val="tx1"/>
          </a:solidFill>
          <a:latin typeface="+mn-lt"/>
          <a:ea typeface="+mn-ea"/>
          <a:cs typeface="+mn-cs"/>
        </a:defRPr>
      </a:lvl7pPr>
      <a:lvl8pPr marL="3127751" algn="l" defTabSz="446822" rtl="0" eaLnBrk="1" latinLnBrk="0" hangingPunct="1">
        <a:defRPr sz="1759" kern="1200">
          <a:solidFill>
            <a:schemeClr val="tx1"/>
          </a:solidFill>
          <a:latin typeface="+mn-lt"/>
          <a:ea typeface="+mn-ea"/>
          <a:cs typeface="+mn-cs"/>
        </a:defRPr>
      </a:lvl8pPr>
      <a:lvl9pPr marL="3574572" algn="l" defTabSz="446822" rtl="0" eaLnBrk="1" latinLnBrk="0" hangingPunct="1">
        <a:defRPr sz="175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5.jpeg"/><Relationship Id="rId5" Type="http://schemas.openxmlformats.org/officeDocument/2006/relationships/image" Target="../media/image33.wmf"/><Relationship Id="rId4" Type="http://schemas.openxmlformats.org/officeDocument/2006/relationships/oleObject" Target="../embeddings/oleObject2.bin"/></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oleObject" Target="NUL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wmf"/></Relationships>
</file>

<file path=ppt/slides/_rels/slide5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ctrTitle"/>
          </p:nvPr>
        </p:nvSpPr>
        <p:spPr>
          <a:xfrm>
            <a:off x="950804" y="3031107"/>
            <a:ext cx="8550275" cy="1117600"/>
          </a:xfrm>
          <a:noFill/>
          <a:ln/>
        </p:spPr>
        <p:txBody>
          <a:bodyPr>
            <a:normAutofit/>
          </a:bodyPr>
          <a:lstStyle/>
          <a:p>
            <a:r>
              <a:rPr lang="en-US" dirty="0"/>
              <a:t>Powered Industrial </a:t>
            </a:r>
            <a:r>
              <a:rPr lang="en-US" dirty="0" smtClean="0"/>
              <a:t>Trucks</a:t>
            </a:r>
            <a:endParaRPr lang="en-US" dirty="0"/>
          </a:p>
        </p:txBody>
      </p:sp>
      <p:pic>
        <p:nvPicPr>
          <p:cNvPr id="5125" name="Picture 5" descr="Amisc-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011" y="4011461"/>
            <a:ext cx="2832100" cy="1511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7" name="TextBox 6"/>
          <p:cNvSpPr txBox="1"/>
          <p:nvPr/>
        </p:nvSpPr>
        <p:spPr>
          <a:xfrm>
            <a:off x="4984172" y="720271"/>
            <a:ext cx="4591050" cy="1938992"/>
          </a:xfrm>
          <a:prstGeom prst="rect">
            <a:avLst/>
          </a:prstGeom>
          <a:noFill/>
        </p:spPr>
        <p:txBody>
          <a:bodyPr wrap="square" rtlCol="0">
            <a:spAutoFit/>
          </a:bodyPr>
          <a:lstStyle/>
          <a:p>
            <a:pPr algn="ctr"/>
            <a:r>
              <a:rPr lang="en-US" sz="4000" b="1" dirty="0">
                <a:solidFill>
                  <a:srgbClr val="000000"/>
                </a:solidFill>
                <a:latin typeface="Arial" charset="0"/>
                <a:cs typeface="Arial" charset="0"/>
              </a:rPr>
              <a:t>Foundations of</a:t>
            </a:r>
            <a:r>
              <a:rPr lang="en-US" sz="4000" dirty="0">
                <a:solidFill>
                  <a:srgbClr val="000000"/>
                </a:solidFill>
                <a:latin typeface="Arial" charset="0"/>
                <a:cs typeface="Arial" charset="0"/>
              </a:rPr>
              <a:t> </a:t>
            </a:r>
          </a:p>
          <a:p>
            <a:pPr algn="ctr"/>
            <a:r>
              <a:rPr lang="en-US" sz="4000" b="1" dirty="0">
                <a:solidFill>
                  <a:srgbClr val="000000"/>
                </a:solidFill>
                <a:latin typeface="Arial" charset="0"/>
                <a:cs typeface="Arial" charset="0"/>
              </a:rPr>
              <a:t>Manufacturing</a:t>
            </a:r>
          </a:p>
          <a:p>
            <a:pPr algn="ctr"/>
            <a:endParaRPr lang="en-US" sz="4000" b="1" dirty="0">
              <a:solidFill>
                <a:srgbClr val="000000"/>
              </a:solidFill>
              <a:latin typeface="Arial" pitchFamily="34" charset="0"/>
              <a:cs typeface="Arial"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679" y="1146406"/>
            <a:ext cx="4180952" cy="711626"/>
          </a:xfrm>
          <a:prstGeom prst="rect">
            <a:avLst/>
          </a:prstGeom>
        </p:spPr>
      </p:pic>
      <p:sp>
        <p:nvSpPr>
          <p:cNvPr id="3" name="TextBox 2"/>
          <p:cNvSpPr txBox="1"/>
          <p:nvPr/>
        </p:nvSpPr>
        <p:spPr>
          <a:xfrm>
            <a:off x="3242718" y="2751005"/>
            <a:ext cx="4033129" cy="584776"/>
          </a:xfrm>
          <a:prstGeom prst="rect">
            <a:avLst/>
          </a:prstGeom>
          <a:noFill/>
        </p:spPr>
        <p:txBody>
          <a:bodyPr wrap="square" rtlCol="0">
            <a:spAutoFit/>
          </a:bodyPr>
          <a:lstStyle/>
          <a:p>
            <a:pPr algn="ctr"/>
            <a:r>
              <a:rPr lang="en-US" sz="3200" dirty="0" smtClean="0">
                <a:solidFill>
                  <a:srgbClr val="000000"/>
                </a:solidFill>
                <a:latin typeface="+mj-lt"/>
              </a:rPr>
              <a:t>Section 12:</a:t>
            </a:r>
            <a:endParaRPr lang="en-US" sz="3200" dirty="0">
              <a:solidFill>
                <a:srgbClr val="000000"/>
              </a:solidFill>
              <a:latin typeface="+mj-lt"/>
            </a:endParaRPr>
          </a:p>
        </p:txBody>
      </p:sp>
      <p:sp>
        <p:nvSpPr>
          <p:cNvPr id="4" name="TextBox 3"/>
          <p:cNvSpPr txBox="1"/>
          <p:nvPr/>
        </p:nvSpPr>
        <p:spPr>
          <a:xfrm>
            <a:off x="1881425" y="2311400"/>
            <a:ext cx="6325950" cy="584776"/>
          </a:xfrm>
          <a:prstGeom prst="rect">
            <a:avLst/>
          </a:prstGeom>
        </p:spPr>
        <p:txBody>
          <a:bodyPr rtlCol="0">
            <a:spAutoFit/>
          </a:bodyPr>
          <a:lstStyle/>
          <a:p>
            <a:pPr algn="ctr"/>
            <a:r>
              <a:rPr lang="en-US" sz="3200" dirty="0">
                <a:solidFill>
                  <a:srgbClr val="000000"/>
                </a:solidFill>
                <a:latin typeface="Calibri"/>
                <a:cs typeface="Times New Roman"/>
              </a:rPr>
              <a:t>Domain 1: Safety Awareness</a:t>
            </a:r>
            <a:endParaRPr lang="en-US" sz="3200" dirty="0">
              <a:solidFill>
                <a:srgbClr val="000000"/>
              </a:solidFill>
              <a:latin typeface="Calibri"/>
            </a:endParaRPr>
          </a:p>
        </p:txBody>
      </p:sp>
    </p:spTree>
    <p:extLst>
      <p:ext uri="{BB962C8B-B14F-4D97-AF65-F5344CB8AC3E}">
        <p14:creationId xmlns:p14="http://schemas.microsoft.com/office/powerpoint/2010/main" val="1085676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0" y="221739"/>
            <a:ext cx="10058400" cy="1117071"/>
          </a:xfrm>
          <a:noFill/>
        </p:spPr>
        <p:txBody>
          <a:bodyPr>
            <a:normAutofit/>
          </a:bodyPr>
          <a:lstStyle/>
          <a:p>
            <a:r>
              <a:rPr lang="en-US" altLang="en-US" sz="4000" dirty="0" smtClean="0"/>
              <a:t>Disclaimer</a:t>
            </a:r>
          </a:p>
        </p:txBody>
      </p:sp>
      <p:sp>
        <p:nvSpPr>
          <p:cNvPr id="5124" name="Rectangle 3"/>
          <p:cNvSpPr>
            <a:spLocks noGrp="1" noChangeArrowheads="1"/>
          </p:cNvSpPr>
          <p:nvPr>
            <p:ph idx="1"/>
          </p:nvPr>
        </p:nvSpPr>
        <p:spPr>
          <a:xfrm>
            <a:off x="1089026" y="1536700"/>
            <a:ext cx="8550275" cy="4021138"/>
          </a:xfrm>
          <a:noFill/>
        </p:spPr>
        <p:txBody>
          <a:bodyPr>
            <a:normAutofit fontScale="92500" lnSpcReduction="10000"/>
          </a:bodyPr>
          <a:lstStyle/>
          <a:p>
            <a:pPr>
              <a:lnSpc>
                <a:spcPct val="90000"/>
              </a:lnSpc>
            </a:pPr>
            <a:r>
              <a:rPr lang="en-US" altLang="en-US" dirty="0" smtClean="0"/>
              <a:t>This presentation is intended as a resource for providing training on OSHA’s revised powered industrial truck operator standards. It is </a:t>
            </a:r>
            <a:r>
              <a:rPr lang="en-US" altLang="en-US" b="1" u="sng" dirty="0" smtClean="0"/>
              <a:t>not</a:t>
            </a:r>
            <a:r>
              <a:rPr lang="en-US" altLang="en-US" dirty="0" smtClean="0"/>
              <a:t> a substitute for any of the provisions of the Occupational Safety and Health Act of 1970, or for any standards issued by the U.S. Department of Labor’s Occupational Safety and Health Administration (OSHA). </a:t>
            </a:r>
            <a:r>
              <a:rPr lang="en-US" altLang="en-US" b="1" dirty="0" smtClean="0"/>
              <a:t>It is also not a substitute for a powered industrial truck operator training program.</a:t>
            </a:r>
          </a:p>
        </p:txBody>
      </p:sp>
      <p:sp>
        <p:nvSpPr>
          <p:cNvPr id="5122" name="Slide Number Placeholder 5"/>
          <p:cNvSpPr>
            <a:spLocks noGrp="1"/>
          </p:cNvSpPr>
          <p:nvPr>
            <p:ph type="sldNum" sz="quarter" idx="12"/>
          </p:nvPr>
        </p:nvSpPr>
        <p:spPr>
          <a:xfrm>
            <a:off x="7712075" y="6107114"/>
            <a:ext cx="2095500" cy="446087"/>
          </a:xfrm>
          <a:prstGeom prst="rect">
            <a:avLst/>
          </a:prstGeom>
          <a:noFill/>
        </p:spPr>
        <p:txBody>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fld id="{008DEC62-7402-41C2-96F5-418E313B1D92}" type="slidenum">
              <a:rPr lang="en-US" altLang="en-US" sz="1400" smtClean="0"/>
              <a:pPr>
                <a:spcBef>
                  <a:spcPct val="0"/>
                </a:spcBef>
                <a:buClrTx/>
                <a:buSzTx/>
                <a:buFontTx/>
                <a:buNone/>
              </a:pPr>
              <a:t>2</a:t>
            </a:fld>
            <a:r>
              <a:rPr lang="en-US" altLang="en-US" sz="1400" dirty="0" smtClean="0"/>
              <a:t>/59</a:t>
            </a:r>
          </a:p>
        </p:txBody>
      </p:sp>
    </p:spTree>
    <p:extLst>
      <p:ext uri="{BB962C8B-B14F-4D97-AF65-F5344CB8AC3E}">
        <p14:creationId xmlns:p14="http://schemas.microsoft.com/office/powerpoint/2010/main" val="3539856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0" y="40316"/>
            <a:ext cx="10058400" cy="1116013"/>
          </a:xfrm>
          <a:noFill/>
        </p:spPr>
        <p:txBody>
          <a:bodyPr>
            <a:normAutofit/>
          </a:bodyPr>
          <a:lstStyle/>
          <a:p>
            <a:r>
              <a:rPr lang="en-US" altLang="en-US" sz="4000" dirty="0" smtClean="0"/>
              <a:t>Acknowledgment</a:t>
            </a:r>
          </a:p>
        </p:txBody>
      </p:sp>
      <p:sp>
        <p:nvSpPr>
          <p:cNvPr id="6148" name="Rectangle 3"/>
          <p:cNvSpPr>
            <a:spLocks noGrp="1" noChangeArrowheads="1"/>
          </p:cNvSpPr>
          <p:nvPr>
            <p:ph idx="1"/>
          </p:nvPr>
        </p:nvSpPr>
        <p:spPr>
          <a:xfrm>
            <a:off x="345329" y="979535"/>
            <a:ext cx="9462246" cy="4984537"/>
          </a:xfrm>
          <a:noFill/>
        </p:spPr>
        <p:txBody>
          <a:bodyPr>
            <a:noAutofit/>
          </a:bodyPr>
          <a:lstStyle/>
          <a:p>
            <a:pPr>
              <a:lnSpc>
                <a:spcPct val="90000"/>
              </a:lnSpc>
            </a:pPr>
            <a:r>
              <a:rPr lang="en-US" altLang="en-US" sz="2800" dirty="0" smtClean="0"/>
              <a:t>OSHA’s Office of Training and Education wishes to acknowledge the following for contributing some of the graphics used in this presentation:</a:t>
            </a:r>
          </a:p>
          <a:p>
            <a:pPr lvl="1">
              <a:lnSpc>
                <a:spcPct val="70000"/>
              </a:lnSpc>
            </a:pPr>
            <a:r>
              <a:rPr lang="en-US" altLang="en-US" sz="2400" i="1" dirty="0" smtClean="0"/>
              <a:t>Caterpillar Lift Trucks</a:t>
            </a:r>
          </a:p>
          <a:p>
            <a:pPr lvl="1">
              <a:lnSpc>
                <a:spcPct val="70000"/>
              </a:lnSpc>
            </a:pPr>
            <a:r>
              <a:rPr lang="en-US" altLang="en-US" sz="2400" i="1" dirty="0" smtClean="0"/>
              <a:t>Mason Contractors Association of America</a:t>
            </a:r>
          </a:p>
          <a:p>
            <a:pPr lvl="1">
              <a:lnSpc>
                <a:spcPct val="70000"/>
              </a:lnSpc>
            </a:pPr>
            <a:r>
              <a:rPr lang="en-US" altLang="en-US" sz="2400" i="1" dirty="0" smtClean="0"/>
              <a:t>Industrial Truck Association</a:t>
            </a:r>
          </a:p>
          <a:p>
            <a:pPr lvl="1">
              <a:lnSpc>
                <a:spcPct val="70000"/>
              </a:lnSpc>
            </a:pPr>
            <a:r>
              <a:rPr lang="en-US" altLang="en-US" sz="2400" i="1" dirty="0" smtClean="0"/>
              <a:t>State of Utah Labor Commission - Occupational Safety &amp; Health Division </a:t>
            </a:r>
          </a:p>
          <a:p>
            <a:pPr lvl="1">
              <a:lnSpc>
                <a:spcPct val="70000"/>
              </a:lnSpc>
            </a:pPr>
            <a:r>
              <a:rPr lang="en-US" altLang="en-US" sz="2400" i="1" dirty="0" smtClean="0"/>
              <a:t>Steamship Trade Association of Baltimore</a:t>
            </a:r>
          </a:p>
          <a:p>
            <a:pPr lvl="1">
              <a:lnSpc>
                <a:spcPct val="70000"/>
              </a:lnSpc>
            </a:pPr>
            <a:r>
              <a:rPr lang="en-US" altLang="en-US" sz="2400" i="1" dirty="0" smtClean="0"/>
              <a:t>Taylor Machine Works, Inc.</a:t>
            </a:r>
          </a:p>
          <a:p>
            <a:pPr lvl="1">
              <a:lnSpc>
                <a:spcPct val="70000"/>
              </a:lnSpc>
            </a:pPr>
            <a:r>
              <a:rPr lang="en-US" altLang="en-US" sz="2400" i="1" dirty="0" smtClean="0"/>
              <a:t>UAW - Ford National Joint Committee on Health and Safety</a:t>
            </a:r>
          </a:p>
          <a:p>
            <a:pPr marL="0" indent="0">
              <a:lnSpc>
                <a:spcPct val="90000"/>
              </a:lnSpc>
              <a:buNone/>
            </a:pPr>
            <a:endParaRPr lang="en-US" altLang="en-US" sz="2000" dirty="0" smtClean="0"/>
          </a:p>
          <a:p>
            <a:pPr marL="0" indent="0">
              <a:lnSpc>
                <a:spcPct val="90000"/>
              </a:lnSpc>
              <a:buNone/>
            </a:pPr>
            <a:r>
              <a:rPr lang="en-US" altLang="en-US" sz="2000" dirty="0" smtClean="0"/>
              <a:t>Appearance of  products does not imply endorsement by the U.S. Department of Labor.</a:t>
            </a:r>
          </a:p>
        </p:txBody>
      </p:sp>
      <p:sp>
        <p:nvSpPr>
          <p:cNvPr id="5" name="Slide Number Placeholder 5"/>
          <p:cNvSpPr>
            <a:spLocks noGrp="1"/>
          </p:cNvSpPr>
          <p:nvPr>
            <p:ph type="sldNum" sz="quarter" idx="12"/>
          </p:nvPr>
        </p:nvSpPr>
        <p:spPr>
          <a:xfrm>
            <a:off x="7712075" y="6107114"/>
            <a:ext cx="2095500" cy="446087"/>
          </a:xfrm>
          <a:prstGeom prst="rect">
            <a:avLst/>
          </a:prstGeom>
          <a:noFill/>
        </p:spPr>
        <p:txBody>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fld id="{008DEC62-7402-41C2-96F5-418E313B1D92}" type="slidenum">
              <a:rPr lang="en-US" altLang="en-US" sz="1400" smtClean="0"/>
              <a:pPr>
                <a:spcBef>
                  <a:spcPct val="0"/>
                </a:spcBef>
                <a:buClrTx/>
                <a:buSzTx/>
                <a:buFontTx/>
                <a:buNone/>
              </a:pPr>
              <a:t>3</a:t>
            </a:fld>
            <a:r>
              <a:rPr lang="en-US" altLang="en-US" sz="1400" dirty="0" smtClean="0"/>
              <a:t>/59</a:t>
            </a:r>
          </a:p>
        </p:txBody>
      </p:sp>
    </p:spTree>
    <p:extLst>
      <p:ext uri="{BB962C8B-B14F-4D97-AF65-F5344CB8AC3E}">
        <p14:creationId xmlns:p14="http://schemas.microsoft.com/office/powerpoint/2010/main" val="12907926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1897"/>
            <a:ext cx="10058400" cy="1117071"/>
          </a:xfrm>
        </p:spPr>
        <p:txBody>
          <a:bodyPr>
            <a:normAutofit/>
          </a:bodyPr>
          <a:lstStyle/>
          <a:p>
            <a:r>
              <a:rPr lang="en-US" sz="4000" dirty="0" smtClean="0"/>
              <a:t>Learning Objectives</a:t>
            </a:r>
            <a:endParaRPr lang="en-US" sz="4000" dirty="0"/>
          </a:p>
        </p:txBody>
      </p:sp>
      <p:sp>
        <p:nvSpPr>
          <p:cNvPr id="3" name="Content Placeholder 2"/>
          <p:cNvSpPr>
            <a:spLocks noGrp="1"/>
          </p:cNvSpPr>
          <p:nvPr>
            <p:ph idx="1"/>
          </p:nvPr>
        </p:nvSpPr>
        <p:spPr>
          <a:xfrm>
            <a:off x="502920" y="1563901"/>
            <a:ext cx="9052560" cy="2447475"/>
          </a:xfrm>
        </p:spPr>
        <p:txBody>
          <a:bodyPr/>
          <a:lstStyle/>
          <a:p>
            <a:r>
              <a:rPr lang="en-US" dirty="0" smtClean="0"/>
              <a:t>What is a Powered Industrial Truck?</a:t>
            </a:r>
          </a:p>
          <a:p>
            <a:r>
              <a:rPr lang="en-US" dirty="0" smtClean="0"/>
              <a:t>Is there a proper way to drive or operate one?</a:t>
            </a:r>
          </a:p>
          <a:p>
            <a:r>
              <a:rPr lang="en-US" dirty="0" smtClean="0"/>
              <a:t>Why is Materials Handling important?</a:t>
            </a:r>
          </a:p>
          <a:p>
            <a:r>
              <a:rPr lang="en-US" dirty="0" smtClean="0"/>
              <a:t>What can I do to stay safe?</a:t>
            </a:r>
            <a:endParaRPr lang="en-US" dirty="0"/>
          </a:p>
        </p:txBody>
      </p:sp>
      <p:pic>
        <p:nvPicPr>
          <p:cNvPr id="5" name="Picture 4" descr="forklift-sid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75546" y="3193686"/>
            <a:ext cx="3901440" cy="2593848"/>
          </a:xfrm>
          <a:prstGeom prst="rect">
            <a:avLst/>
          </a:prstGeom>
        </p:spPr>
      </p:pic>
      <p:sp>
        <p:nvSpPr>
          <p:cNvPr id="6" name="Slide Number Placeholder 5"/>
          <p:cNvSpPr>
            <a:spLocks noGrp="1"/>
          </p:cNvSpPr>
          <p:nvPr>
            <p:ph type="sldNum" sz="quarter" idx="12"/>
          </p:nvPr>
        </p:nvSpPr>
        <p:spPr>
          <a:xfrm>
            <a:off x="7712075" y="6107114"/>
            <a:ext cx="2095500" cy="446087"/>
          </a:xfrm>
          <a:prstGeom prst="rect">
            <a:avLst/>
          </a:prstGeom>
          <a:noFill/>
        </p:spPr>
        <p:txBody>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fld id="{008DEC62-7402-41C2-96F5-418E313B1D92}" type="slidenum">
              <a:rPr lang="en-US" altLang="en-US" sz="1400" smtClean="0"/>
              <a:pPr>
                <a:spcBef>
                  <a:spcPct val="0"/>
                </a:spcBef>
                <a:buClrTx/>
                <a:buSzTx/>
                <a:buFontTx/>
                <a:buNone/>
              </a:pPr>
              <a:t>4</a:t>
            </a:fld>
            <a:r>
              <a:rPr lang="en-US" altLang="en-US" sz="1400" dirty="0" smtClean="0"/>
              <a:t>/59</a:t>
            </a:r>
          </a:p>
        </p:txBody>
      </p:sp>
    </p:spTree>
    <p:extLst>
      <p:ext uri="{BB962C8B-B14F-4D97-AF65-F5344CB8AC3E}">
        <p14:creationId xmlns:p14="http://schemas.microsoft.com/office/powerpoint/2010/main" val="26874116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descr="Amisc-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1552" y="500166"/>
            <a:ext cx="2571751" cy="1724025"/>
          </a:xfrm>
          <a:prstGeom prst="rect">
            <a:avLst/>
          </a:prstGeom>
          <a:noFill/>
          <a:extLst>
            <a:ext uri="{909E8E84-426E-40dd-AFC4-6F175D3DCCD1}">
              <a14:hiddenFill xmlns:a14="http://schemas.microsoft.com/office/drawing/2010/main" xmlns="">
                <a:solidFill>
                  <a:srgbClr val="FFFFFF"/>
                </a:solidFill>
              </a14:hiddenFill>
            </a:ext>
          </a:extLst>
        </p:spPr>
      </p:pic>
      <p:sp>
        <p:nvSpPr>
          <p:cNvPr id="8194" name="Rectangle 2"/>
          <p:cNvSpPr>
            <a:spLocks noGrp="1" noChangeArrowheads="1"/>
          </p:cNvSpPr>
          <p:nvPr>
            <p:ph type="title"/>
          </p:nvPr>
        </p:nvSpPr>
        <p:spPr>
          <a:xfrm>
            <a:off x="50800" y="0"/>
            <a:ext cx="10007600" cy="1117600"/>
          </a:xfrm>
          <a:noFill/>
          <a:ln/>
        </p:spPr>
        <p:txBody>
          <a:bodyPr>
            <a:normAutofit/>
          </a:bodyPr>
          <a:lstStyle/>
          <a:p>
            <a:pPr>
              <a:lnSpc>
                <a:spcPct val="80000"/>
              </a:lnSpc>
            </a:pPr>
            <a:r>
              <a:rPr lang="en-US" sz="4000" dirty="0"/>
              <a:t>Powered </a:t>
            </a:r>
            <a:r>
              <a:rPr lang="en-US" sz="4000" dirty="0" smtClean="0"/>
              <a:t>Industrial Truck </a:t>
            </a:r>
            <a:r>
              <a:rPr lang="en-US" sz="4000" dirty="0"/>
              <a:t>- Definition</a:t>
            </a:r>
          </a:p>
        </p:txBody>
      </p:sp>
      <p:sp>
        <p:nvSpPr>
          <p:cNvPr id="8195" name="Rectangle 3"/>
          <p:cNvSpPr>
            <a:spLocks noGrp="1" noChangeArrowheads="1"/>
          </p:cNvSpPr>
          <p:nvPr>
            <p:ph idx="1"/>
          </p:nvPr>
        </p:nvSpPr>
        <p:spPr>
          <a:xfrm>
            <a:off x="310724" y="1858170"/>
            <a:ext cx="9562578" cy="4021137"/>
          </a:xfrm>
          <a:noFill/>
          <a:ln/>
        </p:spPr>
        <p:txBody>
          <a:bodyPr>
            <a:normAutofit/>
          </a:bodyPr>
          <a:lstStyle/>
          <a:p>
            <a:r>
              <a:rPr lang="en-US" sz="2800" dirty="0"/>
              <a:t>A mobile, power-propelled truck used to carry, push, pull, lift, stack or tier materials. [American Society of Mechanical Engineers (ASME) definition]</a:t>
            </a:r>
          </a:p>
          <a:p>
            <a:r>
              <a:rPr lang="en-US" sz="2800" dirty="0" smtClean="0"/>
              <a:t>Commonly </a:t>
            </a:r>
            <a:r>
              <a:rPr lang="en-US" sz="2800" dirty="0"/>
              <a:t>known as forklifts, pallet trucks, rider trucks, </a:t>
            </a:r>
            <a:r>
              <a:rPr lang="en-US" sz="2800" dirty="0" err="1"/>
              <a:t>forktrucks</a:t>
            </a:r>
            <a:r>
              <a:rPr lang="en-US" sz="2800" dirty="0"/>
              <a:t>, or </a:t>
            </a:r>
            <a:r>
              <a:rPr lang="en-US" sz="2800" dirty="0" err="1"/>
              <a:t>lifttrucks</a:t>
            </a:r>
            <a:r>
              <a:rPr lang="en-US" sz="2800" dirty="0"/>
              <a:t>.</a:t>
            </a:r>
          </a:p>
          <a:p>
            <a:r>
              <a:rPr lang="en-US" sz="2800" dirty="0"/>
              <a:t>Can be powered through electric or combustion engines</a:t>
            </a:r>
            <a:r>
              <a:rPr lang="en-US" sz="2800" dirty="0" smtClean="0"/>
              <a:t>.</a:t>
            </a:r>
          </a:p>
          <a:p>
            <a:r>
              <a:rPr lang="en-US" sz="2800" dirty="0"/>
              <a:t>Excluded are vehicles used for earth moving and over-the-road hauling.</a:t>
            </a:r>
          </a:p>
          <a:p>
            <a:endParaRPr lang="en-US" sz="2800" dirty="0"/>
          </a:p>
        </p:txBody>
      </p:sp>
      <p:sp>
        <p:nvSpPr>
          <p:cNvPr id="6" name="Slide Number Placeholder 5"/>
          <p:cNvSpPr>
            <a:spLocks noGrp="1"/>
          </p:cNvSpPr>
          <p:nvPr>
            <p:ph type="sldNum" sz="quarter" idx="12"/>
          </p:nvPr>
        </p:nvSpPr>
        <p:spPr>
          <a:xfrm>
            <a:off x="7712075" y="6107114"/>
            <a:ext cx="2095500" cy="446087"/>
          </a:xfrm>
          <a:prstGeom prst="rect">
            <a:avLst/>
          </a:prstGeom>
          <a:noFill/>
        </p:spPr>
        <p:txBody>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fld id="{008DEC62-7402-41C2-96F5-418E313B1D92}" type="slidenum">
              <a:rPr lang="en-US" altLang="en-US" sz="1400" smtClean="0"/>
              <a:pPr>
                <a:spcBef>
                  <a:spcPct val="0"/>
                </a:spcBef>
                <a:buClrTx/>
                <a:buSzTx/>
                <a:buFontTx/>
                <a:buNone/>
              </a:pPr>
              <a:t>5</a:t>
            </a:fld>
            <a:r>
              <a:rPr lang="en-US" altLang="en-US" sz="1400" dirty="0" smtClean="0"/>
              <a:t>/59</a:t>
            </a:r>
          </a:p>
        </p:txBody>
      </p:sp>
    </p:spTree>
    <p:extLst>
      <p:ext uri="{BB962C8B-B14F-4D97-AF65-F5344CB8AC3E}">
        <p14:creationId xmlns:p14="http://schemas.microsoft.com/office/powerpoint/2010/main" val="24453857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 y="0"/>
            <a:ext cx="10058400" cy="1116013"/>
          </a:xfrm>
          <a:noFill/>
        </p:spPr>
        <p:txBody>
          <a:bodyPr>
            <a:normAutofit/>
          </a:bodyPr>
          <a:lstStyle/>
          <a:p>
            <a:r>
              <a:rPr lang="en-US" altLang="en-US" sz="4000" dirty="0" smtClean="0"/>
              <a:t>Scope of Standard</a:t>
            </a:r>
          </a:p>
        </p:txBody>
      </p:sp>
      <p:sp>
        <p:nvSpPr>
          <p:cNvPr id="8196" name="Rectangle 3"/>
          <p:cNvSpPr>
            <a:spLocks noGrp="1" noChangeArrowheads="1"/>
          </p:cNvSpPr>
          <p:nvPr>
            <p:ph idx="1"/>
          </p:nvPr>
        </p:nvSpPr>
        <p:spPr>
          <a:xfrm>
            <a:off x="189670" y="1146715"/>
            <a:ext cx="9679060" cy="4305252"/>
          </a:xfrm>
          <a:noFill/>
        </p:spPr>
        <p:txBody>
          <a:bodyPr>
            <a:noAutofit/>
          </a:bodyPr>
          <a:lstStyle/>
          <a:p>
            <a:pPr>
              <a:lnSpc>
                <a:spcPct val="80000"/>
              </a:lnSpc>
            </a:pPr>
            <a:r>
              <a:rPr lang="en-US" altLang="en-US" sz="3200" dirty="0" smtClean="0"/>
              <a:t>The scope provisions of 1910.178(a), which are based on ANSI B56.1 - 1969, remain in effect and cover:</a:t>
            </a:r>
          </a:p>
          <a:p>
            <a:pPr lvl="1">
              <a:lnSpc>
                <a:spcPct val="80000"/>
              </a:lnSpc>
            </a:pPr>
            <a:r>
              <a:rPr lang="en-US" altLang="en-US" sz="3200" i="1" dirty="0" smtClean="0"/>
              <a:t>... fork trucks, tractors, platform lift trucks, motorized hand trucks, and other specialized industrial trucks powered by electric motors or internal combustion engines. </a:t>
            </a:r>
          </a:p>
          <a:p>
            <a:pPr lvl="1">
              <a:lnSpc>
                <a:spcPct val="80000"/>
              </a:lnSpc>
            </a:pPr>
            <a:r>
              <a:rPr lang="en-US" altLang="en-US" sz="3200" i="1" dirty="0" smtClean="0"/>
              <a:t>It does not apply to compressed air or nonflammable compressed gas-operated industrial trucks, farm vehicles, nor vehicles intended primarily for earth moving or over-the-road hauling.</a:t>
            </a:r>
          </a:p>
          <a:p>
            <a:endParaRPr lang="en-US" altLang="en-US" sz="2800" i="1" dirty="0" smtClean="0"/>
          </a:p>
        </p:txBody>
      </p:sp>
      <p:sp>
        <p:nvSpPr>
          <p:cNvPr id="5" name="Slide Number Placeholder 5"/>
          <p:cNvSpPr>
            <a:spLocks noGrp="1"/>
          </p:cNvSpPr>
          <p:nvPr>
            <p:ph type="sldNum" sz="quarter" idx="12"/>
          </p:nvPr>
        </p:nvSpPr>
        <p:spPr>
          <a:xfrm>
            <a:off x="7712075" y="6107114"/>
            <a:ext cx="2095500" cy="446087"/>
          </a:xfrm>
          <a:prstGeom prst="rect">
            <a:avLst/>
          </a:prstGeom>
          <a:noFill/>
        </p:spPr>
        <p:txBody>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fld id="{008DEC62-7402-41C2-96F5-418E313B1D92}" type="slidenum">
              <a:rPr lang="en-US" altLang="en-US" sz="1400" smtClean="0"/>
              <a:pPr>
                <a:spcBef>
                  <a:spcPct val="0"/>
                </a:spcBef>
                <a:buClrTx/>
                <a:buSzTx/>
                <a:buFontTx/>
                <a:buNone/>
              </a:pPr>
              <a:t>6</a:t>
            </a:fld>
            <a:r>
              <a:rPr lang="en-US" altLang="en-US" sz="1400" dirty="0" smtClean="0"/>
              <a:t>/59</a:t>
            </a:r>
          </a:p>
        </p:txBody>
      </p:sp>
    </p:spTree>
    <p:extLst>
      <p:ext uri="{BB962C8B-B14F-4D97-AF65-F5344CB8AC3E}">
        <p14:creationId xmlns:p14="http://schemas.microsoft.com/office/powerpoint/2010/main" val="1448597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0" y="80633"/>
            <a:ext cx="10058400" cy="1117071"/>
          </a:xfrm>
          <a:noFill/>
        </p:spPr>
        <p:txBody>
          <a:bodyPr/>
          <a:lstStyle/>
          <a:p>
            <a:r>
              <a:rPr lang="en-US" altLang="en-US" sz="4000" dirty="0" smtClean="0"/>
              <a:t>Scope of Standard </a:t>
            </a:r>
            <a:r>
              <a:rPr lang="en-US" altLang="en-US" sz="3200" dirty="0" smtClean="0"/>
              <a:t>(cont’d.)</a:t>
            </a:r>
          </a:p>
        </p:txBody>
      </p:sp>
      <p:sp>
        <p:nvSpPr>
          <p:cNvPr id="9220" name="Rectangle 3"/>
          <p:cNvSpPr>
            <a:spLocks noGrp="1" noChangeArrowheads="1"/>
          </p:cNvSpPr>
          <p:nvPr>
            <p:ph idx="1"/>
          </p:nvPr>
        </p:nvSpPr>
        <p:spPr>
          <a:xfrm>
            <a:off x="270908" y="1117071"/>
            <a:ext cx="9536667" cy="4806057"/>
          </a:xfrm>
          <a:noFill/>
        </p:spPr>
        <p:txBody>
          <a:bodyPr>
            <a:noAutofit/>
          </a:bodyPr>
          <a:lstStyle/>
          <a:p>
            <a:r>
              <a:rPr lang="en-US" altLang="en-US" sz="3200" dirty="0">
                <a:solidFill>
                  <a:prstClr val="black"/>
                </a:solidFill>
              </a:rPr>
              <a:t>This scope covers general industry, construction and shipyards</a:t>
            </a:r>
            <a:endParaRPr lang="en-US" altLang="en-US" sz="3200" dirty="0" smtClean="0"/>
          </a:p>
          <a:p>
            <a:r>
              <a:rPr lang="en-US" altLang="en-US" sz="3200" dirty="0" smtClean="0"/>
              <a:t>For marine terminal and </a:t>
            </a:r>
            <a:r>
              <a:rPr lang="en-US" altLang="en-US" sz="3200" dirty="0" err="1" smtClean="0"/>
              <a:t>longshoring</a:t>
            </a:r>
            <a:r>
              <a:rPr lang="en-US" altLang="en-US" sz="3200" dirty="0" smtClean="0"/>
              <a:t> industries, all powered industrial trucks are covered, no matter what specialized name they are given. </a:t>
            </a:r>
          </a:p>
          <a:p>
            <a:r>
              <a:rPr lang="en-US" altLang="en-US" sz="3200" dirty="0" smtClean="0"/>
              <a:t>This includes, but is not limited to, straddle carriers, hustlers, </a:t>
            </a:r>
            <a:r>
              <a:rPr lang="en-US" altLang="en-US" sz="3200" dirty="0" err="1" smtClean="0"/>
              <a:t>toploaders</a:t>
            </a:r>
            <a:r>
              <a:rPr lang="en-US" altLang="en-US" sz="3200" dirty="0" smtClean="0"/>
              <a:t>, container reach stackers, and other vehicles that carry, push, pull, lift, or tier loads. </a:t>
            </a:r>
          </a:p>
        </p:txBody>
      </p:sp>
      <p:sp>
        <p:nvSpPr>
          <p:cNvPr id="5" name="Slide Number Placeholder 5"/>
          <p:cNvSpPr>
            <a:spLocks noGrp="1"/>
          </p:cNvSpPr>
          <p:nvPr>
            <p:ph type="sldNum" sz="quarter" idx="12"/>
          </p:nvPr>
        </p:nvSpPr>
        <p:spPr>
          <a:xfrm>
            <a:off x="7712075" y="6107114"/>
            <a:ext cx="2095500" cy="446087"/>
          </a:xfrm>
          <a:prstGeom prst="rect">
            <a:avLst/>
          </a:prstGeom>
          <a:noFill/>
        </p:spPr>
        <p:txBody>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fld id="{008DEC62-7402-41C2-96F5-418E313B1D92}" type="slidenum">
              <a:rPr lang="en-US" altLang="en-US" sz="1400" smtClean="0"/>
              <a:pPr>
                <a:spcBef>
                  <a:spcPct val="0"/>
                </a:spcBef>
                <a:buClrTx/>
                <a:buSzTx/>
                <a:buFontTx/>
                <a:buNone/>
              </a:pPr>
              <a:t>7</a:t>
            </a:fld>
            <a:r>
              <a:rPr lang="en-US" altLang="en-US" sz="1400" dirty="0" smtClean="0"/>
              <a:t>/59</a:t>
            </a:r>
          </a:p>
        </p:txBody>
      </p:sp>
    </p:spTree>
    <p:extLst>
      <p:ext uri="{BB962C8B-B14F-4D97-AF65-F5344CB8AC3E}">
        <p14:creationId xmlns:p14="http://schemas.microsoft.com/office/powerpoint/2010/main" val="20350195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0" y="181422"/>
            <a:ext cx="10058400" cy="1116013"/>
          </a:xfrm>
          <a:noFill/>
        </p:spPr>
        <p:txBody>
          <a:bodyPr>
            <a:normAutofit/>
          </a:bodyPr>
          <a:lstStyle/>
          <a:p>
            <a:r>
              <a:rPr lang="en-US" altLang="en-US" sz="4000" dirty="0" smtClean="0"/>
              <a:t>Background</a:t>
            </a:r>
          </a:p>
        </p:txBody>
      </p:sp>
      <p:sp>
        <p:nvSpPr>
          <p:cNvPr id="17412" name="Rectangle 3"/>
          <p:cNvSpPr>
            <a:spLocks noGrp="1" noChangeArrowheads="1"/>
          </p:cNvSpPr>
          <p:nvPr>
            <p:ph idx="1"/>
          </p:nvPr>
        </p:nvSpPr>
        <p:spPr>
          <a:xfrm>
            <a:off x="502920" y="1563902"/>
            <a:ext cx="9052560" cy="2991732"/>
          </a:xfrm>
          <a:noFill/>
        </p:spPr>
        <p:txBody>
          <a:bodyPr>
            <a:normAutofit/>
          </a:bodyPr>
          <a:lstStyle/>
          <a:p>
            <a:r>
              <a:rPr lang="en-US" altLang="en-US" sz="3200" dirty="0" smtClean="0"/>
              <a:t>The previous OSHA standards, while requiring operator training, did not define the type of training or authorization required.</a:t>
            </a:r>
          </a:p>
          <a:p>
            <a:r>
              <a:rPr lang="en-US" altLang="en-US" sz="3200" dirty="0" smtClean="0"/>
              <a:t>March 15, 1988 - Industrial Truck Association (ITA) petitioned OSHA for specific training requirements.</a:t>
            </a:r>
          </a:p>
        </p:txBody>
      </p:sp>
      <p:sp>
        <p:nvSpPr>
          <p:cNvPr id="5" name="Slide Number Placeholder 5"/>
          <p:cNvSpPr>
            <a:spLocks noGrp="1"/>
          </p:cNvSpPr>
          <p:nvPr>
            <p:ph type="sldNum" sz="quarter" idx="12"/>
          </p:nvPr>
        </p:nvSpPr>
        <p:spPr>
          <a:xfrm>
            <a:off x="7712075" y="6107114"/>
            <a:ext cx="2095500" cy="446087"/>
          </a:xfrm>
          <a:prstGeom prst="rect">
            <a:avLst/>
          </a:prstGeom>
          <a:noFill/>
        </p:spPr>
        <p:txBody>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fld id="{008DEC62-7402-41C2-96F5-418E313B1D92}" type="slidenum">
              <a:rPr lang="en-US" altLang="en-US" sz="1400" smtClean="0"/>
              <a:pPr>
                <a:spcBef>
                  <a:spcPct val="0"/>
                </a:spcBef>
                <a:buClrTx/>
                <a:buSzTx/>
                <a:buFontTx/>
                <a:buNone/>
              </a:pPr>
              <a:t>8</a:t>
            </a:fld>
            <a:r>
              <a:rPr lang="en-US" altLang="en-US" sz="1400" dirty="0" smtClean="0"/>
              <a:t>/59</a:t>
            </a:r>
          </a:p>
        </p:txBody>
      </p:sp>
    </p:spTree>
    <p:extLst>
      <p:ext uri="{BB962C8B-B14F-4D97-AF65-F5344CB8AC3E}">
        <p14:creationId xmlns:p14="http://schemas.microsoft.com/office/powerpoint/2010/main" val="13549215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0" y="221739"/>
            <a:ext cx="10058400" cy="1117071"/>
          </a:xfrm>
          <a:noFill/>
        </p:spPr>
        <p:txBody>
          <a:bodyPr/>
          <a:lstStyle/>
          <a:p>
            <a:r>
              <a:rPr lang="en-US" altLang="en-US" sz="4000" dirty="0" smtClean="0"/>
              <a:t>Background</a:t>
            </a:r>
            <a:r>
              <a:rPr lang="en-US" altLang="en-US" dirty="0" smtClean="0"/>
              <a:t> </a:t>
            </a:r>
            <a:r>
              <a:rPr lang="en-US" altLang="en-US" sz="3200" dirty="0" smtClean="0"/>
              <a:t>(cont’d.)</a:t>
            </a:r>
          </a:p>
        </p:txBody>
      </p:sp>
      <p:sp>
        <p:nvSpPr>
          <p:cNvPr id="18436" name="Rectangle 3"/>
          <p:cNvSpPr>
            <a:spLocks noGrp="1" noChangeArrowheads="1"/>
          </p:cNvSpPr>
          <p:nvPr>
            <p:ph idx="1"/>
          </p:nvPr>
        </p:nvSpPr>
        <p:spPr>
          <a:noFill/>
        </p:spPr>
        <p:txBody>
          <a:bodyPr/>
          <a:lstStyle/>
          <a:p>
            <a:r>
              <a:rPr lang="en-US" altLang="en-US" smtClean="0"/>
              <a:t>American National Standards Institute (ANSI), in cooperation with ASME, has revised its standard 4 times, including current lifttruck technology and specific training topics.</a:t>
            </a:r>
          </a:p>
        </p:txBody>
      </p:sp>
      <p:sp>
        <p:nvSpPr>
          <p:cNvPr id="5" name="Slide Number Placeholder 5"/>
          <p:cNvSpPr>
            <a:spLocks noGrp="1"/>
          </p:cNvSpPr>
          <p:nvPr>
            <p:ph type="sldNum" sz="quarter" idx="12"/>
          </p:nvPr>
        </p:nvSpPr>
        <p:spPr>
          <a:xfrm>
            <a:off x="7712075" y="6107114"/>
            <a:ext cx="2095500" cy="446087"/>
          </a:xfrm>
          <a:prstGeom prst="rect">
            <a:avLst/>
          </a:prstGeom>
          <a:noFill/>
        </p:spPr>
        <p:txBody>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fld id="{008DEC62-7402-41C2-96F5-418E313B1D92}" type="slidenum">
              <a:rPr lang="en-US" altLang="en-US" sz="1400" smtClean="0"/>
              <a:pPr>
                <a:spcBef>
                  <a:spcPct val="0"/>
                </a:spcBef>
                <a:buClrTx/>
                <a:buSzTx/>
                <a:buFontTx/>
                <a:buNone/>
              </a:pPr>
              <a:t>9</a:t>
            </a:fld>
            <a:r>
              <a:rPr lang="en-US" altLang="en-US" sz="1400" dirty="0" smtClean="0"/>
              <a:t>/59</a:t>
            </a:r>
          </a:p>
        </p:txBody>
      </p:sp>
    </p:spTree>
    <p:extLst>
      <p:ext uri="{BB962C8B-B14F-4D97-AF65-F5344CB8AC3E}">
        <p14:creationId xmlns:p14="http://schemas.microsoft.com/office/powerpoint/2010/main" val="10922534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0" y="221739"/>
            <a:ext cx="10058400" cy="1117071"/>
          </a:xfrm>
          <a:noFill/>
        </p:spPr>
        <p:txBody>
          <a:bodyPr/>
          <a:lstStyle/>
          <a:p>
            <a:r>
              <a:rPr lang="en-US" altLang="en-US" dirty="0" smtClean="0"/>
              <a:t>B</a:t>
            </a:r>
            <a:r>
              <a:rPr lang="en-US" altLang="en-US" sz="4000" dirty="0" smtClean="0"/>
              <a:t>ackground</a:t>
            </a:r>
            <a:r>
              <a:rPr lang="en-US" altLang="en-US" dirty="0" smtClean="0"/>
              <a:t> </a:t>
            </a:r>
            <a:r>
              <a:rPr lang="en-US" altLang="en-US" sz="3200" dirty="0" smtClean="0"/>
              <a:t>(cont’d.)</a:t>
            </a:r>
          </a:p>
        </p:txBody>
      </p:sp>
      <p:sp>
        <p:nvSpPr>
          <p:cNvPr id="19460" name="Rectangle 3"/>
          <p:cNvSpPr>
            <a:spLocks noGrp="1" noChangeArrowheads="1"/>
          </p:cNvSpPr>
          <p:nvPr>
            <p:ph idx="1"/>
          </p:nvPr>
        </p:nvSpPr>
        <p:spPr>
          <a:xfrm>
            <a:off x="1028701" y="1731964"/>
            <a:ext cx="8550275" cy="4021137"/>
          </a:xfrm>
          <a:noFill/>
        </p:spPr>
        <p:txBody>
          <a:bodyPr>
            <a:normAutofit/>
          </a:bodyPr>
          <a:lstStyle/>
          <a:p>
            <a:pPr>
              <a:lnSpc>
                <a:spcPct val="90000"/>
              </a:lnSpc>
            </a:pPr>
            <a:r>
              <a:rPr lang="en-US" altLang="en-US" sz="3000" smtClean="0"/>
              <a:t>OSHA published a proposed ruling on March 14, 1995 for General Industry, Shipyard, Marine Terminals, and Longshoring regulations, adding specific training requirements.</a:t>
            </a:r>
          </a:p>
          <a:p>
            <a:pPr>
              <a:lnSpc>
                <a:spcPct val="90000"/>
              </a:lnSpc>
            </a:pPr>
            <a:r>
              <a:rPr lang="en-US" altLang="en-US" sz="3000" smtClean="0"/>
              <a:t>On January 30, 1996, OSHA proposed a revision of the construction standards, mandating the development of an operator training program based on the prior knowledge and skills of the trainee and requiring a periodic evaluation.</a:t>
            </a:r>
          </a:p>
        </p:txBody>
      </p:sp>
      <p:sp>
        <p:nvSpPr>
          <p:cNvPr id="5" name="Slide Number Placeholder 5"/>
          <p:cNvSpPr>
            <a:spLocks noGrp="1"/>
          </p:cNvSpPr>
          <p:nvPr>
            <p:ph type="sldNum" sz="quarter" idx="12"/>
          </p:nvPr>
        </p:nvSpPr>
        <p:spPr>
          <a:xfrm>
            <a:off x="7712075" y="6107114"/>
            <a:ext cx="2095500" cy="446087"/>
          </a:xfrm>
          <a:prstGeom prst="rect">
            <a:avLst/>
          </a:prstGeom>
          <a:noFill/>
        </p:spPr>
        <p:txBody>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fld id="{008DEC62-7402-41C2-96F5-418E313B1D92}" type="slidenum">
              <a:rPr lang="en-US" altLang="en-US" sz="1400" smtClean="0"/>
              <a:pPr>
                <a:spcBef>
                  <a:spcPct val="0"/>
                </a:spcBef>
                <a:buClrTx/>
                <a:buSzTx/>
                <a:buFontTx/>
                <a:buNone/>
              </a:pPr>
              <a:t>10</a:t>
            </a:fld>
            <a:r>
              <a:rPr lang="en-US" altLang="en-US" sz="1400" dirty="0" smtClean="0"/>
              <a:t>/59</a:t>
            </a:r>
          </a:p>
        </p:txBody>
      </p:sp>
    </p:spTree>
    <p:extLst>
      <p:ext uri="{BB962C8B-B14F-4D97-AF65-F5344CB8AC3E}">
        <p14:creationId xmlns:p14="http://schemas.microsoft.com/office/powerpoint/2010/main" val="29765890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0" y="322529"/>
            <a:ext cx="10058400" cy="1117071"/>
          </a:xfrm>
          <a:noFill/>
        </p:spPr>
        <p:txBody>
          <a:bodyPr>
            <a:normAutofit/>
          </a:bodyPr>
          <a:lstStyle/>
          <a:p>
            <a:r>
              <a:rPr lang="en-US" altLang="en-US" sz="4000" dirty="0" smtClean="0"/>
              <a:t>Reasons for New Standard</a:t>
            </a:r>
          </a:p>
        </p:txBody>
      </p:sp>
      <p:sp>
        <p:nvSpPr>
          <p:cNvPr id="10244" name="Rectangle 3"/>
          <p:cNvSpPr>
            <a:spLocks noGrp="1" noChangeArrowheads="1"/>
          </p:cNvSpPr>
          <p:nvPr>
            <p:ph idx="1"/>
          </p:nvPr>
        </p:nvSpPr>
        <p:spPr>
          <a:noFill/>
        </p:spPr>
        <p:txBody>
          <a:bodyPr/>
          <a:lstStyle/>
          <a:p>
            <a:r>
              <a:rPr lang="en-US" altLang="en-US" smtClean="0"/>
              <a:t>Powered industrial truck accidents cause approximately 100 fatalities and 36,340 serious injuries in general industry and construction annually.</a:t>
            </a:r>
          </a:p>
          <a:p>
            <a:r>
              <a:rPr lang="en-US" altLang="en-US" smtClean="0"/>
              <a:t>It is estimated that 20 - 25% of the accidents are, at least in part, caused by inadequate training.</a:t>
            </a:r>
          </a:p>
        </p:txBody>
      </p:sp>
      <p:sp>
        <p:nvSpPr>
          <p:cNvPr id="5" name="Slide Number Placeholder 5"/>
          <p:cNvSpPr>
            <a:spLocks noGrp="1"/>
          </p:cNvSpPr>
          <p:nvPr>
            <p:ph type="sldNum" sz="quarter" idx="12"/>
          </p:nvPr>
        </p:nvSpPr>
        <p:spPr>
          <a:xfrm>
            <a:off x="7712075" y="6107114"/>
            <a:ext cx="2095500" cy="446087"/>
          </a:xfrm>
          <a:prstGeom prst="rect">
            <a:avLst/>
          </a:prstGeom>
          <a:noFill/>
        </p:spPr>
        <p:txBody>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fld id="{008DEC62-7402-41C2-96F5-418E313B1D92}" type="slidenum">
              <a:rPr lang="en-US" altLang="en-US" sz="1400" smtClean="0"/>
              <a:pPr>
                <a:spcBef>
                  <a:spcPct val="0"/>
                </a:spcBef>
                <a:buClrTx/>
                <a:buSzTx/>
                <a:buFontTx/>
                <a:buNone/>
              </a:pPr>
              <a:t>11</a:t>
            </a:fld>
            <a:r>
              <a:rPr lang="en-US" altLang="en-US" sz="1400" dirty="0" smtClean="0"/>
              <a:t>/59</a:t>
            </a:r>
          </a:p>
        </p:txBody>
      </p:sp>
    </p:spTree>
    <p:extLst>
      <p:ext uri="{BB962C8B-B14F-4D97-AF65-F5344CB8AC3E}">
        <p14:creationId xmlns:p14="http://schemas.microsoft.com/office/powerpoint/2010/main" val="38441872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0" y="241896"/>
            <a:ext cx="10058400" cy="1116013"/>
          </a:xfrm>
          <a:noFill/>
        </p:spPr>
        <p:txBody>
          <a:bodyPr>
            <a:normAutofit/>
          </a:bodyPr>
          <a:lstStyle/>
          <a:p>
            <a:pPr>
              <a:lnSpc>
                <a:spcPct val="90000"/>
              </a:lnSpc>
            </a:pPr>
            <a:r>
              <a:rPr lang="en-US" altLang="en-US" sz="4000" dirty="0" smtClean="0"/>
              <a:t>Additional Reasons for New Standard</a:t>
            </a:r>
          </a:p>
        </p:txBody>
      </p:sp>
      <p:sp>
        <p:nvSpPr>
          <p:cNvPr id="11268" name="Rectangle 3"/>
          <p:cNvSpPr>
            <a:spLocks noGrp="1" noChangeArrowheads="1"/>
          </p:cNvSpPr>
          <p:nvPr>
            <p:ph idx="1"/>
          </p:nvPr>
        </p:nvSpPr>
        <p:spPr>
          <a:xfrm>
            <a:off x="496438" y="1454649"/>
            <a:ext cx="9097939" cy="4021137"/>
          </a:xfrm>
          <a:noFill/>
        </p:spPr>
        <p:txBody>
          <a:bodyPr>
            <a:normAutofit/>
          </a:bodyPr>
          <a:lstStyle/>
          <a:p>
            <a:pPr>
              <a:lnSpc>
                <a:spcPct val="90000"/>
              </a:lnSpc>
            </a:pPr>
            <a:r>
              <a:rPr lang="en-US" altLang="en-US" sz="3000" dirty="0" smtClean="0"/>
              <a:t>Updated consensus standards have been published.</a:t>
            </a:r>
          </a:p>
          <a:p>
            <a:pPr>
              <a:lnSpc>
                <a:spcPct val="90000"/>
              </a:lnSpc>
            </a:pPr>
            <a:r>
              <a:rPr lang="en-US" altLang="en-US" sz="3000" dirty="0" smtClean="0"/>
              <a:t>OSHA has been petitioned to improve the requirements for industrial truck training.</a:t>
            </a:r>
          </a:p>
          <a:p>
            <a:pPr>
              <a:lnSpc>
                <a:spcPct val="90000"/>
              </a:lnSpc>
            </a:pPr>
            <a:r>
              <a:rPr lang="en-US" altLang="en-US" sz="3000" dirty="0" smtClean="0"/>
              <a:t>Advisory Committee on Construction Safety and Health has recommended improving the standard.</a:t>
            </a:r>
          </a:p>
          <a:p>
            <a:pPr>
              <a:lnSpc>
                <a:spcPct val="90000"/>
              </a:lnSpc>
            </a:pPr>
            <a:r>
              <a:rPr lang="en-US" altLang="en-US" sz="3000" dirty="0" smtClean="0"/>
              <a:t>Resolutions have been introduced in the Senate and House urging OSHA to revise its outdated standard.</a:t>
            </a:r>
          </a:p>
        </p:txBody>
      </p:sp>
      <p:sp>
        <p:nvSpPr>
          <p:cNvPr id="5" name="Slide Number Placeholder 5"/>
          <p:cNvSpPr>
            <a:spLocks noGrp="1"/>
          </p:cNvSpPr>
          <p:nvPr>
            <p:ph type="sldNum" sz="quarter" idx="12"/>
          </p:nvPr>
        </p:nvSpPr>
        <p:spPr>
          <a:xfrm>
            <a:off x="7712075" y="6107114"/>
            <a:ext cx="2095500" cy="446087"/>
          </a:xfrm>
          <a:prstGeom prst="rect">
            <a:avLst/>
          </a:prstGeom>
          <a:noFill/>
        </p:spPr>
        <p:txBody>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fld id="{008DEC62-7402-41C2-96F5-418E313B1D92}" type="slidenum">
              <a:rPr lang="en-US" altLang="en-US" sz="1400" smtClean="0"/>
              <a:pPr>
                <a:spcBef>
                  <a:spcPct val="0"/>
                </a:spcBef>
                <a:buClrTx/>
                <a:buSzTx/>
                <a:buFontTx/>
                <a:buNone/>
              </a:pPr>
              <a:t>12</a:t>
            </a:fld>
            <a:r>
              <a:rPr lang="en-US" altLang="en-US" sz="1400" dirty="0" smtClean="0"/>
              <a:t>/59</a:t>
            </a:r>
          </a:p>
        </p:txBody>
      </p:sp>
    </p:spTree>
    <p:extLst>
      <p:ext uri="{BB962C8B-B14F-4D97-AF65-F5344CB8AC3E}">
        <p14:creationId xmlns:p14="http://schemas.microsoft.com/office/powerpoint/2010/main" val="38723780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0" y="35554"/>
            <a:ext cx="10058400" cy="1116013"/>
          </a:xfrm>
          <a:noFill/>
        </p:spPr>
        <p:txBody>
          <a:bodyPr>
            <a:normAutofit/>
          </a:bodyPr>
          <a:lstStyle/>
          <a:p>
            <a:r>
              <a:rPr lang="en-US" altLang="en-US" sz="4000" dirty="0" smtClean="0"/>
              <a:t>Forklift Fatalities, 1992-1996</a:t>
            </a:r>
          </a:p>
        </p:txBody>
      </p:sp>
      <p:sp>
        <p:nvSpPr>
          <p:cNvPr id="12292" name="Rectangle 4"/>
          <p:cNvSpPr>
            <a:spLocks noChangeArrowheads="1"/>
          </p:cNvSpPr>
          <p:nvPr/>
        </p:nvSpPr>
        <p:spPr bwMode="auto">
          <a:xfrm>
            <a:off x="2119383" y="5550694"/>
            <a:ext cx="6669775"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2075" tIns="46038" rIns="92075" bIns="46038">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1600" dirty="0"/>
              <a:t>Source: Bureau of Labor Statistics, Job Related Fatalities Involving Forklifts </a:t>
            </a:r>
          </a:p>
        </p:txBody>
      </p:sp>
      <p:graphicFrame>
        <p:nvGraphicFramePr>
          <p:cNvPr id="12293" name="Object 7"/>
          <p:cNvGraphicFramePr>
            <a:graphicFrameLocks noChangeAspect="1"/>
          </p:cNvGraphicFramePr>
          <p:nvPr>
            <p:extLst>
              <p:ext uri="{D42A27DB-BD31-4B8C-83A1-F6EECF244321}">
                <p14:modId xmlns:p14="http://schemas.microsoft.com/office/powerpoint/2010/main" val="914352162"/>
              </p:ext>
            </p:extLst>
          </p:nvPr>
        </p:nvGraphicFramePr>
        <p:xfrm>
          <a:off x="1409700" y="1214438"/>
          <a:ext cx="7793038" cy="4116388"/>
        </p:xfrm>
        <a:graphic>
          <a:graphicData uri="http://schemas.openxmlformats.org/presentationml/2006/ole">
            <mc:AlternateContent xmlns:mc="http://schemas.openxmlformats.org/markup-compatibility/2006">
              <mc:Choice xmlns:v="urn:schemas-microsoft-com:vml" Requires="v">
                <p:oleObj spid="_x0000_s1038" name="Chart" r:id="rId3" imgW="7791901" imgH="4115162" progId="MSGraph.Chart.8">
                  <p:embed/>
                </p:oleObj>
              </mc:Choice>
              <mc:Fallback>
                <p:oleObj name="Chart" r:id="rId3" imgW="7791901" imgH="4115162" progId="MSGraph.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9700" y="1214438"/>
                        <a:ext cx="7793038" cy="4116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13</a:t>
            </a:fld>
            <a:r>
              <a:rPr lang="en-US" altLang="en-US" sz="1400" dirty="0" smtClean="0"/>
              <a:t>/59</a:t>
            </a:r>
          </a:p>
        </p:txBody>
      </p:sp>
    </p:spTree>
    <p:extLst>
      <p:ext uri="{BB962C8B-B14F-4D97-AF65-F5344CB8AC3E}">
        <p14:creationId xmlns:p14="http://schemas.microsoft.com/office/powerpoint/2010/main" val="11190634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161264"/>
            <a:ext cx="10058400" cy="1116013"/>
          </a:xfrm>
        </p:spPr>
        <p:txBody>
          <a:bodyPr>
            <a:normAutofit/>
          </a:bodyPr>
          <a:lstStyle/>
          <a:p>
            <a:r>
              <a:rPr lang="en-US" altLang="en-US" sz="4000" dirty="0" smtClean="0"/>
              <a:t>Forklift Fatalities, 2004-2007</a:t>
            </a:r>
          </a:p>
        </p:txBody>
      </p:sp>
      <p:pic>
        <p:nvPicPr>
          <p:cNvPr id="6" name="Chart Placeholder 5"/>
          <p:cNvPicPr>
            <a:picLocks noGrp="1" noChangeAspect="1"/>
          </p:cNvPicPr>
          <p:nvPr>
            <p:ph type="chart" idx="1"/>
          </p:nvPr>
        </p:nvPicPr>
        <p:blipFill>
          <a:blip r:embed="rId3"/>
          <a:stretch>
            <a:fillRect/>
          </a:stretch>
        </p:blipFill>
        <p:spPr>
          <a:xfrm>
            <a:off x="2329834" y="1477964"/>
            <a:ext cx="6472972" cy="4587861"/>
          </a:xfrm>
          <a:prstGeom prst="rect">
            <a:avLst/>
          </a:prstGeom>
        </p:spPr>
      </p:pic>
      <p:sp>
        <p:nvSpPr>
          <p:cNvPr id="13317" name="TextBox 5"/>
          <p:cNvSpPr txBox="1">
            <a:spLocks noChangeArrowheads="1"/>
          </p:cNvSpPr>
          <p:nvPr/>
        </p:nvSpPr>
        <p:spPr bwMode="auto">
          <a:xfrm>
            <a:off x="1865810" y="5726099"/>
            <a:ext cx="679767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1600" dirty="0"/>
              <a:t>Source: Bureau of Labor Statistics, Job Related Fatalities Involving Forklifts </a:t>
            </a:r>
          </a:p>
        </p:txBody>
      </p:sp>
      <p:sp>
        <p:nvSpPr>
          <p:cNvPr id="7"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14</a:t>
            </a:fld>
            <a:r>
              <a:rPr lang="en-US" altLang="en-US" sz="1400" smtClean="0"/>
              <a:t>/59</a:t>
            </a:r>
            <a:endParaRPr lang="en-US" altLang="en-US" sz="1400" dirty="0" smtClean="0"/>
          </a:p>
        </p:txBody>
      </p:sp>
    </p:spTree>
    <p:extLst>
      <p:ext uri="{BB962C8B-B14F-4D97-AF65-F5344CB8AC3E}">
        <p14:creationId xmlns:p14="http://schemas.microsoft.com/office/powerpoint/2010/main" val="15880051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276957"/>
            <a:ext cx="10058400" cy="1116013"/>
          </a:xfrm>
          <a:noFill/>
          <a:ln/>
        </p:spPr>
        <p:txBody>
          <a:bodyPr>
            <a:normAutofit/>
          </a:bodyPr>
          <a:lstStyle/>
          <a:p>
            <a:r>
              <a:rPr lang="en-US" sz="4000" dirty="0"/>
              <a:t>Forklift </a:t>
            </a:r>
            <a:r>
              <a:rPr lang="en-US" sz="4000" dirty="0" smtClean="0"/>
              <a:t>Accidents</a:t>
            </a:r>
            <a:endParaRPr lang="en-US" sz="4000" dirty="0"/>
          </a:p>
        </p:txBody>
      </p:sp>
      <p:sp>
        <p:nvSpPr>
          <p:cNvPr id="7" name="TextBox 6"/>
          <p:cNvSpPr txBox="1"/>
          <p:nvPr/>
        </p:nvSpPr>
        <p:spPr>
          <a:xfrm>
            <a:off x="790576" y="1922345"/>
            <a:ext cx="8477250" cy="2308324"/>
          </a:xfrm>
          <a:prstGeom prst="rect">
            <a:avLst/>
          </a:prstGeom>
          <a:noFill/>
        </p:spPr>
        <p:txBody>
          <a:bodyPr wrap="square" rtlCol="0">
            <a:spAutoFit/>
          </a:bodyPr>
          <a:lstStyle/>
          <a:p>
            <a:pPr>
              <a:buFont typeface="Arial" pitchFamily="34" charset="0"/>
              <a:buChar char="•"/>
            </a:pPr>
            <a:r>
              <a:rPr lang="en-US" sz="3600" dirty="0" smtClean="0"/>
              <a:t> 85 fatalities annually</a:t>
            </a:r>
          </a:p>
          <a:p>
            <a:pPr>
              <a:buFont typeface="Arial" pitchFamily="34" charset="0"/>
              <a:buChar char="•"/>
            </a:pPr>
            <a:r>
              <a:rPr lang="en-US" sz="3600" dirty="0" smtClean="0"/>
              <a:t> 35,000 serious injuries</a:t>
            </a:r>
          </a:p>
          <a:p>
            <a:pPr>
              <a:buFont typeface="Arial" pitchFamily="34" charset="0"/>
              <a:buChar char="•"/>
            </a:pPr>
            <a:r>
              <a:rPr lang="en-US" sz="3600" dirty="0" smtClean="0"/>
              <a:t> 860,000 forklifts in use in America</a:t>
            </a:r>
          </a:p>
          <a:p>
            <a:pPr>
              <a:buFont typeface="Arial" pitchFamily="34" charset="0"/>
              <a:buChar char="•"/>
            </a:pPr>
            <a:r>
              <a:rPr lang="en-US" sz="3600" dirty="0" smtClean="0"/>
              <a:t> Over 11% will be involved in an accident</a:t>
            </a:r>
            <a:endParaRPr lang="en-US" sz="3600" dirty="0"/>
          </a:p>
        </p:txBody>
      </p:sp>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15</a:t>
            </a:fld>
            <a:r>
              <a:rPr lang="en-US" altLang="en-US" sz="1400" smtClean="0"/>
              <a:t>/59</a:t>
            </a:r>
            <a:endParaRPr lang="en-US" altLang="en-US" sz="1400" dirty="0" smtClean="0"/>
          </a:p>
        </p:txBody>
      </p:sp>
    </p:spTree>
    <p:extLst>
      <p:ext uri="{BB962C8B-B14F-4D97-AF65-F5344CB8AC3E}">
        <p14:creationId xmlns:p14="http://schemas.microsoft.com/office/powerpoint/2010/main" val="19339852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130539"/>
            <a:ext cx="10058400" cy="1116012"/>
          </a:xfrm>
          <a:noFill/>
          <a:ln/>
        </p:spPr>
        <p:txBody>
          <a:bodyPr>
            <a:normAutofit/>
          </a:bodyPr>
          <a:lstStyle/>
          <a:p>
            <a:pPr>
              <a:lnSpc>
                <a:spcPct val="80000"/>
              </a:lnSpc>
            </a:pPr>
            <a:r>
              <a:rPr lang="en-US" sz="4000" dirty="0"/>
              <a:t>Industries Where Powered Industrial Truck Accidents Occurred</a:t>
            </a:r>
          </a:p>
        </p:txBody>
      </p:sp>
      <p:sp>
        <p:nvSpPr>
          <p:cNvPr id="7" name="TextBox 6"/>
          <p:cNvSpPr txBox="1"/>
          <p:nvPr/>
        </p:nvSpPr>
        <p:spPr>
          <a:xfrm>
            <a:off x="260351" y="1412855"/>
            <a:ext cx="5600700" cy="3416320"/>
          </a:xfrm>
          <a:prstGeom prst="rect">
            <a:avLst/>
          </a:prstGeom>
          <a:noFill/>
        </p:spPr>
        <p:txBody>
          <a:bodyPr wrap="square" rtlCol="0">
            <a:spAutoFit/>
          </a:bodyPr>
          <a:lstStyle/>
          <a:p>
            <a:pPr>
              <a:buFont typeface="Arial" pitchFamily="34" charset="0"/>
              <a:buChar char="•"/>
            </a:pPr>
            <a:r>
              <a:rPr lang="en-US" sz="3600" dirty="0" smtClean="0"/>
              <a:t> Manufacturing - 42%</a:t>
            </a:r>
          </a:p>
          <a:p>
            <a:pPr>
              <a:buFont typeface="Arial" pitchFamily="34" charset="0"/>
              <a:buChar char="•"/>
            </a:pPr>
            <a:r>
              <a:rPr lang="en-US" sz="3600" dirty="0" smtClean="0"/>
              <a:t> Construction – 23.8%</a:t>
            </a:r>
          </a:p>
          <a:p>
            <a:pPr>
              <a:buFont typeface="Arial" pitchFamily="34" charset="0"/>
              <a:buChar char="•"/>
            </a:pPr>
            <a:r>
              <a:rPr lang="en-US" sz="3600" dirty="0" smtClean="0"/>
              <a:t> Wholesale Trades – 12.5%</a:t>
            </a:r>
          </a:p>
          <a:p>
            <a:pPr>
              <a:buFont typeface="Arial" pitchFamily="34" charset="0"/>
              <a:buChar char="•"/>
            </a:pPr>
            <a:r>
              <a:rPr lang="en-US" sz="3600" dirty="0" smtClean="0"/>
              <a:t> Transportation – 11%</a:t>
            </a:r>
          </a:p>
          <a:p>
            <a:pPr>
              <a:buFont typeface="Arial" pitchFamily="34" charset="0"/>
              <a:buChar char="•"/>
            </a:pPr>
            <a:r>
              <a:rPr lang="en-US" sz="3600" dirty="0" smtClean="0"/>
              <a:t> Retail Trade – 9%</a:t>
            </a:r>
          </a:p>
          <a:p>
            <a:pPr>
              <a:buFont typeface="Arial" pitchFamily="34" charset="0"/>
              <a:buChar char="•"/>
            </a:pPr>
            <a:r>
              <a:rPr lang="en-US" sz="3600" dirty="0" smtClean="0"/>
              <a:t> Mining – 1.2% </a:t>
            </a:r>
            <a:endParaRPr lang="en-US" sz="3600" dirty="0"/>
          </a:p>
        </p:txBody>
      </p:sp>
      <p:pic>
        <p:nvPicPr>
          <p:cNvPr id="8" name="Picture 7" descr="800px-FEMA_-_38855_-_Debris_in_Nassau_County.jpg"/>
          <p:cNvPicPr>
            <a:picLocks noChangeAspect="1"/>
          </p:cNvPicPr>
          <p:nvPr/>
        </p:nvPicPr>
        <p:blipFill>
          <a:blip r:embed="rId2" cstate="print"/>
          <a:stretch>
            <a:fillRect/>
          </a:stretch>
        </p:blipFill>
        <p:spPr>
          <a:xfrm>
            <a:off x="6400801" y="1145762"/>
            <a:ext cx="3352800" cy="2225421"/>
          </a:xfrm>
          <a:prstGeom prst="rect">
            <a:avLst/>
          </a:prstGeom>
          <a:ln>
            <a:noFill/>
          </a:ln>
          <a:effectLst>
            <a:outerShdw blurRad="292100" dist="139700" dir="2700000" algn="tl" rotWithShape="0">
              <a:srgbClr val="333333">
                <a:alpha val="65000"/>
              </a:srgbClr>
            </a:outerShdw>
          </a:effectLst>
        </p:spPr>
      </p:pic>
      <p:pic>
        <p:nvPicPr>
          <p:cNvPr id="9" name="Picture 8" descr="800px-Forklift.jpeg"/>
          <p:cNvPicPr>
            <a:picLocks noChangeAspect="1"/>
          </p:cNvPicPr>
          <p:nvPr/>
        </p:nvPicPr>
        <p:blipFill>
          <a:blip r:embed="rId3" cstate="print"/>
          <a:stretch>
            <a:fillRect/>
          </a:stretch>
        </p:blipFill>
        <p:spPr>
          <a:xfrm>
            <a:off x="5861050" y="3118883"/>
            <a:ext cx="3725334" cy="2794000"/>
          </a:xfrm>
          <a:prstGeom prst="rect">
            <a:avLst/>
          </a:prstGeom>
          <a:ln>
            <a:noFill/>
          </a:ln>
          <a:effectLst>
            <a:outerShdw blurRad="292100" dist="139700" dir="2700000" algn="tl" rotWithShape="0">
              <a:srgbClr val="333333">
                <a:alpha val="65000"/>
              </a:srgbClr>
            </a:outerShdw>
          </a:effectLst>
        </p:spPr>
      </p:pic>
      <p:sp>
        <p:nvSpPr>
          <p:cNvPr id="10"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16</a:t>
            </a:fld>
            <a:r>
              <a:rPr lang="en-US" altLang="en-US" sz="1400" smtClean="0"/>
              <a:t>/59</a:t>
            </a:r>
            <a:endParaRPr lang="en-US" altLang="en-US" sz="1400" dirty="0" smtClean="0"/>
          </a:p>
        </p:txBody>
      </p:sp>
    </p:spTree>
    <p:extLst>
      <p:ext uri="{BB962C8B-B14F-4D97-AF65-F5344CB8AC3E}">
        <p14:creationId xmlns:p14="http://schemas.microsoft.com/office/powerpoint/2010/main" val="34340211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058400" cy="1117071"/>
          </a:xfrm>
        </p:spPr>
        <p:txBody>
          <a:bodyPr>
            <a:normAutofit/>
          </a:bodyPr>
          <a:lstStyle/>
          <a:p>
            <a:r>
              <a:rPr lang="en-US" sz="4000" dirty="0" smtClean="0"/>
              <a:t>OOPS!!!</a:t>
            </a:r>
            <a:endParaRPr lang="en-US" sz="4000" dirty="0"/>
          </a:p>
        </p:txBody>
      </p:sp>
      <p:pic>
        <p:nvPicPr>
          <p:cNvPr id="1239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1756" y="1346730"/>
            <a:ext cx="6118034" cy="4597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17</a:t>
            </a:fld>
            <a:r>
              <a:rPr lang="en-US" altLang="en-US" sz="1400" smtClean="0"/>
              <a:t>/59</a:t>
            </a:r>
            <a:endParaRPr lang="en-US" altLang="en-US" sz="1400" dirty="0" smtClean="0"/>
          </a:p>
        </p:txBody>
      </p:sp>
    </p:spTree>
    <p:extLst>
      <p:ext uri="{BB962C8B-B14F-4D97-AF65-F5344CB8AC3E}">
        <p14:creationId xmlns:p14="http://schemas.microsoft.com/office/powerpoint/2010/main" val="33153886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0315" y="40316"/>
            <a:ext cx="9932988" cy="1116013"/>
          </a:xfrm>
          <a:noFill/>
          <a:ln/>
        </p:spPr>
        <p:txBody>
          <a:bodyPr>
            <a:normAutofit/>
          </a:bodyPr>
          <a:lstStyle/>
          <a:p>
            <a:pPr>
              <a:lnSpc>
                <a:spcPct val="90000"/>
              </a:lnSpc>
            </a:pPr>
            <a:r>
              <a:rPr lang="en-US" sz="4000" dirty="0" smtClean="0"/>
              <a:t>Safety of </a:t>
            </a:r>
            <a:r>
              <a:rPr lang="en-US" sz="4000" dirty="0"/>
              <a:t>Powered Industrial Trucks</a:t>
            </a:r>
          </a:p>
        </p:txBody>
      </p:sp>
      <p:sp>
        <p:nvSpPr>
          <p:cNvPr id="38915" name="Rectangle 3"/>
          <p:cNvSpPr>
            <a:spLocks noGrp="1" noChangeArrowheads="1"/>
          </p:cNvSpPr>
          <p:nvPr>
            <p:ph type="body" sz="half" idx="1"/>
          </p:nvPr>
        </p:nvSpPr>
        <p:spPr>
          <a:xfrm>
            <a:off x="197371" y="977759"/>
            <a:ext cx="4784062" cy="4863483"/>
          </a:xfrm>
          <a:noFill/>
          <a:ln/>
        </p:spPr>
        <p:txBody>
          <a:bodyPr>
            <a:normAutofit fontScale="92500" lnSpcReduction="20000"/>
          </a:bodyPr>
          <a:lstStyle/>
          <a:p>
            <a:r>
              <a:rPr lang="en-US" sz="2800" dirty="0" smtClean="0"/>
              <a:t>Differences between cars and forklifts</a:t>
            </a:r>
            <a:endParaRPr lang="en-US" sz="2800" dirty="0"/>
          </a:p>
          <a:p>
            <a:r>
              <a:rPr lang="en-US" sz="2800" dirty="0" smtClean="0"/>
              <a:t>General Maneuverability</a:t>
            </a:r>
            <a:endParaRPr lang="en-US" sz="2800" dirty="0"/>
          </a:p>
          <a:p>
            <a:r>
              <a:rPr lang="en-US" sz="2800" dirty="0"/>
              <a:t>Basic </a:t>
            </a:r>
            <a:r>
              <a:rPr lang="en-US" sz="2800" dirty="0" smtClean="0"/>
              <a:t>Principles of Use</a:t>
            </a:r>
            <a:endParaRPr lang="en-US" sz="2800" dirty="0"/>
          </a:p>
          <a:p>
            <a:r>
              <a:rPr lang="en-US" sz="2800" dirty="0"/>
              <a:t>Stability Triangle</a:t>
            </a:r>
          </a:p>
          <a:p>
            <a:r>
              <a:rPr lang="en-US" sz="2800" dirty="0" smtClean="0"/>
              <a:t>Inspections</a:t>
            </a:r>
            <a:endParaRPr lang="en-US" sz="2800" dirty="0"/>
          </a:p>
          <a:p>
            <a:r>
              <a:rPr lang="en-US" sz="2800" dirty="0" smtClean="0"/>
              <a:t>Usage</a:t>
            </a:r>
            <a:endParaRPr lang="en-US" sz="2800" dirty="0"/>
          </a:p>
          <a:p>
            <a:r>
              <a:rPr lang="en-US" sz="2800" dirty="0" smtClean="0"/>
              <a:t>Limitations</a:t>
            </a:r>
          </a:p>
          <a:p>
            <a:endParaRPr lang="en-US" sz="2800" dirty="0" smtClean="0"/>
          </a:p>
          <a:p>
            <a:r>
              <a:rPr lang="en-US" sz="2800" dirty="0" smtClean="0"/>
              <a:t>NOTE: a forklift should be driven in reverse when the load obscures the forward view.</a:t>
            </a:r>
            <a:endParaRPr lang="en-US" sz="2800" dirty="0"/>
          </a:p>
        </p:txBody>
      </p:sp>
      <p:pic>
        <p:nvPicPr>
          <p:cNvPr id="38918" name="Picture 6" descr="Amisc-0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81433" y="1454319"/>
            <a:ext cx="4826000" cy="3835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18</a:t>
            </a:fld>
            <a:r>
              <a:rPr lang="en-US" altLang="en-US" sz="1400" smtClean="0"/>
              <a:t>/59</a:t>
            </a:r>
            <a:endParaRPr lang="en-US" altLang="en-US" sz="1400" dirty="0" smtClean="0"/>
          </a:p>
        </p:txBody>
      </p:sp>
    </p:spTree>
    <p:extLst>
      <p:ext uri="{BB962C8B-B14F-4D97-AF65-F5344CB8AC3E}">
        <p14:creationId xmlns:p14="http://schemas.microsoft.com/office/powerpoint/2010/main" val="9657893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1422"/>
            <a:ext cx="10058400" cy="1116013"/>
          </a:xfrm>
        </p:spPr>
        <p:txBody>
          <a:bodyPr>
            <a:normAutofit/>
          </a:bodyPr>
          <a:lstStyle/>
          <a:p>
            <a:r>
              <a:rPr lang="en-US" sz="4000" dirty="0" smtClean="0"/>
              <a:t>Safety Precautions</a:t>
            </a:r>
            <a:endParaRPr lang="en-US" sz="4000" dirty="0"/>
          </a:p>
        </p:txBody>
      </p:sp>
      <p:sp>
        <p:nvSpPr>
          <p:cNvPr id="3" name="Text Placeholder 2"/>
          <p:cNvSpPr>
            <a:spLocks noGrp="1"/>
          </p:cNvSpPr>
          <p:nvPr>
            <p:ph type="body" sz="half" idx="1"/>
          </p:nvPr>
        </p:nvSpPr>
        <p:spPr>
          <a:xfrm>
            <a:off x="502171" y="1349896"/>
            <a:ext cx="4198938" cy="4021138"/>
          </a:xfrm>
        </p:spPr>
        <p:txBody>
          <a:bodyPr>
            <a:normAutofit/>
          </a:bodyPr>
          <a:lstStyle/>
          <a:p>
            <a:r>
              <a:rPr lang="en-US" dirty="0" smtClean="0"/>
              <a:t>Overhead Guard</a:t>
            </a:r>
          </a:p>
          <a:p>
            <a:r>
              <a:rPr lang="en-US" dirty="0" smtClean="0"/>
              <a:t>Vertical Load Backrest</a:t>
            </a:r>
          </a:p>
          <a:p>
            <a:r>
              <a:rPr lang="en-US" dirty="0" smtClean="0"/>
              <a:t>Charging Areas</a:t>
            </a:r>
          </a:p>
          <a:p>
            <a:r>
              <a:rPr lang="en-US" dirty="0" smtClean="0"/>
              <a:t>Servicing Areas</a:t>
            </a:r>
          </a:p>
          <a:p>
            <a:r>
              <a:rPr lang="en-US" dirty="0" smtClean="0"/>
              <a:t>Hoists for Battery Change</a:t>
            </a:r>
          </a:p>
          <a:p>
            <a:r>
              <a:rPr lang="en-US" dirty="0" smtClean="0"/>
              <a:t>Lighting</a:t>
            </a:r>
            <a:endParaRPr lang="en-US" dirty="0"/>
          </a:p>
        </p:txBody>
      </p:sp>
      <p:pic>
        <p:nvPicPr>
          <p:cNvPr id="5" name="Picture 7" descr="Amisc-10"/>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5394436" y="1349896"/>
            <a:ext cx="4072428" cy="4021138"/>
          </a:xfrm>
          <a:prstGeom prst="rect">
            <a:avLst/>
          </a:prstGeom>
          <a:noFill/>
          <a:extLst>
            <a:ext uri="{909E8E84-426E-40dd-AFC4-6F175D3DCCD1}">
              <a14:hiddenFill xmlns:a14="http://schemas.microsoft.com/office/drawing/2010/main" xmlns="">
                <a:solidFill>
                  <a:srgbClr val="FFFFFF"/>
                </a:solidFill>
              </a14:hiddenFill>
            </a:ext>
          </a:extLst>
        </p:spPr>
      </p:pic>
      <p:sp>
        <p:nvSpPr>
          <p:cNvPr id="7"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19</a:t>
            </a:fld>
            <a:r>
              <a:rPr lang="en-US" altLang="en-US" sz="1400" smtClean="0"/>
              <a:t>/59</a:t>
            </a:r>
            <a:endParaRPr lang="en-US" altLang="en-US" sz="1400" dirty="0" smtClean="0"/>
          </a:p>
        </p:txBody>
      </p:sp>
    </p:spTree>
    <p:extLst>
      <p:ext uri="{BB962C8B-B14F-4D97-AF65-F5344CB8AC3E}">
        <p14:creationId xmlns:p14="http://schemas.microsoft.com/office/powerpoint/2010/main" val="19392424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41106"/>
            <a:ext cx="9962866" cy="1116013"/>
          </a:xfrm>
        </p:spPr>
        <p:txBody>
          <a:bodyPr>
            <a:normAutofit/>
          </a:bodyPr>
          <a:lstStyle/>
          <a:p>
            <a:r>
              <a:rPr lang="en-US" sz="4000" dirty="0" smtClean="0"/>
              <a:t>Safety Precautions </a:t>
            </a:r>
            <a:r>
              <a:rPr lang="en-US" sz="2800" dirty="0" smtClean="0"/>
              <a:t>(Cont’d.)</a:t>
            </a:r>
            <a:endParaRPr lang="en-US" sz="2800" dirty="0"/>
          </a:p>
        </p:txBody>
      </p:sp>
      <p:sp>
        <p:nvSpPr>
          <p:cNvPr id="3" name="Text Placeholder 2"/>
          <p:cNvSpPr>
            <a:spLocks noGrp="1"/>
          </p:cNvSpPr>
          <p:nvPr>
            <p:ph type="body" sz="half" idx="1"/>
          </p:nvPr>
        </p:nvSpPr>
        <p:spPr>
          <a:xfrm>
            <a:off x="782495" y="1459078"/>
            <a:ext cx="4198938" cy="4021138"/>
          </a:xfrm>
        </p:spPr>
        <p:txBody>
          <a:bodyPr/>
          <a:lstStyle/>
          <a:p>
            <a:r>
              <a:rPr lang="en-US" dirty="0" smtClean="0"/>
              <a:t>Brakes</a:t>
            </a:r>
          </a:p>
          <a:p>
            <a:r>
              <a:rPr lang="en-US" dirty="0" smtClean="0"/>
              <a:t>Headroom (Facility)</a:t>
            </a:r>
          </a:p>
          <a:p>
            <a:r>
              <a:rPr lang="en-US" dirty="0" smtClean="0"/>
              <a:t>Auxiliary Cut-Off</a:t>
            </a:r>
          </a:p>
          <a:p>
            <a:r>
              <a:rPr lang="en-US" dirty="0" err="1" smtClean="0"/>
              <a:t>Dockboards</a:t>
            </a:r>
            <a:r>
              <a:rPr lang="en-US" dirty="0" smtClean="0"/>
              <a:t>/	</a:t>
            </a:r>
            <a:r>
              <a:rPr lang="en-US" dirty="0" err="1" smtClean="0"/>
              <a:t>Bridgeplates</a:t>
            </a:r>
            <a:r>
              <a:rPr lang="en-US" dirty="0" smtClean="0"/>
              <a:t> </a:t>
            </a:r>
          </a:p>
          <a:p>
            <a:r>
              <a:rPr lang="en-US" dirty="0" smtClean="0"/>
              <a:t>Stable Loads</a:t>
            </a:r>
          </a:p>
          <a:p>
            <a:r>
              <a:rPr lang="en-US" dirty="0" smtClean="0"/>
              <a:t>Disabled if broken</a:t>
            </a:r>
            <a:endParaRPr lang="en-US" dirty="0"/>
          </a:p>
        </p:txBody>
      </p:sp>
      <p:pic>
        <p:nvPicPr>
          <p:cNvPr id="5" name="Picture 10" descr="Amisc-17"/>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6100145" y="1459078"/>
            <a:ext cx="3015854" cy="4021138"/>
          </a:xfrm>
          <a:prstGeom prst="rect">
            <a:avLst/>
          </a:prstGeom>
          <a:noFill/>
          <a:extLst>
            <a:ext uri="{909E8E84-426E-40dd-AFC4-6F175D3DCCD1}">
              <a14:hiddenFill xmlns:a14="http://schemas.microsoft.com/office/drawing/2010/main" xmlns="">
                <a:solidFill>
                  <a:srgbClr val="FFFFFF"/>
                </a:solidFill>
              </a14:hiddenFill>
            </a:ext>
          </a:extLst>
        </p:spPr>
      </p:pic>
      <p:sp>
        <p:nvSpPr>
          <p:cNvPr id="7"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20</a:t>
            </a:fld>
            <a:r>
              <a:rPr lang="en-US" altLang="en-US" sz="1400" smtClean="0"/>
              <a:t>/59</a:t>
            </a:r>
            <a:endParaRPr lang="en-US" altLang="en-US" sz="1400" dirty="0" smtClean="0"/>
          </a:p>
        </p:txBody>
      </p:sp>
    </p:spTree>
    <p:extLst>
      <p:ext uri="{BB962C8B-B14F-4D97-AF65-F5344CB8AC3E}">
        <p14:creationId xmlns:p14="http://schemas.microsoft.com/office/powerpoint/2010/main" val="17721973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58400" cy="1116013"/>
          </a:xfrm>
        </p:spPr>
        <p:txBody>
          <a:bodyPr>
            <a:normAutofit/>
          </a:bodyPr>
          <a:lstStyle/>
          <a:p>
            <a:r>
              <a:rPr lang="en-US" sz="4000" dirty="0" smtClean="0"/>
              <a:t>What Wrong with This Picture?</a:t>
            </a:r>
            <a:endParaRPr lang="en-US" sz="4000" dirty="0"/>
          </a:p>
        </p:txBody>
      </p:sp>
      <p:pic>
        <p:nvPicPr>
          <p:cNvPr id="1239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485" y="1114782"/>
            <a:ext cx="6057757" cy="44958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21</a:t>
            </a:fld>
            <a:r>
              <a:rPr lang="en-US" altLang="en-US" sz="1400" smtClean="0"/>
              <a:t>/59</a:t>
            </a:r>
            <a:endParaRPr lang="en-US" altLang="en-US" sz="1400" dirty="0" smtClean="0"/>
          </a:p>
        </p:txBody>
      </p:sp>
    </p:spTree>
    <p:extLst>
      <p:ext uri="{BB962C8B-B14F-4D97-AF65-F5344CB8AC3E}">
        <p14:creationId xmlns:p14="http://schemas.microsoft.com/office/powerpoint/2010/main" val="40006560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0" y="282212"/>
            <a:ext cx="10058400" cy="1116013"/>
          </a:xfrm>
          <a:noFill/>
          <a:ln/>
        </p:spPr>
        <p:txBody>
          <a:bodyPr/>
          <a:lstStyle/>
          <a:p>
            <a:pPr>
              <a:lnSpc>
                <a:spcPct val="80000"/>
              </a:lnSpc>
            </a:pPr>
            <a:r>
              <a:rPr lang="en-US" sz="4000" dirty="0"/>
              <a:t>Effective Powered Industrial Truck Operator Training Program</a:t>
            </a:r>
          </a:p>
        </p:txBody>
      </p:sp>
      <p:sp>
        <p:nvSpPr>
          <p:cNvPr id="41987" name="Rectangle 3"/>
          <p:cNvSpPr>
            <a:spLocks noGrp="1" noChangeArrowheads="1"/>
          </p:cNvSpPr>
          <p:nvPr>
            <p:ph idx="1"/>
          </p:nvPr>
        </p:nvSpPr>
        <p:spPr>
          <a:noFill/>
          <a:ln/>
        </p:spPr>
        <p:txBody>
          <a:bodyPr/>
          <a:lstStyle/>
          <a:p>
            <a:r>
              <a:rPr lang="en-US" b="1" dirty="0"/>
              <a:t>Four major areas of concern must be addressed:</a:t>
            </a:r>
          </a:p>
          <a:p>
            <a:pPr lvl="1"/>
            <a:r>
              <a:rPr lang="en-US" i="1" dirty="0"/>
              <a:t>The general hazards that apply to the operation of all or most powered industrial trucks;</a:t>
            </a:r>
          </a:p>
          <a:p>
            <a:pPr lvl="1"/>
            <a:r>
              <a:rPr lang="en-US" i="1" dirty="0"/>
              <a:t>The hazards associated with the operation of particular types of trucks;</a:t>
            </a:r>
          </a:p>
          <a:p>
            <a:pPr lvl="1"/>
            <a:r>
              <a:rPr lang="en-US" i="1" dirty="0"/>
              <a:t>The hazards of workplaces generally; and,</a:t>
            </a:r>
          </a:p>
          <a:p>
            <a:pPr lvl="1"/>
            <a:r>
              <a:rPr lang="en-US" i="1" dirty="0"/>
              <a:t>The hazards of the particular workplace where the vehicle operates.</a:t>
            </a:r>
          </a:p>
        </p:txBody>
      </p:sp>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22</a:t>
            </a:fld>
            <a:r>
              <a:rPr lang="en-US" altLang="en-US" sz="1400" smtClean="0"/>
              <a:t>/59</a:t>
            </a:r>
            <a:endParaRPr lang="en-US" altLang="en-US" sz="1400" dirty="0" smtClean="0"/>
          </a:p>
        </p:txBody>
      </p:sp>
    </p:spTree>
    <p:extLst>
      <p:ext uri="{BB962C8B-B14F-4D97-AF65-F5344CB8AC3E}">
        <p14:creationId xmlns:p14="http://schemas.microsoft.com/office/powerpoint/2010/main" val="14709791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161264"/>
            <a:ext cx="9949218" cy="1117600"/>
          </a:xfrm>
          <a:noFill/>
          <a:ln/>
        </p:spPr>
        <p:txBody>
          <a:bodyPr>
            <a:normAutofit/>
          </a:bodyPr>
          <a:lstStyle/>
          <a:p>
            <a:r>
              <a:rPr lang="en-US" sz="4000" dirty="0"/>
              <a:t>Operator Training</a:t>
            </a:r>
          </a:p>
        </p:txBody>
      </p:sp>
      <p:sp>
        <p:nvSpPr>
          <p:cNvPr id="24579" name="Rectangle 3"/>
          <p:cNvSpPr>
            <a:spLocks noGrp="1" noChangeArrowheads="1"/>
          </p:cNvSpPr>
          <p:nvPr>
            <p:ph idx="1"/>
          </p:nvPr>
        </p:nvSpPr>
        <p:spPr>
          <a:xfrm>
            <a:off x="213413" y="1137758"/>
            <a:ext cx="9522393" cy="4806950"/>
          </a:xfrm>
          <a:noFill/>
          <a:ln/>
        </p:spPr>
        <p:txBody>
          <a:bodyPr>
            <a:normAutofit/>
          </a:bodyPr>
          <a:lstStyle/>
          <a:p>
            <a:pPr marL="0" indent="0">
              <a:lnSpc>
                <a:spcPct val="90000"/>
              </a:lnSpc>
              <a:buNone/>
            </a:pPr>
            <a:r>
              <a:rPr lang="en-US" sz="2800" b="1" dirty="0"/>
              <a:t>Safe operations</a:t>
            </a:r>
          </a:p>
          <a:p>
            <a:pPr lvl="1">
              <a:lnSpc>
                <a:spcPct val="90000"/>
              </a:lnSpc>
              <a:spcAft>
                <a:spcPts val="1800"/>
              </a:spcAft>
            </a:pPr>
            <a:r>
              <a:rPr lang="en-US" dirty="0"/>
              <a:t>The employer shall ensure that each powered industrial truck operator is competent to operate a powered industrial truck safely, as demonstrated by successful completion of the training and evaluation specified in the OSHA standard.</a:t>
            </a:r>
          </a:p>
          <a:p>
            <a:pPr lvl="1">
              <a:lnSpc>
                <a:spcPct val="90000"/>
              </a:lnSpc>
            </a:pPr>
            <a:r>
              <a:rPr lang="en-US" dirty="0"/>
              <a:t>Prior to permitting an employee to operate a powered industrial truck (except for training purposes), the employer shall ensure that each operator has successfully completed the required training (or previously received appropriate training).</a:t>
            </a:r>
          </a:p>
        </p:txBody>
      </p:sp>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23</a:t>
            </a:fld>
            <a:r>
              <a:rPr lang="en-US" altLang="en-US" sz="1400" smtClean="0"/>
              <a:t>/59</a:t>
            </a:r>
            <a:endParaRPr lang="en-US" altLang="en-US" sz="1400" dirty="0" smtClean="0"/>
          </a:p>
        </p:txBody>
      </p:sp>
    </p:spTree>
    <p:extLst>
      <p:ext uri="{BB962C8B-B14F-4D97-AF65-F5344CB8AC3E}">
        <p14:creationId xmlns:p14="http://schemas.microsoft.com/office/powerpoint/2010/main" val="36994129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201581"/>
            <a:ext cx="10058400" cy="1117071"/>
          </a:xfrm>
          <a:noFill/>
          <a:ln/>
        </p:spPr>
        <p:txBody>
          <a:bodyPr>
            <a:normAutofit/>
          </a:bodyPr>
          <a:lstStyle/>
          <a:p>
            <a:r>
              <a:rPr lang="en-US" sz="4000" dirty="0"/>
              <a:t>Training Program Content</a:t>
            </a:r>
          </a:p>
        </p:txBody>
      </p:sp>
      <p:sp>
        <p:nvSpPr>
          <p:cNvPr id="28675" name="Rectangle 3"/>
          <p:cNvSpPr>
            <a:spLocks noGrp="1" noChangeArrowheads="1"/>
          </p:cNvSpPr>
          <p:nvPr>
            <p:ph idx="1"/>
          </p:nvPr>
        </p:nvSpPr>
        <p:spPr>
          <a:xfrm>
            <a:off x="860426" y="1689100"/>
            <a:ext cx="8550275" cy="4021138"/>
          </a:xfrm>
          <a:noFill/>
          <a:ln/>
        </p:spPr>
        <p:txBody>
          <a:bodyPr/>
          <a:lstStyle/>
          <a:p>
            <a:r>
              <a:rPr lang="en-US" dirty="0"/>
              <a:t>Operators shall receive initial training in the following topics,  except in topics which the employer can demonstrate are not applicable to safe operation in the employer’s workplace. </a:t>
            </a:r>
          </a:p>
          <a:p>
            <a:pPr lvl="1"/>
            <a:r>
              <a:rPr lang="en-US" i="1" dirty="0"/>
              <a:t>Truck-related topics</a:t>
            </a:r>
          </a:p>
          <a:p>
            <a:pPr lvl="1"/>
            <a:r>
              <a:rPr lang="en-US" i="1" dirty="0"/>
              <a:t>Workplace-related topics</a:t>
            </a:r>
          </a:p>
          <a:p>
            <a:pPr lvl="1"/>
            <a:r>
              <a:rPr lang="en-US" i="1" dirty="0"/>
              <a:t>The requirements of the standard</a:t>
            </a:r>
          </a:p>
        </p:txBody>
      </p:sp>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24</a:t>
            </a:fld>
            <a:r>
              <a:rPr lang="en-US" altLang="en-US" sz="1400" smtClean="0"/>
              <a:t>/59</a:t>
            </a:r>
            <a:endParaRPr lang="en-US" altLang="en-US" sz="1400" dirty="0" smtClean="0"/>
          </a:p>
        </p:txBody>
      </p:sp>
    </p:spTree>
    <p:extLst>
      <p:ext uri="{BB962C8B-B14F-4D97-AF65-F5344CB8AC3E}">
        <p14:creationId xmlns:p14="http://schemas.microsoft.com/office/powerpoint/2010/main" val="32384587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 y="191757"/>
            <a:ext cx="9867331" cy="803275"/>
          </a:xfrm>
          <a:noFill/>
          <a:ln/>
        </p:spPr>
        <p:txBody>
          <a:bodyPr>
            <a:normAutofit/>
          </a:bodyPr>
          <a:lstStyle/>
          <a:p>
            <a:r>
              <a:rPr lang="en-US" sz="4000" dirty="0"/>
              <a:t>Training Program Content </a:t>
            </a:r>
            <a:r>
              <a:rPr lang="en-US" sz="2800" dirty="0" smtClean="0"/>
              <a:t>(Cont’d.)</a:t>
            </a:r>
            <a:endParaRPr lang="en-US" sz="2800" dirty="0"/>
          </a:p>
        </p:txBody>
      </p:sp>
      <p:sp>
        <p:nvSpPr>
          <p:cNvPr id="29699" name="Rectangle 3"/>
          <p:cNvSpPr>
            <a:spLocks noGrp="1" noChangeArrowheads="1"/>
          </p:cNvSpPr>
          <p:nvPr>
            <p:ph sz="half" idx="1"/>
          </p:nvPr>
        </p:nvSpPr>
        <p:spPr>
          <a:xfrm>
            <a:off x="701676" y="1731963"/>
            <a:ext cx="4397375" cy="4249737"/>
          </a:xfrm>
          <a:noFill/>
          <a:ln/>
        </p:spPr>
        <p:txBody>
          <a:bodyPr>
            <a:normAutofit lnSpcReduction="10000"/>
          </a:bodyPr>
          <a:lstStyle/>
          <a:p>
            <a:pPr lvl="1">
              <a:lnSpc>
                <a:spcPct val="90000"/>
              </a:lnSpc>
            </a:pPr>
            <a:r>
              <a:rPr lang="en-US" sz="2600" dirty="0"/>
              <a:t>Operating instructions, warnings and precautions</a:t>
            </a:r>
          </a:p>
          <a:p>
            <a:pPr lvl="1">
              <a:lnSpc>
                <a:spcPct val="90000"/>
              </a:lnSpc>
            </a:pPr>
            <a:r>
              <a:rPr lang="en-US" sz="2600" dirty="0"/>
              <a:t>Differences from automobile</a:t>
            </a:r>
          </a:p>
          <a:p>
            <a:pPr lvl="1">
              <a:lnSpc>
                <a:spcPct val="90000"/>
              </a:lnSpc>
            </a:pPr>
            <a:r>
              <a:rPr lang="en-US" sz="2600" dirty="0"/>
              <a:t>Controls and instrumentation</a:t>
            </a:r>
          </a:p>
          <a:p>
            <a:pPr lvl="1">
              <a:lnSpc>
                <a:spcPct val="90000"/>
              </a:lnSpc>
            </a:pPr>
            <a:r>
              <a:rPr lang="en-US" sz="2600" dirty="0"/>
              <a:t>Engine or motor operation</a:t>
            </a:r>
          </a:p>
          <a:p>
            <a:pPr lvl="1">
              <a:lnSpc>
                <a:spcPct val="90000"/>
              </a:lnSpc>
            </a:pPr>
            <a:r>
              <a:rPr lang="en-US" sz="2600" dirty="0"/>
              <a:t>Steering and maneuvering</a:t>
            </a:r>
          </a:p>
          <a:p>
            <a:pPr lvl="1">
              <a:lnSpc>
                <a:spcPct val="90000"/>
              </a:lnSpc>
            </a:pPr>
            <a:r>
              <a:rPr lang="en-US" sz="2600" dirty="0"/>
              <a:t>Visibility</a:t>
            </a:r>
          </a:p>
        </p:txBody>
      </p:sp>
      <p:sp>
        <p:nvSpPr>
          <p:cNvPr id="29701" name="Rectangle 5"/>
          <p:cNvSpPr>
            <a:spLocks noGrp="1" noChangeArrowheads="1"/>
          </p:cNvSpPr>
          <p:nvPr>
            <p:ph sz="half" idx="2"/>
          </p:nvPr>
        </p:nvSpPr>
        <p:spPr>
          <a:xfrm>
            <a:off x="4933951" y="1429593"/>
            <a:ext cx="4568825" cy="4344987"/>
          </a:xfrm>
          <a:noFill/>
          <a:ln/>
        </p:spPr>
        <p:txBody>
          <a:bodyPr>
            <a:normAutofit lnSpcReduction="10000"/>
          </a:bodyPr>
          <a:lstStyle/>
          <a:p>
            <a:pPr lvl="1">
              <a:lnSpc>
                <a:spcPct val="90000"/>
              </a:lnSpc>
            </a:pPr>
            <a:r>
              <a:rPr lang="en-US" sz="2600" dirty="0"/>
              <a:t>Fork and attachment adaptation, operation, use </a:t>
            </a:r>
          </a:p>
          <a:p>
            <a:pPr lvl="1">
              <a:lnSpc>
                <a:spcPct val="90000"/>
              </a:lnSpc>
            </a:pPr>
            <a:r>
              <a:rPr lang="en-US" sz="2600" dirty="0"/>
              <a:t>Vehicle capacity and stability</a:t>
            </a:r>
          </a:p>
          <a:p>
            <a:pPr lvl="1">
              <a:lnSpc>
                <a:spcPct val="90000"/>
              </a:lnSpc>
            </a:pPr>
            <a:r>
              <a:rPr lang="en-US" sz="2600" dirty="0"/>
              <a:t>Vehicle inspection and maintenance that the operator will be required to perform</a:t>
            </a:r>
          </a:p>
          <a:p>
            <a:pPr lvl="1">
              <a:lnSpc>
                <a:spcPct val="90000"/>
              </a:lnSpc>
            </a:pPr>
            <a:r>
              <a:rPr lang="en-US" sz="2600" dirty="0"/>
              <a:t>Refueling/Charging/ Recharging batteries</a:t>
            </a:r>
          </a:p>
          <a:p>
            <a:pPr lvl="1">
              <a:lnSpc>
                <a:spcPct val="90000"/>
              </a:lnSpc>
            </a:pPr>
            <a:r>
              <a:rPr lang="en-US" sz="2600" dirty="0"/>
              <a:t>Operating limitations</a:t>
            </a:r>
          </a:p>
          <a:p>
            <a:pPr lvl="1">
              <a:lnSpc>
                <a:spcPct val="90000"/>
              </a:lnSpc>
            </a:pPr>
            <a:r>
              <a:rPr lang="en-US" sz="2600" dirty="0"/>
              <a:t>Other instructions, etc.</a:t>
            </a:r>
          </a:p>
        </p:txBody>
      </p:sp>
      <p:sp>
        <p:nvSpPr>
          <p:cNvPr id="29700" name="Rectangle 4"/>
          <p:cNvSpPr>
            <a:spLocks noChangeArrowheads="1"/>
          </p:cNvSpPr>
          <p:nvPr/>
        </p:nvSpPr>
        <p:spPr bwMode="auto">
          <a:xfrm>
            <a:off x="993776" y="1208089"/>
            <a:ext cx="8550275" cy="4520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a:lnSpc>
                <a:spcPct val="80000"/>
              </a:lnSpc>
              <a:spcBef>
                <a:spcPct val="50000"/>
              </a:spcBef>
              <a:buClr>
                <a:srgbClr val="7030A0"/>
              </a:buClr>
              <a:buSzPct val="75000"/>
              <a:buFont typeface="Monotype Sorts" charset="2"/>
              <a:buChar char="n"/>
            </a:pPr>
            <a:r>
              <a:rPr lang="en-US" sz="2800" dirty="0"/>
              <a:t> Truck-related topics</a:t>
            </a:r>
          </a:p>
        </p:txBody>
      </p:sp>
      <p:sp>
        <p:nvSpPr>
          <p:cNvPr id="7"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25</a:t>
            </a:fld>
            <a:r>
              <a:rPr lang="en-US" altLang="en-US" sz="1400" smtClean="0"/>
              <a:t>/59</a:t>
            </a:r>
            <a:endParaRPr lang="en-US" altLang="en-US" sz="1400" dirty="0" smtClean="0"/>
          </a:p>
        </p:txBody>
      </p:sp>
    </p:spTree>
    <p:extLst>
      <p:ext uri="{BB962C8B-B14F-4D97-AF65-F5344CB8AC3E}">
        <p14:creationId xmlns:p14="http://schemas.microsoft.com/office/powerpoint/2010/main" val="20986364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142693"/>
            <a:ext cx="9949218" cy="1116013"/>
          </a:xfrm>
          <a:noFill/>
          <a:ln/>
        </p:spPr>
        <p:txBody>
          <a:bodyPr>
            <a:normAutofit/>
          </a:bodyPr>
          <a:lstStyle/>
          <a:p>
            <a:r>
              <a:rPr lang="en-US" sz="4000" dirty="0" smtClean="0"/>
              <a:t>Training Program Content </a:t>
            </a:r>
            <a:r>
              <a:rPr lang="en-US" sz="2800" dirty="0" smtClean="0"/>
              <a:t>(Cont’d.)</a:t>
            </a:r>
            <a:endParaRPr lang="en-US" sz="2800" dirty="0"/>
          </a:p>
        </p:txBody>
      </p:sp>
      <p:sp>
        <p:nvSpPr>
          <p:cNvPr id="30723" name="Rectangle 3"/>
          <p:cNvSpPr>
            <a:spLocks noGrp="1" noChangeArrowheads="1"/>
          </p:cNvSpPr>
          <p:nvPr>
            <p:ph sz="half" idx="1"/>
          </p:nvPr>
        </p:nvSpPr>
        <p:spPr>
          <a:xfrm>
            <a:off x="838200" y="1862138"/>
            <a:ext cx="4610100" cy="4386262"/>
          </a:xfrm>
          <a:noFill/>
          <a:ln/>
        </p:spPr>
        <p:txBody>
          <a:bodyPr>
            <a:normAutofit lnSpcReduction="10000"/>
          </a:bodyPr>
          <a:lstStyle/>
          <a:p>
            <a:pPr lvl="1"/>
            <a:r>
              <a:rPr lang="en-US" sz="2600" dirty="0"/>
              <a:t>Surface conditions</a:t>
            </a:r>
          </a:p>
          <a:p>
            <a:pPr lvl="1"/>
            <a:r>
              <a:rPr lang="en-US" sz="2600" dirty="0"/>
              <a:t>Composition and stability of loads</a:t>
            </a:r>
          </a:p>
          <a:p>
            <a:pPr lvl="1"/>
            <a:r>
              <a:rPr lang="en-US" sz="2600" dirty="0"/>
              <a:t>Load manipulation, stacking, </a:t>
            </a:r>
            <a:r>
              <a:rPr lang="en-US" sz="2600" dirty="0" err="1"/>
              <a:t>unstacking</a:t>
            </a:r>
            <a:endParaRPr lang="en-US" sz="2600" dirty="0"/>
          </a:p>
          <a:p>
            <a:pPr lvl="1"/>
            <a:r>
              <a:rPr lang="en-US" sz="2600" dirty="0"/>
              <a:t>Pedestrian traffic</a:t>
            </a:r>
          </a:p>
          <a:p>
            <a:pPr lvl="1"/>
            <a:r>
              <a:rPr lang="en-US" sz="2600" dirty="0"/>
              <a:t>Narrow aisles and restricted areas</a:t>
            </a:r>
          </a:p>
          <a:p>
            <a:pPr lvl="1"/>
            <a:r>
              <a:rPr lang="en-US" sz="2600" dirty="0"/>
              <a:t>Operating in hazardous (classified) locations</a:t>
            </a:r>
          </a:p>
        </p:txBody>
      </p:sp>
      <p:sp>
        <p:nvSpPr>
          <p:cNvPr id="30724" name="Rectangle 4"/>
          <p:cNvSpPr>
            <a:spLocks noGrp="1" noChangeArrowheads="1"/>
          </p:cNvSpPr>
          <p:nvPr>
            <p:ph sz="half" idx="2"/>
          </p:nvPr>
        </p:nvSpPr>
        <p:spPr>
          <a:xfrm>
            <a:off x="4945064" y="1862138"/>
            <a:ext cx="4862512" cy="4367212"/>
          </a:xfrm>
          <a:noFill/>
          <a:ln/>
        </p:spPr>
        <p:txBody>
          <a:bodyPr>
            <a:normAutofit lnSpcReduction="10000"/>
          </a:bodyPr>
          <a:lstStyle/>
          <a:p>
            <a:pPr lvl="1"/>
            <a:r>
              <a:rPr lang="en-US" sz="2600" dirty="0"/>
              <a:t>Operating on ramps and sloped surfaces</a:t>
            </a:r>
          </a:p>
          <a:p>
            <a:pPr lvl="1"/>
            <a:r>
              <a:rPr lang="en-US" sz="2600" dirty="0"/>
              <a:t>Potentially hazardous environmental conditions</a:t>
            </a:r>
          </a:p>
          <a:p>
            <a:pPr lvl="1"/>
            <a:r>
              <a:rPr lang="en-US" sz="2600" dirty="0"/>
              <a:t>Operating in closed environments or other areas where poor ventilation or maintenance could cause carbon monoxide or diesel exhaust buildup</a:t>
            </a:r>
          </a:p>
        </p:txBody>
      </p:sp>
      <p:sp>
        <p:nvSpPr>
          <p:cNvPr id="30725" name="Rectangle 5"/>
          <p:cNvSpPr>
            <a:spLocks noChangeArrowheads="1"/>
          </p:cNvSpPr>
          <p:nvPr/>
        </p:nvSpPr>
        <p:spPr bwMode="auto">
          <a:xfrm>
            <a:off x="1257300" y="1117601"/>
            <a:ext cx="83820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a:spcBef>
                <a:spcPct val="50000"/>
              </a:spcBef>
              <a:buClr>
                <a:srgbClr val="7030A0"/>
              </a:buClr>
              <a:buSzPct val="75000"/>
              <a:buFont typeface="Monotype Sorts" charset="2"/>
              <a:buChar char="n"/>
            </a:pPr>
            <a:r>
              <a:rPr lang="en-US" sz="2800" dirty="0"/>
              <a:t> Workplace-related topics</a:t>
            </a:r>
          </a:p>
        </p:txBody>
      </p:sp>
      <p:sp>
        <p:nvSpPr>
          <p:cNvPr id="7"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26</a:t>
            </a:fld>
            <a:r>
              <a:rPr lang="en-US" altLang="en-US" sz="1400" smtClean="0"/>
              <a:t>/59</a:t>
            </a:r>
            <a:endParaRPr lang="en-US" altLang="en-US" sz="1400" dirty="0" smtClean="0"/>
          </a:p>
        </p:txBody>
      </p:sp>
    </p:spTree>
    <p:extLst>
      <p:ext uri="{BB962C8B-B14F-4D97-AF65-F5344CB8AC3E}">
        <p14:creationId xmlns:p14="http://schemas.microsoft.com/office/powerpoint/2010/main" val="30218220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161265"/>
            <a:ext cx="10058400" cy="1117071"/>
          </a:xfrm>
          <a:noFill/>
          <a:ln/>
        </p:spPr>
        <p:txBody>
          <a:bodyPr>
            <a:normAutofit/>
          </a:bodyPr>
          <a:lstStyle/>
          <a:p>
            <a:r>
              <a:rPr lang="en-US" sz="4000" dirty="0"/>
              <a:t>Training Program Content </a:t>
            </a:r>
            <a:r>
              <a:rPr lang="en-US" sz="2800" dirty="0" smtClean="0"/>
              <a:t>(Cont’d.)</a:t>
            </a:r>
            <a:endParaRPr lang="en-US" sz="2800" dirty="0"/>
          </a:p>
        </p:txBody>
      </p:sp>
      <p:sp>
        <p:nvSpPr>
          <p:cNvPr id="31747" name="Rectangle 3"/>
          <p:cNvSpPr>
            <a:spLocks noGrp="1" noChangeArrowheads="1"/>
          </p:cNvSpPr>
          <p:nvPr>
            <p:ph idx="1"/>
          </p:nvPr>
        </p:nvSpPr>
        <p:spPr>
          <a:noFill/>
          <a:ln/>
        </p:spPr>
        <p:txBody>
          <a:bodyPr/>
          <a:lstStyle/>
          <a:p>
            <a:r>
              <a:rPr lang="en-US" dirty="0"/>
              <a:t>The requirements of the OSHA standard on powered industrial trucks must also be included in the initial operator training program. </a:t>
            </a:r>
            <a:endParaRPr lang="en-US" dirty="0" smtClean="0"/>
          </a:p>
          <a:p>
            <a:endParaRPr lang="en-US" dirty="0"/>
          </a:p>
          <a:p>
            <a:r>
              <a:rPr lang="en-US" dirty="0" smtClean="0"/>
              <a:t>The Department of Transportation (DOT) requires daily forklift inspections, not OSHA</a:t>
            </a:r>
            <a:endParaRPr lang="en-US" dirty="0"/>
          </a:p>
        </p:txBody>
      </p:sp>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27</a:t>
            </a:fld>
            <a:r>
              <a:rPr lang="en-US" altLang="en-US" sz="1400" smtClean="0"/>
              <a:t>/59</a:t>
            </a:r>
            <a:endParaRPr lang="en-US" altLang="en-US" sz="1400" dirty="0" smtClean="0"/>
          </a:p>
        </p:txBody>
      </p:sp>
    </p:spTree>
    <p:extLst>
      <p:ext uri="{BB962C8B-B14F-4D97-AF65-F5344CB8AC3E}">
        <p14:creationId xmlns:p14="http://schemas.microsoft.com/office/powerpoint/2010/main" val="3465095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181422"/>
            <a:ext cx="10058400" cy="1116013"/>
          </a:xfrm>
          <a:noFill/>
          <a:ln/>
        </p:spPr>
        <p:txBody>
          <a:bodyPr>
            <a:normAutofit/>
          </a:bodyPr>
          <a:lstStyle/>
          <a:p>
            <a:r>
              <a:rPr lang="en-US" sz="4000" dirty="0"/>
              <a:t>Certification</a:t>
            </a:r>
          </a:p>
        </p:txBody>
      </p:sp>
      <p:sp>
        <p:nvSpPr>
          <p:cNvPr id="35843" name="Rectangle 3"/>
          <p:cNvSpPr>
            <a:spLocks noGrp="1" noChangeArrowheads="1"/>
          </p:cNvSpPr>
          <p:nvPr>
            <p:ph idx="1"/>
          </p:nvPr>
        </p:nvSpPr>
        <p:spPr>
          <a:xfrm>
            <a:off x="383843" y="1502796"/>
            <a:ext cx="9415250" cy="4021137"/>
          </a:xfrm>
          <a:noFill/>
          <a:ln/>
        </p:spPr>
        <p:txBody>
          <a:bodyPr>
            <a:normAutofit/>
          </a:bodyPr>
          <a:lstStyle/>
          <a:p>
            <a:pPr>
              <a:lnSpc>
                <a:spcPct val="90000"/>
              </a:lnSpc>
            </a:pPr>
            <a:r>
              <a:rPr lang="en-US" dirty="0"/>
              <a:t>The employer shall certify that each operator has been trained and evaluated as required by the standard.</a:t>
            </a:r>
          </a:p>
          <a:p>
            <a:pPr>
              <a:lnSpc>
                <a:spcPct val="90000"/>
              </a:lnSpc>
            </a:pPr>
            <a:r>
              <a:rPr lang="en-US" dirty="0"/>
              <a:t>Certification shall include:</a:t>
            </a:r>
          </a:p>
          <a:p>
            <a:pPr lvl="1">
              <a:lnSpc>
                <a:spcPct val="90000"/>
              </a:lnSpc>
            </a:pPr>
            <a:r>
              <a:rPr lang="en-US" i="1" dirty="0"/>
              <a:t>Name of operator</a:t>
            </a:r>
          </a:p>
          <a:p>
            <a:pPr lvl="1">
              <a:lnSpc>
                <a:spcPct val="90000"/>
              </a:lnSpc>
            </a:pPr>
            <a:r>
              <a:rPr lang="en-US" i="1" dirty="0"/>
              <a:t>Date of training</a:t>
            </a:r>
          </a:p>
          <a:p>
            <a:pPr lvl="1">
              <a:lnSpc>
                <a:spcPct val="90000"/>
              </a:lnSpc>
            </a:pPr>
            <a:r>
              <a:rPr lang="en-US" i="1" dirty="0"/>
              <a:t>Date of evaluation</a:t>
            </a:r>
          </a:p>
          <a:p>
            <a:pPr lvl="1">
              <a:lnSpc>
                <a:spcPct val="90000"/>
              </a:lnSpc>
            </a:pPr>
            <a:r>
              <a:rPr lang="en-US" i="1" dirty="0"/>
              <a:t>Identity of person(s) performing the training or evaluation </a:t>
            </a:r>
          </a:p>
        </p:txBody>
      </p:sp>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28</a:t>
            </a:fld>
            <a:r>
              <a:rPr lang="en-US" altLang="en-US" sz="1400" smtClean="0"/>
              <a:t>/59</a:t>
            </a:r>
            <a:endParaRPr lang="en-US" altLang="en-US" sz="1400" dirty="0" smtClean="0"/>
          </a:p>
        </p:txBody>
      </p:sp>
    </p:spTree>
    <p:extLst>
      <p:ext uri="{BB962C8B-B14F-4D97-AF65-F5344CB8AC3E}">
        <p14:creationId xmlns:p14="http://schemas.microsoft.com/office/powerpoint/2010/main" val="40571020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100787" y="318988"/>
            <a:ext cx="9807575" cy="1116013"/>
          </a:xfrm>
          <a:noFill/>
        </p:spPr>
        <p:txBody>
          <a:bodyPr>
            <a:noAutofit/>
          </a:bodyPr>
          <a:lstStyle/>
          <a:p>
            <a:r>
              <a:rPr lang="en-US" altLang="en-US" sz="4000" dirty="0" smtClean="0"/>
              <a:t>Appendix A - Stability of Powered Industrial Trucks</a:t>
            </a:r>
          </a:p>
        </p:txBody>
      </p:sp>
      <p:sp>
        <p:nvSpPr>
          <p:cNvPr id="37892" name="Rectangle 3"/>
          <p:cNvSpPr>
            <a:spLocks noGrp="1" noChangeArrowheads="1"/>
          </p:cNvSpPr>
          <p:nvPr>
            <p:ph idx="1"/>
          </p:nvPr>
        </p:nvSpPr>
        <p:spPr>
          <a:xfrm>
            <a:off x="209552" y="1846049"/>
            <a:ext cx="9598025" cy="4021138"/>
          </a:xfrm>
          <a:noFill/>
        </p:spPr>
        <p:txBody>
          <a:bodyPr/>
          <a:lstStyle/>
          <a:p>
            <a:r>
              <a:rPr lang="en-US" altLang="en-US" dirty="0" smtClean="0"/>
              <a:t>Appendix A provides non-mandatory guidance to assist employers in implementing the standard. </a:t>
            </a:r>
          </a:p>
          <a:p>
            <a:r>
              <a:rPr lang="en-US" altLang="en-US" dirty="0" smtClean="0"/>
              <a:t>This appendix does not add to, alter, or reduce the requirements of this section.</a:t>
            </a:r>
          </a:p>
        </p:txBody>
      </p:sp>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29</a:t>
            </a:fld>
            <a:r>
              <a:rPr lang="en-US" altLang="en-US" sz="1400" smtClean="0"/>
              <a:t>/59</a:t>
            </a:r>
            <a:endParaRPr lang="en-US" altLang="en-US" sz="1400" dirty="0" smtClean="0"/>
          </a:p>
        </p:txBody>
      </p:sp>
    </p:spTree>
    <p:extLst>
      <p:ext uri="{BB962C8B-B14F-4D97-AF65-F5344CB8AC3E}">
        <p14:creationId xmlns:p14="http://schemas.microsoft.com/office/powerpoint/2010/main" val="34095574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1" y="220662"/>
            <a:ext cx="9932988" cy="1116013"/>
          </a:xfrm>
          <a:noFill/>
        </p:spPr>
        <p:txBody>
          <a:bodyPr>
            <a:noAutofit/>
          </a:bodyPr>
          <a:lstStyle/>
          <a:p>
            <a:pPr>
              <a:lnSpc>
                <a:spcPct val="90000"/>
              </a:lnSpc>
            </a:pPr>
            <a:r>
              <a:rPr lang="en-US" altLang="en-US" sz="4000" dirty="0" smtClean="0"/>
              <a:t>Appendix A - Stability of Powered Industrial Trucks</a:t>
            </a:r>
          </a:p>
        </p:txBody>
      </p:sp>
      <p:sp>
        <p:nvSpPr>
          <p:cNvPr id="38916" name="Rectangle 3"/>
          <p:cNvSpPr>
            <a:spLocks noGrp="1" noChangeArrowheads="1"/>
          </p:cNvSpPr>
          <p:nvPr>
            <p:ph type="body" sz="half" idx="1"/>
          </p:nvPr>
        </p:nvSpPr>
        <p:spPr>
          <a:xfrm>
            <a:off x="447580" y="1666875"/>
            <a:ext cx="4191000" cy="4021138"/>
          </a:xfrm>
          <a:noFill/>
        </p:spPr>
        <p:txBody>
          <a:bodyPr/>
          <a:lstStyle/>
          <a:p>
            <a:r>
              <a:rPr lang="en-US" altLang="en-US" sz="2800" dirty="0" smtClean="0"/>
              <a:t>Definitions</a:t>
            </a:r>
          </a:p>
          <a:p>
            <a:r>
              <a:rPr lang="en-US" altLang="en-US" sz="2800" dirty="0" smtClean="0"/>
              <a:t>General</a:t>
            </a:r>
          </a:p>
          <a:p>
            <a:r>
              <a:rPr lang="en-US" altLang="en-US" sz="2800" dirty="0" smtClean="0"/>
              <a:t>Basic Principles</a:t>
            </a:r>
          </a:p>
          <a:p>
            <a:r>
              <a:rPr lang="en-US" altLang="en-US" sz="2800" dirty="0" smtClean="0"/>
              <a:t>Stability Triangle</a:t>
            </a:r>
          </a:p>
          <a:p>
            <a:r>
              <a:rPr lang="en-US" altLang="en-US" sz="2800" dirty="0" smtClean="0"/>
              <a:t>Longitudinal Stability</a:t>
            </a:r>
          </a:p>
          <a:p>
            <a:r>
              <a:rPr lang="en-US" altLang="en-US" sz="2800" dirty="0" smtClean="0"/>
              <a:t>Lateral Stability</a:t>
            </a:r>
          </a:p>
          <a:p>
            <a:r>
              <a:rPr lang="en-US" altLang="en-US" sz="2800" dirty="0" smtClean="0"/>
              <a:t>Dynamic Stability</a:t>
            </a:r>
          </a:p>
        </p:txBody>
      </p:sp>
      <p:pic>
        <p:nvPicPr>
          <p:cNvPr id="38917" name="Picture 6" descr="Amisc-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6988" y="1666875"/>
            <a:ext cx="4826000" cy="383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30</a:t>
            </a:fld>
            <a:r>
              <a:rPr lang="en-US" altLang="en-US" sz="1400" smtClean="0"/>
              <a:t>/59</a:t>
            </a:r>
            <a:endParaRPr lang="en-US" altLang="en-US" sz="1400" dirty="0" smtClean="0"/>
          </a:p>
        </p:txBody>
      </p:sp>
    </p:spTree>
    <p:extLst>
      <p:ext uri="{BB962C8B-B14F-4D97-AF65-F5344CB8AC3E}">
        <p14:creationId xmlns:p14="http://schemas.microsoft.com/office/powerpoint/2010/main" val="36347378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Line 2"/>
          <p:cNvSpPr>
            <a:spLocks noChangeShapeType="1"/>
          </p:cNvSpPr>
          <p:nvPr/>
        </p:nvSpPr>
        <p:spPr bwMode="auto">
          <a:xfrm>
            <a:off x="1522341" y="2765425"/>
            <a:ext cx="0" cy="29845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39" name="Line 3"/>
          <p:cNvSpPr>
            <a:spLocks noChangeShapeType="1"/>
          </p:cNvSpPr>
          <p:nvPr/>
        </p:nvSpPr>
        <p:spPr bwMode="auto">
          <a:xfrm flipV="1">
            <a:off x="1535114" y="2111375"/>
            <a:ext cx="484187" cy="65405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40" name="Line 4"/>
          <p:cNvSpPr>
            <a:spLocks noChangeShapeType="1"/>
          </p:cNvSpPr>
          <p:nvPr/>
        </p:nvSpPr>
        <p:spPr bwMode="auto">
          <a:xfrm>
            <a:off x="2017712" y="2143220"/>
            <a:ext cx="2347913"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41" name="Line 5"/>
          <p:cNvSpPr>
            <a:spLocks noChangeShapeType="1"/>
          </p:cNvSpPr>
          <p:nvPr/>
        </p:nvSpPr>
        <p:spPr bwMode="auto">
          <a:xfrm>
            <a:off x="4367213" y="2009776"/>
            <a:ext cx="0" cy="117475"/>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42" name="Line 6"/>
          <p:cNvSpPr>
            <a:spLocks noChangeShapeType="1"/>
          </p:cNvSpPr>
          <p:nvPr/>
        </p:nvSpPr>
        <p:spPr bwMode="auto">
          <a:xfrm>
            <a:off x="4367213" y="2009775"/>
            <a:ext cx="277812"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43" name="AutoShape 7"/>
          <p:cNvSpPr>
            <a:spLocks noChangeArrowheads="1"/>
          </p:cNvSpPr>
          <p:nvPr/>
        </p:nvSpPr>
        <p:spPr bwMode="auto">
          <a:xfrm>
            <a:off x="4719637" y="1955801"/>
            <a:ext cx="1092200" cy="104775"/>
          </a:xfrm>
          <a:prstGeom prst="roundRect">
            <a:avLst>
              <a:gd name="adj" fmla="val 12495"/>
            </a:avLst>
          </a:prstGeom>
          <a:solidFill>
            <a:schemeClr val="accent1"/>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44" name="AutoShape 8"/>
          <p:cNvSpPr>
            <a:spLocks noChangeArrowheads="1"/>
          </p:cNvSpPr>
          <p:nvPr/>
        </p:nvSpPr>
        <p:spPr bwMode="auto">
          <a:xfrm>
            <a:off x="2438401" y="2016126"/>
            <a:ext cx="815975" cy="104775"/>
          </a:xfrm>
          <a:prstGeom prst="roundRect">
            <a:avLst>
              <a:gd name="adj" fmla="val 12495"/>
            </a:avLst>
          </a:prstGeom>
          <a:solidFill>
            <a:schemeClr val="accent1"/>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45" name="Line 9"/>
          <p:cNvSpPr>
            <a:spLocks noChangeShapeType="1"/>
          </p:cNvSpPr>
          <p:nvPr/>
        </p:nvSpPr>
        <p:spPr bwMode="auto">
          <a:xfrm>
            <a:off x="5749926" y="2009775"/>
            <a:ext cx="138113"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46" name="Line 10"/>
          <p:cNvSpPr>
            <a:spLocks noChangeShapeType="1"/>
          </p:cNvSpPr>
          <p:nvPr/>
        </p:nvSpPr>
        <p:spPr bwMode="auto">
          <a:xfrm>
            <a:off x="5956300" y="2009776"/>
            <a:ext cx="0" cy="117475"/>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47" name="Line 11"/>
          <p:cNvSpPr>
            <a:spLocks noChangeShapeType="1"/>
          </p:cNvSpPr>
          <p:nvPr/>
        </p:nvSpPr>
        <p:spPr bwMode="auto">
          <a:xfrm>
            <a:off x="5888039" y="2127250"/>
            <a:ext cx="1519238"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48" name="Line 12"/>
          <p:cNvSpPr>
            <a:spLocks noChangeShapeType="1"/>
          </p:cNvSpPr>
          <p:nvPr/>
        </p:nvSpPr>
        <p:spPr bwMode="auto">
          <a:xfrm>
            <a:off x="7415214" y="2117725"/>
            <a:ext cx="268287" cy="12700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49" name="Line 13"/>
          <p:cNvSpPr>
            <a:spLocks noChangeShapeType="1"/>
          </p:cNvSpPr>
          <p:nvPr/>
        </p:nvSpPr>
        <p:spPr bwMode="auto">
          <a:xfrm>
            <a:off x="7683500" y="2244725"/>
            <a:ext cx="0" cy="179388"/>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50" name="Line 14"/>
          <p:cNvSpPr>
            <a:spLocks noChangeShapeType="1"/>
          </p:cNvSpPr>
          <p:nvPr/>
        </p:nvSpPr>
        <p:spPr bwMode="auto">
          <a:xfrm>
            <a:off x="1543051" y="3084513"/>
            <a:ext cx="414338" cy="71120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51" name="Line 15"/>
          <p:cNvSpPr>
            <a:spLocks noChangeShapeType="1"/>
          </p:cNvSpPr>
          <p:nvPr/>
        </p:nvSpPr>
        <p:spPr bwMode="auto">
          <a:xfrm>
            <a:off x="2017712" y="3789363"/>
            <a:ext cx="2417763"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52" name="Line 16"/>
          <p:cNvSpPr>
            <a:spLocks noChangeShapeType="1"/>
          </p:cNvSpPr>
          <p:nvPr/>
        </p:nvSpPr>
        <p:spPr bwMode="auto">
          <a:xfrm>
            <a:off x="4367213" y="3789363"/>
            <a:ext cx="0" cy="117475"/>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53" name="Line 17"/>
          <p:cNvSpPr>
            <a:spLocks noChangeShapeType="1"/>
          </p:cNvSpPr>
          <p:nvPr/>
        </p:nvSpPr>
        <p:spPr bwMode="auto">
          <a:xfrm>
            <a:off x="4367213" y="3906838"/>
            <a:ext cx="1450975"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54" name="Line 18"/>
          <p:cNvSpPr>
            <a:spLocks noChangeShapeType="1"/>
          </p:cNvSpPr>
          <p:nvPr/>
        </p:nvSpPr>
        <p:spPr bwMode="auto">
          <a:xfrm>
            <a:off x="5818188" y="3789363"/>
            <a:ext cx="0" cy="117475"/>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55" name="Line 19"/>
          <p:cNvSpPr>
            <a:spLocks noChangeShapeType="1"/>
          </p:cNvSpPr>
          <p:nvPr/>
        </p:nvSpPr>
        <p:spPr bwMode="auto">
          <a:xfrm>
            <a:off x="5886451" y="3789363"/>
            <a:ext cx="1520825"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56" name="Line 20"/>
          <p:cNvSpPr>
            <a:spLocks noChangeShapeType="1"/>
          </p:cNvSpPr>
          <p:nvPr/>
        </p:nvSpPr>
        <p:spPr bwMode="auto">
          <a:xfrm flipV="1">
            <a:off x="7339013" y="3667126"/>
            <a:ext cx="276225" cy="122238"/>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57" name="Line 21"/>
          <p:cNvSpPr>
            <a:spLocks noChangeShapeType="1"/>
          </p:cNvSpPr>
          <p:nvPr/>
        </p:nvSpPr>
        <p:spPr bwMode="auto">
          <a:xfrm>
            <a:off x="7615238" y="3490913"/>
            <a:ext cx="0" cy="176212"/>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58" name="Line 22"/>
          <p:cNvSpPr>
            <a:spLocks noChangeShapeType="1"/>
          </p:cNvSpPr>
          <p:nvPr/>
        </p:nvSpPr>
        <p:spPr bwMode="auto">
          <a:xfrm flipH="1">
            <a:off x="7477126" y="2424114"/>
            <a:ext cx="206375" cy="58737"/>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59" name="Line 23"/>
          <p:cNvSpPr>
            <a:spLocks noChangeShapeType="1"/>
          </p:cNvSpPr>
          <p:nvPr/>
        </p:nvSpPr>
        <p:spPr bwMode="auto">
          <a:xfrm>
            <a:off x="7339013" y="3373439"/>
            <a:ext cx="276225" cy="117475"/>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60" name="Line 24"/>
          <p:cNvSpPr>
            <a:spLocks noChangeShapeType="1"/>
          </p:cNvSpPr>
          <p:nvPr/>
        </p:nvSpPr>
        <p:spPr bwMode="auto">
          <a:xfrm>
            <a:off x="5888039" y="2482850"/>
            <a:ext cx="1589088"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61" name="Line 25"/>
          <p:cNvSpPr>
            <a:spLocks noChangeShapeType="1"/>
          </p:cNvSpPr>
          <p:nvPr/>
        </p:nvSpPr>
        <p:spPr bwMode="auto">
          <a:xfrm>
            <a:off x="5956301" y="3373438"/>
            <a:ext cx="1450975"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62" name="Line 26"/>
          <p:cNvSpPr>
            <a:spLocks noChangeShapeType="1"/>
          </p:cNvSpPr>
          <p:nvPr/>
        </p:nvSpPr>
        <p:spPr bwMode="auto">
          <a:xfrm>
            <a:off x="5888038" y="2482850"/>
            <a:ext cx="0" cy="890588"/>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63" name="AutoShape 27"/>
          <p:cNvSpPr>
            <a:spLocks noChangeArrowheads="1"/>
          </p:cNvSpPr>
          <p:nvPr/>
        </p:nvSpPr>
        <p:spPr bwMode="auto">
          <a:xfrm>
            <a:off x="2506663" y="3795714"/>
            <a:ext cx="747713" cy="104775"/>
          </a:xfrm>
          <a:prstGeom prst="roundRect">
            <a:avLst>
              <a:gd name="adj" fmla="val 12495"/>
            </a:avLst>
          </a:prstGeom>
          <a:solidFill>
            <a:schemeClr val="accent1"/>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64" name="AutoShape 28"/>
          <p:cNvSpPr>
            <a:spLocks noChangeArrowheads="1"/>
          </p:cNvSpPr>
          <p:nvPr/>
        </p:nvSpPr>
        <p:spPr bwMode="auto">
          <a:xfrm>
            <a:off x="4719637" y="3852864"/>
            <a:ext cx="1022350" cy="106362"/>
          </a:xfrm>
          <a:prstGeom prst="roundRect">
            <a:avLst>
              <a:gd name="adj" fmla="val 12495"/>
            </a:avLst>
          </a:prstGeom>
          <a:solidFill>
            <a:schemeClr val="accent1"/>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65" name="Line 29"/>
          <p:cNvSpPr>
            <a:spLocks noChangeShapeType="1"/>
          </p:cNvSpPr>
          <p:nvPr/>
        </p:nvSpPr>
        <p:spPr bwMode="auto">
          <a:xfrm>
            <a:off x="2709863" y="2127250"/>
            <a:ext cx="0" cy="1662113"/>
          </a:xfrm>
          <a:prstGeom prst="line">
            <a:avLst/>
          </a:prstGeom>
          <a:noFill/>
          <a:ln w="12699">
            <a:solidFill>
              <a:schemeClr val="tx1"/>
            </a:solidFill>
            <a:prstDash val="dash"/>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66" name="Line 30"/>
          <p:cNvSpPr>
            <a:spLocks noChangeShapeType="1"/>
          </p:cNvSpPr>
          <p:nvPr/>
        </p:nvSpPr>
        <p:spPr bwMode="auto">
          <a:xfrm>
            <a:off x="2914650" y="2127250"/>
            <a:ext cx="0" cy="1662113"/>
          </a:xfrm>
          <a:prstGeom prst="line">
            <a:avLst/>
          </a:prstGeom>
          <a:noFill/>
          <a:ln w="12699">
            <a:solidFill>
              <a:schemeClr val="tx1"/>
            </a:solidFill>
            <a:prstDash val="dash"/>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67" name="Oval 31"/>
          <p:cNvSpPr>
            <a:spLocks noChangeArrowheads="1"/>
          </p:cNvSpPr>
          <p:nvPr/>
        </p:nvSpPr>
        <p:spPr bwMode="auto">
          <a:xfrm>
            <a:off x="3889376" y="2784475"/>
            <a:ext cx="333375" cy="285750"/>
          </a:xfrm>
          <a:prstGeom prst="ellipse">
            <a:avLst/>
          </a:prstGeom>
          <a:solidFill>
            <a:schemeClr val="accent1"/>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68" name="Oval 32"/>
          <p:cNvSpPr>
            <a:spLocks noChangeArrowheads="1"/>
          </p:cNvSpPr>
          <p:nvPr/>
        </p:nvSpPr>
        <p:spPr bwMode="auto">
          <a:xfrm>
            <a:off x="4927601" y="2784475"/>
            <a:ext cx="403225" cy="285750"/>
          </a:xfrm>
          <a:prstGeom prst="ellipse">
            <a:avLst/>
          </a:prstGeom>
          <a:solidFill>
            <a:schemeClr val="accent1"/>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69" name="Line 33"/>
          <p:cNvSpPr>
            <a:spLocks noChangeShapeType="1"/>
          </p:cNvSpPr>
          <p:nvPr/>
        </p:nvSpPr>
        <p:spPr bwMode="auto">
          <a:xfrm>
            <a:off x="5127625" y="2066925"/>
            <a:ext cx="0" cy="1779588"/>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70" name="Line 34"/>
          <p:cNvSpPr>
            <a:spLocks noChangeShapeType="1"/>
          </p:cNvSpPr>
          <p:nvPr/>
        </p:nvSpPr>
        <p:spPr bwMode="auto">
          <a:xfrm flipV="1">
            <a:off x="2778125" y="2066926"/>
            <a:ext cx="2349500" cy="83185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71" name="Line 35"/>
          <p:cNvSpPr>
            <a:spLocks noChangeShapeType="1"/>
          </p:cNvSpPr>
          <p:nvPr/>
        </p:nvSpPr>
        <p:spPr bwMode="auto">
          <a:xfrm>
            <a:off x="2846388" y="2898775"/>
            <a:ext cx="2349500" cy="947738"/>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72" name="Rectangle 36"/>
          <p:cNvSpPr>
            <a:spLocks noChangeArrowheads="1"/>
          </p:cNvSpPr>
          <p:nvPr/>
        </p:nvSpPr>
        <p:spPr bwMode="auto">
          <a:xfrm>
            <a:off x="2211388" y="2719388"/>
            <a:ext cx="327013"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600"/>
              <a:t>A</a:t>
            </a:r>
          </a:p>
        </p:txBody>
      </p:sp>
      <p:sp>
        <p:nvSpPr>
          <p:cNvPr id="39973" name="Rectangle 37"/>
          <p:cNvSpPr>
            <a:spLocks noChangeArrowheads="1"/>
          </p:cNvSpPr>
          <p:nvPr/>
        </p:nvSpPr>
        <p:spPr bwMode="auto">
          <a:xfrm>
            <a:off x="4975226" y="1533525"/>
            <a:ext cx="322805"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600"/>
              <a:t>B</a:t>
            </a:r>
          </a:p>
        </p:txBody>
      </p:sp>
      <p:sp>
        <p:nvSpPr>
          <p:cNvPr id="39974" name="Rectangle 38"/>
          <p:cNvSpPr>
            <a:spLocks noChangeArrowheads="1"/>
          </p:cNvSpPr>
          <p:nvPr/>
        </p:nvSpPr>
        <p:spPr bwMode="auto">
          <a:xfrm>
            <a:off x="5043489" y="4141788"/>
            <a:ext cx="322805"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600"/>
              <a:t>C</a:t>
            </a:r>
          </a:p>
        </p:txBody>
      </p:sp>
      <p:sp>
        <p:nvSpPr>
          <p:cNvPr id="39975" name="Rectangle 39"/>
          <p:cNvSpPr>
            <a:spLocks noChangeArrowheads="1"/>
          </p:cNvSpPr>
          <p:nvPr/>
        </p:nvSpPr>
        <p:spPr bwMode="auto">
          <a:xfrm>
            <a:off x="6357939" y="1284288"/>
            <a:ext cx="1798369" cy="5854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600" dirty="0"/>
              <a:t>Vehicle Center of</a:t>
            </a:r>
          </a:p>
          <a:p>
            <a:r>
              <a:rPr lang="en-US" sz="1600" dirty="0"/>
              <a:t>Gravity (Unloaded)</a:t>
            </a:r>
          </a:p>
        </p:txBody>
      </p:sp>
      <p:sp>
        <p:nvSpPr>
          <p:cNvPr id="39976" name="Rectangle 40"/>
          <p:cNvSpPr>
            <a:spLocks noChangeArrowheads="1"/>
          </p:cNvSpPr>
          <p:nvPr/>
        </p:nvSpPr>
        <p:spPr bwMode="auto">
          <a:xfrm>
            <a:off x="6426201" y="4051300"/>
            <a:ext cx="1633159" cy="10778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600"/>
              <a:t>Center of Gravity</a:t>
            </a:r>
          </a:p>
          <a:p>
            <a:r>
              <a:rPr lang="en-US" sz="1600"/>
              <a:t>of Vehicle and </a:t>
            </a:r>
          </a:p>
          <a:p>
            <a:r>
              <a:rPr lang="en-US" sz="1600"/>
              <a:t>Maximum Load</a:t>
            </a:r>
          </a:p>
          <a:p>
            <a:r>
              <a:rPr lang="en-US" sz="1600"/>
              <a:t>(Theoretical)</a:t>
            </a:r>
          </a:p>
        </p:txBody>
      </p:sp>
      <p:sp>
        <p:nvSpPr>
          <p:cNvPr id="39977" name="Line 41"/>
          <p:cNvSpPr>
            <a:spLocks noChangeShapeType="1"/>
          </p:cNvSpPr>
          <p:nvPr/>
        </p:nvSpPr>
        <p:spPr bwMode="auto">
          <a:xfrm>
            <a:off x="5888038" y="1533525"/>
            <a:ext cx="276225"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78" name="Line 42"/>
          <p:cNvSpPr>
            <a:spLocks noChangeShapeType="1"/>
          </p:cNvSpPr>
          <p:nvPr/>
        </p:nvSpPr>
        <p:spPr bwMode="auto">
          <a:xfrm flipH="1">
            <a:off x="4229100" y="1533526"/>
            <a:ext cx="1727200" cy="1244600"/>
          </a:xfrm>
          <a:prstGeom prst="line">
            <a:avLst/>
          </a:prstGeom>
          <a:noFill/>
          <a:ln w="12699">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79" name="Line 43"/>
          <p:cNvSpPr>
            <a:spLocks noChangeShapeType="1"/>
          </p:cNvSpPr>
          <p:nvPr/>
        </p:nvSpPr>
        <p:spPr bwMode="auto">
          <a:xfrm>
            <a:off x="6094413" y="4557713"/>
            <a:ext cx="207962"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80" name="Line 44"/>
          <p:cNvSpPr>
            <a:spLocks noChangeShapeType="1"/>
          </p:cNvSpPr>
          <p:nvPr/>
        </p:nvSpPr>
        <p:spPr bwMode="auto">
          <a:xfrm>
            <a:off x="5405437" y="3254376"/>
            <a:ext cx="757238" cy="1303338"/>
          </a:xfrm>
          <a:prstGeom prst="line">
            <a:avLst/>
          </a:prstGeom>
          <a:noFill/>
          <a:ln w="12699">
            <a:solidFill>
              <a:schemeClr val="tx1"/>
            </a:solidFill>
            <a:round/>
            <a:headEnd type="stealth" w="med" len="lg"/>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81" name="Rectangle 45"/>
          <p:cNvSpPr>
            <a:spLocks noChangeArrowheads="1"/>
          </p:cNvSpPr>
          <p:nvPr/>
        </p:nvSpPr>
        <p:spPr bwMode="auto">
          <a:xfrm>
            <a:off x="0" y="61120"/>
            <a:ext cx="10058400" cy="7850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nchor="ctr"/>
          <a:lstStyle/>
          <a:p>
            <a:pPr algn="ctr"/>
            <a:r>
              <a:rPr lang="en-US" sz="4000" dirty="0">
                <a:latin typeface="+mj-lt"/>
              </a:rPr>
              <a:t>Stability Triangle - Figure 1</a:t>
            </a:r>
          </a:p>
        </p:txBody>
      </p:sp>
      <p:sp>
        <p:nvSpPr>
          <p:cNvPr id="39982" name="Rectangle 46"/>
          <p:cNvSpPr>
            <a:spLocks noChangeArrowheads="1"/>
          </p:cNvSpPr>
          <p:nvPr/>
        </p:nvSpPr>
        <p:spPr bwMode="auto">
          <a:xfrm>
            <a:off x="1211107" y="4592699"/>
            <a:ext cx="4530881" cy="831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2075" tIns="46038" rIns="92075" bIns="46038">
            <a:spAutoFit/>
          </a:bodyPr>
          <a:lstStyle/>
          <a:p>
            <a:pPr algn="r"/>
            <a:r>
              <a:rPr lang="en-US" sz="1600" dirty="0" smtClean="0"/>
              <a:t>Notes.  The </a:t>
            </a:r>
            <a:r>
              <a:rPr lang="en-US" sz="1600" dirty="0"/>
              <a:t>addition of additional counterweight will cause the truck CG to shift toward point A and result in a truck that is less stable laterally</a:t>
            </a:r>
          </a:p>
        </p:txBody>
      </p:sp>
      <p:sp>
        <p:nvSpPr>
          <p:cNvPr id="39983" name="Rectangle 47"/>
          <p:cNvSpPr>
            <a:spLocks noChangeArrowheads="1"/>
          </p:cNvSpPr>
          <p:nvPr/>
        </p:nvSpPr>
        <p:spPr bwMode="auto">
          <a:xfrm>
            <a:off x="77788" y="742591"/>
            <a:ext cx="5602288" cy="983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2075" tIns="46038" rIns="92075" bIns="46038">
            <a:spAutoFit/>
          </a:bodyPr>
          <a:lstStyle/>
          <a:p>
            <a:pPr marL="279400" indent="-279400">
              <a:lnSpc>
                <a:spcPct val="90000"/>
              </a:lnSpc>
              <a:spcBef>
                <a:spcPct val="50000"/>
              </a:spcBef>
            </a:pPr>
            <a:r>
              <a:rPr lang="en-US" sz="1600" dirty="0" smtClean="0"/>
              <a:t>Notes: When </a:t>
            </a:r>
            <a:r>
              <a:rPr lang="en-US" sz="1600" dirty="0"/>
              <a:t>the vehicle is loaded, the combined center of gravity (CG) shifts toward line B-C. Theoretically the maximum load will result in the CG at the line B-C. In actual practice, the combined CG should never be at line B-C</a:t>
            </a:r>
            <a:r>
              <a:rPr lang="en-US" sz="1600" dirty="0" smtClean="0"/>
              <a:t>.</a:t>
            </a:r>
            <a:endParaRPr lang="en-US" sz="1600" dirty="0"/>
          </a:p>
        </p:txBody>
      </p:sp>
      <p:sp>
        <p:nvSpPr>
          <p:cNvPr id="49"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31</a:t>
            </a:fld>
            <a:r>
              <a:rPr lang="en-US" altLang="en-US" sz="1400" smtClean="0"/>
              <a:t>/59</a:t>
            </a:r>
            <a:endParaRPr lang="en-US" altLang="en-US" sz="1400" dirty="0" smtClean="0"/>
          </a:p>
        </p:txBody>
      </p:sp>
    </p:spTree>
    <p:extLst>
      <p:ext uri="{BB962C8B-B14F-4D97-AF65-F5344CB8AC3E}">
        <p14:creationId xmlns:p14="http://schemas.microsoft.com/office/powerpoint/2010/main" val="9574541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Line 2"/>
          <p:cNvSpPr>
            <a:spLocks noChangeShapeType="1"/>
          </p:cNvSpPr>
          <p:nvPr/>
        </p:nvSpPr>
        <p:spPr bwMode="auto">
          <a:xfrm>
            <a:off x="1446213" y="5799138"/>
            <a:ext cx="8172450"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64" name="Oval 3"/>
          <p:cNvSpPr>
            <a:spLocks noChangeArrowheads="1"/>
          </p:cNvSpPr>
          <p:nvPr/>
        </p:nvSpPr>
        <p:spPr bwMode="auto">
          <a:xfrm>
            <a:off x="3913188" y="2095501"/>
            <a:ext cx="223837" cy="187325"/>
          </a:xfrm>
          <a:prstGeom prst="ellipse">
            <a:avLst/>
          </a:prstGeom>
          <a:solidFill>
            <a:srgbClr val="FFFF00"/>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2400"/>
          </a:p>
        </p:txBody>
      </p:sp>
      <p:sp>
        <p:nvSpPr>
          <p:cNvPr id="40965" name="Line 4"/>
          <p:cNvSpPr>
            <a:spLocks noChangeShapeType="1"/>
          </p:cNvSpPr>
          <p:nvPr/>
        </p:nvSpPr>
        <p:spPr bwMode="auto">
          <a:xfrm flipH="1">
            <a:off x="3270251" y="2289176"/>
            <a:ext cx="714375" cy="3311525"/>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40966" name="Group 9"/>
          <p:cNvGrpSpPr>
            <a:grpSpLocks/>
          </p:cNvGrpSpPr>
          <p:nvPr/>
        </p:nvGrpSpPr>
        <p:grpSpPr bwMode="auto">
          <a:xfrm>
            <a:off x="3476626" y="1862138"/>
            <a:ext cx="1031875" cy="595312"/>
            <a:chOff x="2190" y="1173"/>
            <a:chExt cx="650" cy="375"/>
          </a:xfrm>
        </p:grpSpPr>
        <p:sp>
          <p:nvSpPr>
            <p:cNvPr id="41012" name="Line 5"/>
            <p:cNvSpPr>
              <a:spLocks noChangeShapeType="1"/>
            </p:cNvSpPr>
            <p:nvPr/>
          </p:nvSpPr>
          <p:spPr bwMode="auto">
            <a:xfrm>
              <a:off x="2190" y="1173"/>
              <a:ext cx="0" cy="375"/>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013" name="Line 6"/>
            <p:cNvSpPr>
              <a:spLocks noChangeShapeType="1"/>
            </p:cNvSpPr>
            <p:nvPr/>
          </p:nvSpPr>
          <p:spPr bwMode="auto">
            <a:xfrm>
              <a:off x="2190" y="1173"/>
              <a:ext cx="650"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014" name="Line 7"/>
            <p:cNvSpPr>
              <a:spLocks noChangeShapeType="1"/>
            </p:cNvSpPr>
            <p:nvPr/>
          </p:nvSpPr>
          <p:spPr bwMode="auto">
            <a:xfrm>
              <a:off x="2840" y="1173"/>
              <a:ext cx="0" cy="375"/>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015" name="Line 8"/>
            <p:cNvSpPr>
              <a:spLocks noChangeShapeType="1"/>
            </p:cNvSpPr>
            <p:nvPr/>
          </p:nvSpPr>
          <p:spPr bwMode="auto">
            <a:xfrm>
              <a:off x="2190" y="1548"/>
              <a:ext cx="650"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40967" name="Rectangle 10"/>
          <p:cNvSpPr>
            <a:spLocks noChangeArrowheads="1"/>
          </p:cNvSpPr>
          <p:nvPr/>
        </p:nvSpPr>
        <p:spPr bwMode="auto">
          <a:xfrm>
            <a:off x="1905000" y="2552701"/>
            <a:ext cx="955390"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600"/>
              <a:t>Load CG</a:t>
            </a:r>
          </a:p>
        </p:txBody>
      </p:sp>
      <p:sp>
        <p:nvSpPr>
          <p:cNvPr id="40968" name="Line 11"/>
          <p:cNvSpPr>
            <a:spLocks noChangeShapeType="1"/>
          </p:cNvSpPr>
          <p:nvPr/>
        </p:nvSpPr>
        <p:spPr bwMode="auto">
          <a:xfrm>
            <a:off x="2874964" y="2686050"/>
            <a:ext cx="236537"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69" name="Line 12"/>
          <p:cNvSpPr>
            <a:spLocks noChangeShapeType="1"/>
          </p:cNvSpPr>
          <p:nvPr/>
        </p:nvSpPr>
        <p:spPr bwMode="auto">
          <a:xfrm flipV="1">
            <a:off x="3111501" y="2289176"/>
            <a:ext cx="714375" cy="396875"/>
          </a:xfrm>
          <a:prstGeom prst="line">
            <a:avLst/>
          </a:prstGeom>
          <a:noFill/>
          <a:ln w="12699">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70" name="Oval 13"/>
          <p:cNvSpPr>
            <a:spLocks noChangeArrowheads="1"/>
          </p:cNvSpPr>
          <p:nvPr/>
        </p:nvSpPr>
        <p:spPr bwMode="auto">
          <a:xfrm>
            <a:off x="3435351" y="4214814"/>
            <a:ext cx="225425" cy="187325"/>
          </a:xfrm>
          <a:prstGeom prst="ellipse">
            <a:avLst/>
          </a:prstGeom>
          <a:solidFill>
            <a:srgbClr val="FFFF00"/>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2400"/>
          </a:p>
        </p:txBody>
      </p:sp>
      <p:sp>
        <p:nvSpPr>
          <p:cNvPr id="40971" name="Line 14"/>
          <p:cNvSpPr>
            <a:spLocks noChangeShapeType="1"/>
          </p:cNvSpPr>
          <p:nvPr/>
        </p:nvSpPr>
        <p:spPr bwMode="auto">
          <a:xfrm>
            <a:off x="3587750" y="2487613"/>
            <a:ext cx="0" cy="2914650"/>
          </a:xfrm>
          <a:prstGeom prst="line">
            <a:avLst/>
          </a:prstGeom>
          <a:noFill/>
          <a:ln w="12699">
            <a:solidFill>
              <a:schemeClr val="tx1"/>
            </a:solidFill>
            <a:prstDash val="dash"/>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72" name="Line 15"/>
          <p:cNvSpPr>
            <a:spLocks noChangeShapeType="1"/>
          </p:cNvSpPr>
          <p:nvPr/>
        </p:nvSpPr>
        <p:spPr bwMode="auto">
          <a:xfrm flipV="1">
            <a:off x="4064000" y="1228726"/>
            <a:ext cx="158750" cy="860425"/>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73" name="Rectangle 16"/>
          <p:cNvSpPr>
            <a:spLocks noChangeArrowheads="1"/>
          </p:cNvSpPr>
          <p:nvPr/>
        </p:nvSpPr>
        <p:spPr bwMode="auto">
          <a:xfrm rot="420000">
            <a:off x="2524125" y="5672138"/>
            <a:ext cx="1468438" cy="55562"/>
          </a:xfrm>
          <a:prstGeom prst="rect">
            <a:avLst/>
          </a:prstGeom>
          <a:solidFill>
            <a:schemeClr val="tx2"/>
          </a:solidFill>
          <a:ln w="12699">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2400"/>
          </a:p>
        </p:txBody>
      </p:sp>
      <p:sp>
        <p:nvSpPr>
          <p:cNvPr id="40974" name="Rectangle 17"/>
          <p:cNvSpPr>
            <a:spLocks noChangeArrowheads="1"/>
          </p:cNvSpPr>
          <p:nvPr/>
        </p:nvSpPr>
        <p:spPr bwMode="auto">
          <a:xfrm>
            <a:off x="1905001" y="2949575"/>
            <a:ext cx="1519246" cy="10778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600"/>
              <a:t>Vertical </a:t>
            </a:r>
          </a:p>
          <a:p>
            <a:pPr>
              <a:spcBef>
                <a:spcPct val="0"/>
              </a:spcBef>
              <a:buClrTx/>
              <a:buSzTx/>
              <a:buFontTx/>
              <a:buNone/>
            </a:pPr>
            <a:r>
              <a:rPr lang="en-US" altLang="en-US" sz="1600"/>
              <a:t>Stability</a:t>
            </a:r>
          </a:p>
          <a:p>
            <a:pPr>
              <a:spcBef>
                <a:spcPct val="0"/>
              </a:spcBef>
              <a:buClrTx/>
              <a:buSzTx/>
              <a:buFontTx/>
              <a:buNone/>
            </a:pPr>
            <a:r>
              <a:rPr lang="en-US" altLang="en-US" sz="1600"/>
              <a:t>Line</a:t>
            </a:r>
          </a:p>
          <a:p>
            <a:pPr>
              <a:spcBef>
                <a:spcPct val="0"/>
              </a:spcBef>
              <a:buClrTx/>
              <a:buSzTx/>
              <a:buFontTx/>
              <a:buNone/>
            </a:pPr>
            <a:r>
              <a:rPr lang="en-US" altLang="en-US" sz="1600"/>
              <a:t>(Line of Action)</a:t>
            </a:r>
          </a:p>
        </p:txBody>
      </p:sp>
      <p:sp>
        <p:nvSpPr>
          <p:cNvPr id="40975" name="Rectangle 18"/>
          <p:cNvSpPr>
            <a:spLocks noChangeArrowheads="1"/>
          </p:cNvSpPr>
          <p:nvPr/>
        </p:nvSpPr>
        <p:spPr bwMode="auto">
          <a:xfrm>
            <a:off x="1905001" y="4141788"/>
            <a:ext cx="1378583"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600"/>
              <a:t>Combined CG</a:t>
            </a:r>
          </a:p>
        </p:txBody>
      </p:sp>
      <p:sp>
        <p:nvSpPr>
          <p:cNvPr id="40976" name="Rectangle 19"/>
          <p:cNvSpPr>
            <a:spLocks noChangeArrowheads="1"/>
          </p:cNvSpPr>
          <p:nvPr/>
        </p:nvSpPr>
        <p:spPr bwMode="auto">
          <a:xfrm>
            <a:off x="1905001" y="4605338"/>
            <a:ext cx="1006686"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600"/>
              <a:t>Truck CG</a:t>
            </a:r>
          </a:p>
        </p:txBody>
      </p:sp>
      <p:sp>
        <p:nvSpPr>
          <p:cNvPr id="40977" name="Line 20"/>
          <p:cNvSpPr>
            <a:spLocks noChangeShapeType="1"/>
          </p:cNvSpPr>
          <p:nvPr/>
        </p:nvSpPr>
        <p:spPr bwMode="auto">
          <a:xfrm>
            <a:off x="2952750" y="4740275"/>
            <a:ext cx="158750"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78" name="Line 21"/>
          <p:cNvSpPr>
            <a:spLocks noChangeShapeType="1"/>
          </p:cNvSpPr>
          <p:nvPr/>
        </p:nvSpPr>
        <p:spPr bwMode="auto">
          <a:xfrm>
            <a:off x="3111500" y="4740276"/>
            <a:ext cx="158750" cy="330200"/>
          </a:xfrm>
          <a:prstGeom prst="line">
            <a:avLst/>
          </a:prstGeom>
          <a:noFill/>
          <a:ln w="12699">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79" name="Oval 22"/>
          <p:cNvSpPr>
            <a:spLocks noChangeArrowheads="1"/>
          </p:cNvSpPr>
          <p:nvPr/>
        </p:nvSpPr>
        <p:spPr bwMode="auto">
          <a:xfrm>
            <a:off x="3276600" y="5143501"/>
            <a:ext cx="146050" cy="119063"/>
          </a:xfrm>
          <a:prstGeom prst="ellipse">
            <a:avLst/>
          </a:prstGeom>
          <a:solidFill>
            <a:srgbClr val="FFFF00"/>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2400"/>
          </a:p>
        </p:txBody>
      </p:sp>
      <p:sp>
        <p:nvSpPr>
          <p:cNvPr id="40980" name="Line 23"/>
          <p:cNvSpPr>
            <a:spLocks noChangeShapeType="1"/>
          </p:cNvSpPr>
          <p:nvPr/>
        </p:nvSpPr>
        <p:spPr bwMode="auto">
          <a:xfrm flipH="1">
            <a:off x="6951663" y="1300163"/>
            <a:ext cx="1128712" cy="4360862"/>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81" name="Line 24"/>
          <p:cNvSpPr>
            <a:spLocks noChangeShapeType="1"/>
          </p:cNvSpPr>
          <p:nvPr/>
        </p:nvSpPr>
        <p:spPr bwMode="auto">
          <a:xfrm>
            <a:off x="7475538" y="2884489"/>
            <a:ext cx="0" cy="2781300"/>
          </a:xfrm>
          <a:prstGeom prst="line">
            <a:avLst/>
          </a:prstGeom>
          <a:noFill/>
          <a:ln w="12699">
            <a:solidFill>
              <a:schemeClr val="tx1"/>
            </a:solidFill>
            <a:prstDash val="dash"/>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82" name="Rectangle 25"/>
          <p:cNvSpPr>
            <a:spLocks noChangeArrowheads="1"/>
          </p:cNvSpPr>
          <p:nvPr/>
        </p:nvSpPr>
        <p:spPr bwMode="auto">
          <a:xfrm>
            <a:off x="6013450" y="2254250"/>
            <a:ext cx="955390"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600"/>
              <a:t>Load CG</a:t>
            </a:r>
          </a:p>
        </p:txBody>
      </p:sp>
      <p:sp>
        <p:nvSpPr>
          <p:cNvPr id="40983" name="Line 26"/>
          <p:cNvSpPr>
            <a:spLocks noChangeShapeType="1"/>
          </p:cNvSpPr>
          <p:nvPr/>
        </p:nvSpPr>
        <p:spPr bwMode="auto">
          <a:xfrm>
            <a:off x="7064375" y="2387600"/>
            <a:ext cx="315913"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84" name="Line 27"/>
          <p:cNvSpPr>
            <a:spLocks noChangeShapeType="1"/>
          </p:cNvSpPr>
          <p:nvPr/>
        </p:nvSpPr>
        <p:spPr bwMode="auto">
          <a:xfrm flipV="1">
            <a:off x="7380289" y="1990726"/>
            <a:ext cx="396875" cy="396875"/>
          </a:xfrm>
          <a:prstGeom prst="line">
            <a:avLst/>
          </a:prstGeom>
          <a:noFill/>
          <a:ln w="12699">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85" name="Rectangle 28"/>
          <p:cNvSpPr>
            <a:spLocks noChangeArrowheads="1"/>
          </p:cNvSpPr>
          <p:nvPr/>
        </p:nvSpPr>
        <p:spPr bwMode="auto">
          <a:xfrm>
            <a:off x="7775576" y="3544888"/>
            <a:ext cx="1378583"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600"/>
              <a:t>Combined CG</a:t>
            </a:r>
          </a:p>
        </p:txBody>
      </p:sp>
      <p:sp>
        <p:nvSpPr>
          <p:cNvPr id="40986" name="Rectangle 29"/>
          <p:cNvSpPr>
            <a:spLocks noChangeArrowheads="1"/>
          </p:cNvSpPr>
          <p:nvPr/>
        </p:nvSpPr>
        <p:spPr bwMode="auto">
          <a:xfrm>
            <a:off x="7618413" y="4275138"/>
            <a:ext cx="1519246" cy="10778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600"/>
              <a:t>Vertical </a:t>
            </a:r>
          </a:p>
          <a:p>
            <a:pPr>
              <a:spcBef>
                <a:spcPct val="0"/>
              </a:spcBef>
              <a:buClrTx/>
              <a:buSzTx/>
              <a:buFontTx/>
              <a:buNone/>
            </a:pPr>
            <a:r>
              <a:rPr lang="en-US" altLang="en-US" sz="1600"/>
              <a:t>Stability</a:t>
            </a:r>
          </a:p>
          <a:p>
            <a:pPr>
              <a:spcBef>
                <a:spcPct val="0"/>
              </a:spcBef>
              <a:buClrTx/>
              <a:buSzTx/>
              <a:buFontTx/>
              <a:buNone/>
            </a:pPr>
            <a:r>
              <a:rPr lang="en-US" altLang="en-US" sz="1600"/>
              <a:t>Line</a:t>
            </a:r>
          </a:p>
          <a:p>
            <a:pPr>
              <a:spcBef>
                <a:spcPct val="0"/>
              </a:spcBef>
              <a:buClrTx/>
              <a:buSzTx/>
              <a:buFontTx/>
              <a:buNone/>
            </a:pPr>
            <a:r>
              <a:rPr lang="en-US" altLang="en-US" sz="1600"/>
              <a:t>(Line of Action)</a:t>
            </a:r>
          </a:p>
        </p:txBody>
      </p:sp>
      <p:sp>
        <p:nvSpPr>
          <p:cNvPr id="40987" name="Rectangle 30"/>
          <p:cNvSpPr>
            <a:spLocks noChangeArrowheads="1"/>
          </p:cNvSpPr>
          <p:nvPr/>
        </p:nvSpPr>
        <p:spPr bwMode="auto">
          <a:xfrm rot="480000">
            <a:off x="6043614" y="5672139"/>
            <a:ext cx="1573212" cy="58737"/>
          </a:xfrm>
          <a:prstGeom prst="rect">
            <a:avLst/>
          </a:prstGeom>
          <a:solidFill>
            <a:schemeClr val="tx2"/>
          </a:solidFill>
          <a:ln w="12699">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2400"/>
          </a:p>
        </p:txBody>
      </p:sp>
      <p:sp>
        <p:nvSpPr>
          <p:cNvPr id="40988" name="Rectangle 31"/>
          <p:cNvSpPr>
            <a:spLocks noChangeArrowheads="1"/>
          </p:cNvSpPr>
          <p:nvPr/>
        </p:nvSpPr>
        <p:spPr bwMode="auto">
          <a:xfrm>
            <a:off x="5318126" y="4672014"/>
            <a:ext cx="1006686"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600"/>
              <a:t>Truck CG</a:t>
            </a:r>
          </a:p>
        </p:txBody>
      </p:sp>
      <p:sp>
        <p:nvSpPr>
          <p:cNvPr id="40989" name="Oval 32"/>
          <p:cNvSpPr>
            <a:spLocks noChangeArrowheads="1"/>
          </p:cNvSpPr>
          <p:nvPr/>
        </p:nvSpPr>
        <p:spPr bwMode="auto">
          <a:xfrm>
            <a:off x="7023101" y="5076825"/>
            <a:ext cx="144463" cy="120650"/>
          </a:xfrm>
          <a:prstGeom prst="ellipse">
            <a:avLst/>
          </a:prstGeom>
          <a:solidFill>
            <a:srgbClr val="FFFF00"/>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2400"/>
          </a:p>
        </p:txBody>
      </p:sp>
      <p:sp>
        <p:nvSpPr>
          <p:cNvPr id="40990" name="Line 33"/>
          <p:cNvSpPr>
            <a:spLocks noChangeShapeType="1"/>
          </p:cNvSpPr>
          <p:nvPr/>
        </p:nvSpPr>
        <p:spPr bwMode="auto">
          <a:xfrm>
            <a:off x="6365875" y="4805363"/>
            <a:ext cx="317500"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91" name="Line 34"/>
          <p:cNvSpPr>
            <a:spLocks noChangeShapeType="1"/>
          </p:cNvSpPr>
          <p:nvPr/>
        </p:nvSpPr>
        <p:spPr bwMode="auto">
          <a:xfrm>
            <a:off x="6683375" y="4805363"/>
            <a:ext cx="236539" cy="265112"/>
          </a:xfrm>
          <a:prstGeom prst="line">
            <a:avLst/>
          </a:prstGeom>
          <a:noFill/>
          <a:ln w="12699">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92" name="Rectangle 35"/>
          <p:cNvSpPr>
            <a:spLocks noChangeArrowheads="1"/>
          </p:cNvSpPr>
          <p:nvPr/>
        </p:nvSpPr>
        <p:spPr bwMode="auto">
          <a:xfrm>
            <a:off x="1879600" y="1234731"/>
            <a:ext cx="1866697"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600" dirty="0"/>
              <a:t>The vehicle is stable</a:t>
            </a:r>
          </a:p>
        </p:txBody>
      </p:sp>
      <p:sp>
        <p:nvSpPr>
          <p:cNvPr id="40993" name="Rectangle 36"/>
          <p:cNvSpPr>
            <a:spLocks noChangeArrowheads="1"/>
          </p:cNvSpPr>
          <p:nvPr/>
        </p:nvSpPr>
        <p:spPr bwMode="auto">
          <a:xfrm>
            <a:off x="5589862" y="977900"/>
            <a:ext cx="2591755" cy="5854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600" b="1" dirty="0">
                <a:solidFill>
                  <a:srgbClr val="FF0000"/>
                </a:solidFill>
              </a:rPr>
              <a:t>This vehicle is unstable and</a:t>
            </a:r>
          </a:p>
          <a:p>
            <a:pPr>
              <a:spcBef>
                <a:spcPct val="0"/>
              </a:spcBef>
              <a:buClrTx/>
              <a:buSzTx/>
              <a:buFontTx/>
              <a:buNone/>
            </a:pPr>
            <a:r>
              <a:rPr lang="en-US" altLang="en-US" sz="1600" b="1" dirty="0">
                <a:solidFill>
                  <a:srgbClr val="FF0000"/>
                </a:solidFill>
              </a:rPr>
              <a:t>   will continue to tip over</a:t>
            </a:r>
          </a:p>
        </p:txBody>
      </p:sp>
      <p:sp>
        <p:nvSpPr>
          <p:cNvPr id="40994" name="Oval 37"/>
          <p:cNvSpPr>
            <a:spLocks noChangeArrowheads="1"/>
          </p:cNvSpPr>
          <p:nvPr/>
        </p:nvSpPr>
        <p:spPr bwMode="auto">
          <a:xfrm rot="1020000">
            <a:off x="6540500" y="5200651"/>
            <a:ext cx="225425" cy="449263"/>
          </a:xfrm>
          <a:prstGeom prst="ellipse">
            <a:avLst/>
          </a:prstGeom>
          <a:solidFill>
            <a:srgbClr val="FFFF00"/>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2400"/>
          </a:p>
        </p:txBody>
      </p:sp>
      <p:sp>
        <p:nvSpPr>
          <p:cNvPr id="40995" name="Oval 38"/>
          <p:cNvSpPr>
            <a:spLocks noChangeArrowheads="1"/>
          </p:cNvSpPr>
          <p:nvPr/>
        </p:nvSpPr>
        <p:spPr bwMode="auto">
          <a:xfrm rot="1020000">
            <a:off x="7227889" y="5275263"/>
            <a:ext cx="225425" cy="450850"/>
          </a:xfrm>
          <a:prstGeom prst="ellipse">
            <a:avLst/>
          </a:prstGeom>
          <a:solidFill>
            <a:srgbClr val="FFFF00"/>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2400"/>
          </a:p>
        </p:txBody>
      </p:sp>
      <p:sp>
        <p:nvSpPr>
          <p:cNvPr id="40996" name="Oval 39"/>
          <p:cNvSpPr>
            <a:spLocks noChangeArrowheads="1"/>
          </p:cNvSpPr>
          <p:nvPr/>
        </p:nvSpPr>
        <p:spPr bwMode="auto">
          <a:xfrm rot="1020000">
            <a:off x="3556001" y="5275263"/>
            <a:ext cx="227013" cy="450850"/>
          </a:xfrm>
          <a:prstGeom prst="ellipse">
            <a:avLst/>
          </a:prstGeom>
          <a:solidFill>
            <a:srgbClr val="FFFF00"/>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2400"/>
          </a:p>
        </p:txBody>
      </p:sp>
      <p:sp>
        <p:nvSpPr>
          <p:cNvPr id="40997" name="Oval 40"/>
          <p:cNvSpPr>
            <a:spLocks noChangeArrowheads="1"/>
          </p:cNvSpPr>
          <p:nvPr/>
        </p:nvSpPr>
        <p:spPr bwMode="auto">
          <a:xfrm rot="1020000">
            <a:off x="2816226" y="5210176"/>
            <a:ext cx="227013" cy="449263"/>
          </a:xfrm>
          <a:prstGeom prst="ellipse">
            <a:avLst/>
          </a:prstGeom>
          <a:solidFill>
            <a:srgbClr val="FFFF00"/>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2400"/>
          </a:p>
        </p:txBody>
      </p:sp>
      <p:sp>
        <p:nvSpPr>
          <p:cNvPr id="40998" name="Line 41"/>
          <p:cNvSpPr>
            <a:spLocks noChangeShapeType="1"/>
          </p:cNvSpPr>
          <p:nvPr/>
        </p:nvSpPr>
        <p:spPr bwMode="auto">
          <a:xfrm>
            <a:off x="2714625" y="5335589"/>
            <a:ext cx="1192213" cy="198437"/>
          </a:xfrm>
          <a:prstGeom prst="line">
            <a:avLst/>
          </a:prstGeom>
          <a:noFill/>
          <a:ln w="12699">
            <a:solidFill>
              <a:schemeClr val="tx1"/>
            </a:solidFill>
            <a:prstDash val="dashDot"/>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999" name="Line 42"/>
          <p:cNvSpPr>
            <a:spLocks noChangeShapeType="1"/>
          </p:cNvSpPr>
          <p:nvPr/>
        </p:nvSpPr>
        <p:spPr bwMode="auto">
          <a:xfrm>
            <a:off x="6365876" y="5335589"/>
            <a:ext cx="1190625" cy="198437"/>
          </a:xfrm>
          <a:prstGeom prst="line">
            <a:avLst/>
          </a:prstGeom>
          <a:noFill/>
          <a:ln w="12699">
            <a:solidFill>
              <a:schemeClr val="tx1"/>
            </a:solidFill>
            <a:prstDash val="dashDot"/>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000" name="Line 43"/>
          <p:cNvSpPr>
            <a:spLocks noChangeShapeType="1"/>
          </p:cNvSpPr>
          <p:nvPr/>
        </p:nvSpPr>
        <p:spPr bwMode="auto">
          <a:xfrm flipH="1">
            <a:off x="2822575" y="5124451"/>
            <a:ext cx="185738" cy="541338"/>
          </a:xfrm>
          <a:prstGeom prst="line">
            <a:avLst/>
          </a:prstGeom>
          <a:noFill/>
          <a:ln w="12699">
            <a:solidFill>
              <a:schemeClr val="tx1"/>
            </a:solidFill>
            <a:prstDash val="dashDot"/>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001" name="Line 44"/>
          <p:cNvSpPr>
            <a:spLocks noChangeShapeType="1"/>
          </p:cNvSpPr>
          <p:nvPr/>
        </p:nvSpPr>
        <p:spPr bwMode="auto">
          <a:xfrm flipH="1">
            <a:off x="3570289" y="5191125"/>
            <a:ext cx="187325" cy="541338"/>
          </a:xfrm>
          <a:prstGeom prst="line">
            <a:avLst/>
          </a:prstGeom>
          <a:noFill/>
          <a:ln w="12699">
            <a:solidFill>
              <a:schemeClr val="tx1"/>
            </a:solidFill>
            <a:prstDash val="dashDot"/>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002" name="Line 45"/>
          <p:cNvSpPr>
            <a:spLocks noChangeShapeType="1"/>
          </p:cNvSpPr>
          <p:nvPr/>
        </p:nvSpPr>
        <p:spPr bwMode="auto">
          <a:xfrm flipH="1">
            <a:off x="6534151" y="5114926"/>
            <a:ext cx="187325" cy="541338"/>
          </a:xfrm>
          <a:prstGeom prst="line">
            <a:avLst/>
          </a:prstGeom>
          <a:noFill/>
          <a:ln w="12699">
            <a:solidFill>
              <a:schemeClr val="tx1"/>
            </a:solidFill>
            <a:prstDash val="dashDot"/>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003" name="Line 46"/>
          <p:cNvSpPr>
            <a:spLocks noChangeShapeType="1"/>
          </p:cNvSpPr>
          <p:nvPr/>
        </p:nvSpPr>
        <p:spPr bwMode="auto">
          <a:xfrm flipH="1">
            <a:off x="7221539" y="5191125"/>
            <a:ext cx="185737" cy="541338"/>
          </a:xfrm>
          <a:prstGeom prst="line">
            <a:avLst/>
          </a:prstGeom>
          <a:noFill/>
          <a:ln w="12699">
            <a:solidFill>
              <a:schemeClr val="tx1"/>
            </a:solidFill>
            <a:prstDash val="dashDot"/>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004" name="Rectangle 47"/>
          <p:cNvSpPr>
            <a:spLocks noChangeArrowheads="1"/>
          </p:cNvSpPr>
          <p:nvPr/>
        </p:nvSpPr>
        <p:spPr bwMode="auto">
          <a:xfrm>
            <a:off x="106623" y="76200"/>
            <a:ext cx="9951777" cy="8505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4000" dirty="0">
                <a:latin typeface="+mj-lt"/>
                <a:cs typeface="Times New Roman" panose="02020603050405020304" pitchFamily="18" charset="0"/>
              </a:rPr>
              <a:t>Stability Triangle - Figure 2</a:t>
            </a:r>
          </a:p>
        </p:txBody>
      </p:sp>
      <p:sp>
        <p:nvSpPr>
          <p:cNvPr id="41005" name="Oval 48"/>
          <p:cNvSpPr>
            <a:spLocks noChangeArrowheads="1"/>
          </p:cNvSpPr>
          <p:nvPr/>
        </p:nvSpPr>
        <p:spPr bwMode="auto">
          <a:xfrm>
            <a:off x="7350126" y="3575050"/>
            <a:ext cx="223838" cy="185738"/>
          </a:xfrm>
          <a:prstGeom prst="ellipse">
            <a:avLst/>
          </a:prstGeom>
          <a:solidFill>
            <a:srgbClr val="FFFF00"/>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2400"/>
          </a:p>
        </p:txBody>
      </p:sp>
      <p:sp>
        <p:nvSpPr>
          <p:cNvPr id="41006" name="Oval 49"/>
          <p:cNvSpPr>
            <a:spLocks noChangeArrowheads="1"/>
          </p:cNvSpPr>
          <p:nvPr/>
        </p:nvSpPr>
        <p:spPr bwMode="auto">
          <a:xfrm>
            <a:off x="7816851" y="1779588"/>
            <a:ext cx="225425" cy="185737"/>
          </a:xfrm>
          <a:prstGeom prst="ellipse">
            <a:avLst/>
          </a:prstGeom>
          <a:solidFill>
            <a:srgbClr val="FFFF00"/>
          </a:solidFill>
          <a:ln w="12699">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2400"/>
          </a:p>
        </p:txBody>
      </p:sp>
      <p:grpSp>
        <p:nvGrpSpPr>
          <p:cNvPr id="41007" name="Group 54"/>
          <p:cNvGrpSpPr>
            <a:grpSpLocks/>
          </p:cNvGrpSpPr>
          <p:nvPr/>
        </p:nvGrpSpPr>
        <p:grpSpPr bwMode="auto">
          <a:xfrm>
            <a:off x="7383464" y="1563688"/>
            <a:ext cx="1031875" cy="595312"/>
            <a:chOff x="4651" y="985"/>
            <a:chExt cx="650" cy="375"/>
          </a:xfrm>
        </p:grpSpPr>
        <p:sp>
          <p:nvSpPr>
            <p:cNvPr id="41008" name="Line 50"/>
            <p:cNvSpPr>
              <a:spLocks noChangeShapeType="1"/>
            </p:cNvSpPr>
            <p:nvPr/>
          </p:nvSpPr>
          <p:spPr bwMode="auto">
            <a:xfrm>
              <a:off x="4651" y="985"/>
              <a:ext cx="0" cy="375"/>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009" name="Line 51"/>
            <p:cNvSpPr>
              <a:spLocks noChangeShapeType="1"/>
            </p:cNvSpPr>
            <p:nvPr/>
          </p:nvSpPr>
          <p:spPr bwMode="auto">
            <a:xfrm>
              <a:off x="4651" y="985"/>
              <a:ext cx="650"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010" name="Line 52"/>
            <p:cNvSpPr>
              <a:spLocks noChangeShapeType="1"/>
            </p:cNvSpPr>
            <p:nvPr/>
          </p:nvSpPr>
          <p:spPr bwMode="auto">
            <a:xfrm>
              <a:off x="5301" y="985"/>
              <a:ext cx="0" cy="375"/>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011" name="Line 53"/>
            <p:cNvSpPr>
              <a:spLocks noChangeShapeType="1"/>
            </p:cNvSpPr>
            <p:nvPr/>
          </p:nvSpPr>
          <p:spPr bwMode="auto">
            <a:xfrm>
              <a:off x="4651" y="1360"/>
              <a:ext cx="650"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5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32</a:t>
            </a:fld>
            <a:r>
              <a:rPr lang="en-US" altLang="en-US" sz="1400" smtClean="0"/>
              <a:t>/59</a:t>
            </a:r>
            <a:endParaRPr lang="en-US" altLang="en-US" sz="1400" dirty="0" smtClean="0"/>
          </a:p>
        </p:txBody>
      </p:sp>
    </p:spTree>
    <p:extLst>
      <p:ext uri="{BB962C8B-B14F-4D97-AF65-F5344CB8AC3E}">
        <p14:creationId xmlns:p14="http://schemas.microsoft.com/office/powerpoint/2010/main" val="28755491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0" y="141106"/>
            <a:ext cx="9949218" cy="1116013"/>
          </a:xfrm>
          <a:noFill/>
        </p:spPr>
        <p:txBody>
          <a:bodyPr>
            <a:normAutofit/>
          </a:bodyPr>
          <a:lstStyle/>
          <a:p>
            <a:r>
              <a:rPr lang="en-US" altLang="en-US" sz="4000" dirty="0" smtClean="0"/>
              <a:t>Types of Powered Industrial Trucks</a:t>
            </a:r>
          </a:p>
        </p:txBody>
      </p:sp>
      <p:sp>
        <p:nvSpPr>
          <p:cNvPr id="43012" name="Rectangle 3"/>
          <p:cNvSpPr>
            <a:spLocks noGrp="1" noChangeArrowheads="1"/>
          </p:cNvSpPr>
          <p:nvPr>
            <p:ph idx="1"/>
          </p:nvPr>
        </p:nvSpPr>
        <p:spPr>
          <a:xfrm>
            <a:off x="379341" y="1223086"/>
            <a:ext cx="9051262" cy="4021138"/>
          </a:xfrm>
          <a:noFill/>
        </p:spPr>
        <p:txBody>
          <a:bodyPr>
            <a:normAutofit fontScale="92500" lnSpcReduction="10000"/>
          </a:bodyPr>
          <a:lstStyle/>
          <a:p>
            <a:pPr>
              <a:lnSpc>
                <a:spcPct val="90000"/>
              </a:lnSpc>
            </a:pPr>
            <a:r>
              <a:rPr lang="en-US" altLang="en-US" sz="3000" dirty="0" smtClean="0"/>
              <a:t>There are many different types of powered industrial trucks covered by the OSHA standard.</a:t>
            </a:r>
          </a:p>
          <a:p>
            <a:pPr>
              <a:lnSpc>
                <a:spcPct val="90000"/>
              </a:lnSpc>
            </a:pPr>
            <a:r>
              <a:rPr lang="en-US" altLang="en-US" sz="3000" dirty="0" smtClean="0"/>
              <a:t>Commonly used types include:</a:t>
            </a:r>
          </a:p>
          <a:p>
            <a:pPr lvl="1">
              <a:lnSpc>
                <a:spcPct val="90000"/>
              </a:lnSpc>
            </a:pPr>
            <a:r>
              <a:rPr lang="en-US" altLang="en-US" sz="2400" i="1" dirty="0" smtClean="0"/>
              <a:t>High lift trucks, counterbalanced trucks, cantilever trucks, rider trucks, forklift trucks, high lift trucks, high lift platform trucks, low lift trucks, motorized hand trucks, pallet trucks, straddle trucks, reach rider trucks, high lift order picker trucks, motorized hand/rider trucks, and counterbalanced front/side loader lift trucks.</a:t>
            </a:r>
          </a:p>
          <a:p>
            <a:pPr>
              <a:lnSpc>
                <a:spcPct val="90000"/>
              </a:lnSpc>
            </a:pPr>
            <a:r>
              <a:rPr lang="en-US" altLang="en-US" sz="3000" dirty="0" smtClean="0"/>
              <a:t>A single type of truck can only be described by calling it by all of its characteristics, (e.g., a high lift, counterbalanced, sit down rider truck).</a:t>
            </a:r>
          </a:p>
        </p:txBody>
      </p:sp>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33</a:t>
            </a:fld>
            <a:r>
              <a:rPr lang="en-US" altLang="en-US" sz="1400" smtClean="0"/>
              <a:t>/59</a:t>
            </a:r>
            <a:endParaRPr lang="en-US" altLang="en-US" sz="1400" dirty="0" smtClean="0"/>
          </a:p>
        </p:txBody>
      </p:sp>
    </p:spTree>
    <p:extLst>
      <p:ext uri="{BB962C8B-B14F-4D97-AF65-F5344CB8AC3E}">
        <p14:creationId xmlns:p14="http://schemas.microsoft.com/office/powerpoint/2010/main" val="1066025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60472" y="302370"/>
            <a:ext cx="9921922" cy="1116013"/>
          </a:xfrm>
          <a:noFill/>
        </p:spPr>
        <p:txBody>
          <a:bodyPr/>
          <a:lstStyle/>
          <a:p>
            <a:pPr>
              <a:lnSpc>
                <a:spcPct val="80000"/>
              </a:lnSpc>
            </a:pPr>
            <a:r>
              <a:rPr lang="en-US" altLang="en-US" sz="4000" dirty="0" smtClean="0"/>
              <a:t>Unique Characteristics of Powered Industrial Trucks</a:t>
            </a:r>
          </a:p>
        </p:txBody>
      </p:sp>
      <p:sp>
        <p:nvSpPr>
          <p:cNvPr id="44036" name="Rectangle 3"/>
          <p:cNvSpPr>
            <a:spLocks noGrp="1" noChangeArrowheads="1"/>
          </p:cNvSpPr>
          <p:nvPr>
            <p:ph idx="1"/>
          </p:nvPr>
        </p:nvSpPr>
        <p:spPr>
          <a:noFill/>
        </p:spPr>
        <p:txBody>
          <a:bodyPr/>
          <a:lstStyle/>
          <a:p>
            <a:r>
              <a:rPr lang="en-US" altLang="en-US" smtClean="0"/>
              <a:t>Each type of powered industrial truck has its own unique characteristics and some inherent hazards.</a:t>
            </a:r>
          </a:p>
          <a:p>
            <a:r>
              <a:rPr lang="en-US" altLang="en-US" smtClean="0"/>
              <a:t>To be effective, training must address the unique characteristics of the type of vehicle the employee is being trained to operate.</a:t>
            </a:r>
          </a:p>
        </p:txBody>
      </p:sp>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34</a:t>
            </a:fld>
            <a:r>
              <a:rPr lang="en-US" altLang="en-US" sz="1400" smtClean="0"/>
              <a:t>/59</a:t>
            </a:r>
            <a:endParaRPr lang="en-US" altLang="en-US" sz="1400" dirty="0" smtClean="0"/>
          </a:p>
        </p:txBody>
      </p:sp>
    </p:spTree>
    <p:extLst>
      <p:ext uri="{BB962C8B-B14F-4D97-AF65-F5344CB8AC3E}">
        <p14:creationId xmlns:p14="http://schemas.microsoft.com/office/powerpoint/2010/main" val="8544508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53658" y="6880"/>
            <a:ext cx="10004742" cy="1117071"/>
          </a:xfrm>
          <a:noFill/>
          <a:ln/>
        </p:spPr>
        <p:txBody>
          <a:bodyPr>
            <a:normAutofit/>
          </a:bodyPr>
          <a:lstStyle/>
          <a:p>
            <a:pPr>
              <a:lnSpc>
                <a:spcPct val="90000"/>
              </a:lnSpc>
            </a:pPr>
            <a:r>
              <a:rPr lang="en-US" sz="4000" dirty="0"/>
              <a:t>Components of a Forklift Truck*</a:t>
            </a:r>
          </a:p>
        </p:txBody>
      </p:sp>
      <p:sp>
        <p:nvSpPr>
          <p:cNvPr id="45061" name="Arc 5"/>
          <p:cNvSpPr>
            <a:spLocks/>
          </p:cNvSpPr>
          <p:nvPr/>
        </p:nvSpPr>
        <p:spPr bwMode="auto">
          <a:xfrm>
            <a:off x="3589339" y="4019550"/>
            <a:ext cx="323850" cy="204788"/>
          </a:xfrm>
          <a:custGeom>
            <a:avLst/>
            <a:gdLst>
              <a:gd name="G0" fmla="+- 21600 0 0"/>
              <a:gd name="G1" fmla="+- 21591 0 0"/>
              <a:gd name="G2" fmla="+- 21600 0 0"/>
              <a:gd name="T0" fmla="*/ 0 w 21600"/>
              <a:gd name="T1" fmla="*/ 21591 h 21591"/>
              <a:gd name="T2" fmla="*/ 20963 w 21600"/>
              <a:gd name="T3" fmla="*/ 0 h 21591"/>
              <a:gd name="T4" fmla="*/ 21600 w 21600"/>
              <a:gd name="T5" fmla="*/ 21591 h 21591"/>
            </a:gdLst>
            <a:ahLst/>
            <a:cxnLst>
              <a:cxn ang="0">
                <a:pos x="T0" y="T1"/>
              </a:cxn>
              <a:cxn ang="0">
                <a:pos x="T2" y="T3"/>
              </a:cxn>
              <a:cxn ang="0">
                <a:pos x="T4" y="T5"/>
              </a:cxn>
            </a:cxnLst>
            <a:rect l="0" t="0" r="r" b="b"/>
            <a:pathLst>
              <a:path w="21600" h="21591" fill="none" extrusionOk="0">
                <a:moveTo>
                  <a:pt x="0" y="21591"/>
                </a:moveTo>
                <a:cubicBezTo>
                  <a:pt x="0" y="9909"/>
                  <a:pt x="9286" y="344"/>
                  <a:pt x="20963" y="0"/>
                </a:cubicBezTo>
              </a:path>
              <a:path w="21600" h="21591" stroke="0" extrusionOk="0">
                <a:moveTo>
                  <a:pt x="0" y="21591"/>
                </a:moveTo>
                <a:cubicBezTo>
                  <a:pt x="0" y="9909"/>
                  <a:pt x="9286" y="344"/>
                  <a:pt x="20963" y="0"/>
                </a:cubicBezTo>
                <a:lnTo>
                  <a:pt x="21600" y="21591"/>
                </a:lnTo>
                <a:close/>
              </a:path>
            </a:pathLst>
          </a:custGeom>
          <a:noFill/>
          <a:ln w="25399" cap="rnd">
            <a:solidFill>
              <a:schemeClr val="bg2"/>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5062" name="Arc 6"/>
          <p:cNvSpPr>
            <a:spLocks/>
          </p:cNvSpPr>
          <p:nvPr/>
        </p:nvSpPr>
        <p:spPr bwMode="auto">
          <a:xfrm>
            <a:off x="4579939" y="4214814"/>
            <a:ext cx="452437" cy="363537"/>
          </a:xfrm>
          <a:custGeom>
            <a:avLst/>
            <a:gdLst>
              <a:gd name="G0" fmla="+- 76 0 0"/>
              <a:gd name="G1" fmla="+- 21600 0 0"/>
              <a:gd name="G2" fmla="+- 21600 0 0"/>
              <a:gd name="T0" fmla="*/ 0 w 21676"/>
              <a:gd name="T1" fmla="*/ 0 h 21600"/>
              <a:gd name="T2" fmla="*/ 21676 w 21676"/>
              <a:gd name="T3" fmla="*/ 21600 h 21600"/>
              <a:gd name="T4" fmla="*/ 76 w 21676"/>
              <a:gd name="T5" fmla="*/ 21600 h 21600"/>
            </a:gdLst>
            <a:ahLst/>
            <a:cxnLst>
              <a:cxn ang="0">
                <a:pos x="T0" y="T1"/>
              </a:cxn>
              <a:cxn ang="0">
                <a:pos x="T2" y="T3"/>
              </a:cxn>
              <a:cxn ang="0">
                <a:pos x="T4" y="T5"/>
              </a:cxn>
            </a:cxnLst>
            <a:rect l="0" t="0" r="r" b="b"/>
            <a:pathLst>
              <a:path w="21676" h="21600" fill="none" extrusionOk="0">
                <a:moveTo>
                  <a:pt x="0" y="0"/>
                </a:moveTo>
                <a:cubicBezTo>
                  <a:pt x="25" y="0"/>
                  <a:pt x="50" y="-1"/>
                  <a:pt x="76" y="0"/>
                </a:cubicBezTo>
                <a:cubicBezTo>
                  <a:pt x="12005" y="0"/>
                  <a:pt x="21676" y="9670"/>
                  <a:pt x="21676" y="21600"/>
                </a:cubicBezTo>
              </a:path>
              <a:path w="21676" h="21600" stroke="0" extrusionOk="0">
                <a:moveTo>
                  <a:pt x="0" y="0"/>
                </a:moveTo>
                <a:cubicBezTo>
                  <a:pt x="25" y="0"/>
                  <a:pt x="50" y="-1"/>
                  <a:pt x="76" y="0"/>
                </a:cubicBezTo>
                <a:cubicBezTo>
                  <a:pt x="12005" y="0"/>
                  <a:pt x="21676" y="9670"/>
                  <a:pt x="21676" y="21600"/>
                </a:cubicBezTo>
                <a:lnTo>
                  <a:pt x="76" y="21600"/>
                </a:lnTo>
                <a:close/>
              </a:path>
            </a:pathLst>
          </a:custGeom>
          <a:noFill/>
          <a:ln w="25399" cap="rnd">
            <a:solidFill>
              <a:schemeClr val="bg2"/>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5063" name="Rectangle 7"/>
          <p:cNvSpPr>
            <a:spLocks noChangeArrowheads="1"/>
          </p:cNvSpPr>
          <p:nvPr/>
        </p:nvSpPr>
        <p:spPr bwMode="auto">
          <a:xfrm>
            <a:off x="2143120" y="5397329"/>
            <a:ext cx="7733537"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dirty="0">
                <a:solidFill>
                  <a:srgbClr val="0070C0"/>
                </a:solidFill>
              </a:rPr>
              <a:t>*</a:t>
            </a:r>
            <a:r>
              <a:rPr lang="en-US" dirty="0"/>
              <a:t>One of the most common types of powered industrial trucks</a:t>
            </a:r>
          </a:p>
        </p:txBody>
      </p:sp>
      <p:pic>
        <p:nvPicPr>
          <p:cNvPr id="45064" name="Picture 8" descr="Amisc-0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1165" y="992189"/>
            <a:ext cx="7424737" cy="4286250"/>
          </a:xfrm>
          <a:prstGeom prst="rect">
            <a:avLst/>
          </a:prstGeom>
          <a:noFill/>
          <a:extLst>
            <a:ext uri="{909E8E84-426E-40dd-AFC4-6F175D3DCCD1}">
              <a14:hiddenFill xmlns:a14="http://schemas.microsoft.com/office/drawing/2010/main" xmlns="">
                <a:solidFill>
                  <a:srgbClr val="FFFFFF"/>
                </a:solidFill>
              </a14:hiddenFill>
            </a:ext>
          </a:extLst>
        </p:spPr>
      </p:pic>
      <p:sp>
        <p:nvSpPr>
          <p:cNvPr id="8"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35</a:t>
            </a:fld>
            <a:r>
              <a:rPr lang="en-US" altLang="en-US" sz="1400" smtClean="0"/>
              <a:t>/59</a:t>
            </a:r>
            <a:endParaRPr lang="en-US" altLang="en-US" sz="1400" dirty="0" smtClean="0"/>
          </a:p>
        </p:txBody>
      </p:sp>
    </p:spTree>
    <p:extLst>
      <p:ext uri="{BB962C8B-B14F-4D97-AF65-F5344CB8AC3E}">
        <p14:creationId xmlns:p14="http://schemas.microsoft.com/office/powerpoint/2010/main" val="25646361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7937" y="58738"/>
            <a:ext cx="10050464" cy="1116013"/>
          </a:xfrm>
          <a:noFill/>
        </p:spPr>
        <p:txBody>
          <a:bodyPr>
            <a:noAutofit/>
          </a:bodyPr>
          <a:lstStyle/>
          <a:p>
            <a:r>
              <a:rPr lang="en-US" altLang="en-US" sz="4000" dirty="0" smtClean="0"/>
              <a:t>Classes of Commonly-Used Powered Industrial Trucks*</a:t>
            </a:r>
          </a:p>
        </p:txBody>
      </p:sp>
      <p:sp>
        <p:nvSpPr>
          <p:cNvPr id="46084" name="Rectangle 3"/>
          <p:cNvSpPr>
            <a:spLocks noGrp="1" noChangeArrowheads="1"/>
          </p:cNvSpPr>
          <p:nvPr>
            <p:ph idx="1"/>
          </p:nvPr>
        </p:nvSpPr>
        <p:spPr>
          <a:xfrm>
            <a:off x="330202" y="1194908"/>
            <a:ext cx="9132888" cy="4021138"/>
          </a:xfrm>
          <a:noFill/>
        </p:spPr>
        <p:txBody>
          <a:bodyPr>
            <a:normAutofit/>
          </a:bodyPr>
          <a:lstStyle/>
          <a:p>
            <a:pPr>
              <a:lnSpc>
                <a:spcPct val="80000"/>
              </a:lnSpc>
            </a:pPr>
            <a:r>
              <a:rPr lang="en-US" altLang="en-US" sz="2800" dirty="0" smtClean="0"/>
              <a:t>The Industrial Truck Association has placed powered industrial trucks into 7 classes.</a:t>
            </a:r>
          </a:p>
          <a:p>
            <a:pPr lvl="1">
              <a:lnSpc>
                <a:spcPct val="80000"/>
              </a:lnSpc>
            </a:pPr>
            <a:r>
              <a:rPr lang="en-US" altLang="en-US" sz="2600" i="1" dirty="0" smtClean="0"/>
              <a:t>Class I - Electric motor rider trucks</a:t>
            </a:r>
          </a:p>
          <a:p>
            <a:pPr lvl="1">
              <a:lnSpc>
                <a:spcPct val="80000"/>
              </a:lnSpc>
            </a:pPr>
            <a:r>
              <a:rPr lang="en-US" altLang="en-US" sz="2600" i="1" dirty="0" smtClean="0"/>
              <a:t>Class II - Electric motor narrow aisle trucks</a:t>
            </a:r>
          </a:p>
          <a:p>
            <a:pPr lvl="1">
              <a:lnSpc>
                <a:spcPct val="80000"/>
              </a:lnSpc>
            </a:pPr>
            <a:r>
              <a:rPr lang="en-US" altLang="en-US" sz="2600" i="1" dirty="0" smtClean="0"/>
              <a:t>Class III - Electric motor hand trucks or hand/rider trucks</a:t>
            </a:r>
          </a:p>
          <a:p>
            <a:pPr lvl="1">
              <a:lnSpc>
                <a:spcPct val="80000"/>
              </a:lnSpc>
            </a:pPr>
            <a:r>
              <a:rPr lang="en-US" altLang="en-US" sz="2600" i="1" dirty="0" smtClean="0"/>
              <a:t>Class IV - Internal combustion engine trucks (solid/cushion  tires)</a:t>
            </a:r>
          </a:p>
          <a:p>
            <a:pPr lvl="1">
              <a:lnSpc>
                <a:spcPct val="80000"/>
              </a:lnSpc>
            </a:pPr>
            <a:r>
              <a:rPr lang="en-US" altLang="en-US" sz="2600" i="1" dirty="0" smtClean="0"/>
              <a:t>Class V - Internal combustion engine trucks (pneumatic tires)</a:t>
            </a:r>
          </a:p>
          <a:p>
            <a:pPr lvl="1">
              <a:lnSpc>
                <a:spcPct val="80000"/>
              </a:lnSpc>
            </a:pPr>
            <a:r>
              <a:rPr lang="en-US" altLang="en-US" sz="2600" i="1" dirty="0" smtClean="0"/>
              <a:t>Class VI - Electric and internal combustion engine tractors</a:t>
            </a:r>
          </a:p>
          <a:p>
            <a:pPr lvl="1">
              <a:lnSpc>
                <a:spcPct val="80000"/>
              </a:lnSpc>
            </a:pPr>
            <a:r>
              <a:rPr lang="en-US" altLang="en-US" sz="2600" i="1" dirty="0" smtClean="0"/>
              <a:t>Class VII - Rough terrain forklift trucks</a:t>
            </a:r>
          </a:p>
        </p:txBody>
      </p:sp>
      <p:sp>
        <p:nvSpPr>
          <p:cNvPr id="46085" name="Rectangle 4"/>
          <p:cNvSpPr>
            <a:spLocks noChangeArrowheads="1"/>
          </p:cNvSpPr>
          <p:nvPr/>
        </p:nvSpPr>
        <p:spPr bwMode="auto">
          <a:xfrm>
            <a:off x="1942367" y="5195889"/>
            <a:ext cx="7865209" cy="6521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2075" tIns="46038" rIns="92075" bIns="46038">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lnSpc>
                <a:spcPct val="90000"/>
              </a:lnSpc>
              <a:spcBef>
                <a:spcPct val="50000"/>
              </a:spcBef>
              <a:buClrTx/>
              <a:buSzTx/>
              <a:buFontTx/>
              <a:buNone/>
            </a:pPr>
            <a:r>
              <a:rPr lang="en-US" altLang="en-US" sz="2000" dirty="0">
                <a:solidFill>
                  <a:srgbClr val="FFFF00"/>
                </a:solidFill>
              </a:rPr>
              <a:t>*</a:t>
            </a:r>
            <a:r>
              <a:rPr lang="en-US" altLang="en-US" sz="2000" dirty="0"/>
              <a:t> Note that this classification refers to commonly-used vehicles and does not include all powered industrial trucks covered by the OSHA standard.  </a:t>
            </a:r>
          </a:p>
        </p:txBody>
      </p:sp>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36</a:t>
            </a:fld>
            <a:r>
              <a:rPr lang="en-US" altLang="en-US" sz="1400" smtClean="0"/>
              <a:t>/59</a:t>
            </a:r>
            <a:endParaRPr lang="en-US" altLang="en-US" sz="1400" dirty="0" smtClean="0"/>
          </a:p>
        </p:txBody>
      </p:sp>
    </p:spTree>
    <p:extLst>
      <p:ext uri="{BB962C8B-B14F-4D97-AF65-F5344CB8AC3E}">
        <p14:creationId xmlns:p14="http://schemas.microsoft.com/office/powerpoint/2010/main" val="10271165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0" y="1"/>
            <a:ext cx="10058400" cy="1117071"/>
          </a:xfrm>
          <a:noFill/>
          <a:ln/>
        </p:spPr>
        <p:txBody>
          <a:bodyPr>
            <a:normAutofit/>
          </a:bodyPr>
          <a:lstStyle/>
          <a:p>
            <a:r>
              <a:rPr lang="en-US" sz="4000" dirty="0"/>
              <a:t>Class I - Electric Motor Rider Trucks</a:t>
            </a:r>
          </a:p>
        </p:txBody>
      </p:sp>
      <p:pic>
        <p:nvPicPr>
          <p:cNvPr id="48135" name="Picture 7" descr="Amisc-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12404" y="981902"/>
            <a:ext cx="4276725" cy="4621213"/>
          </a:xfrm>
          <a:prstGeom prst="rect">
            <a:avLst/>
          </a:prstGeom>
          <a:noFill/>
          <a:extLst>
            <a:ext uri="{909E8E84-426E-40dd-AFC4-6F175D3DCCD1}">
              <a14:hiddenFill xmlns:a14="http://schemas.microsoft.com/office/drawing/2010/main" xmlns="">
                <a:solidFill>
                  <a:srgbClr val="FFFFFF"/>
                </a:solidFill>
              </a14:hiddenFill>
            </a:ext>
          </a:extLst>
        </p:spPr>
      </p:pic>
      <p:pic>
        <p:nvPicPr>
          <p:cNvPr id="48136" name="Picture 8" descr="Amisc-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431" y="870543"/>
            <a:ext cx="4330700" cy="45974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37</a:t>
            </a:fld>
            <a:r>
              <a:rPr lang="en-US" altLang="en-US" sz="1400" smtClean="0"/>
              <a:t>/59</a:t>
            </a:r>
            <a:endParaRPr lang="en-US" altLang="en-US" sz="1400" dirty="0" smtClean="0"/>
          </a:p>
        </p:txBody>
      </p:sp>
    </p:spTree>
    <p:extLst>
      <p:ext uri="{BB962C8B-B14F-4D97-AF65-F5344CB8AC3E}">
        <p14:creationId xmlns:p14="http://schemas.microsoft.com/office/powerpoint/2010/main" val="32840958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0" y="1"/>
            <a:ext cx="10058400" cy="1117071"/>
          </a:xfrm>
          <a:noFill/>
        </p:spPr>
        <p:txBody>
          <a:bodyPr>
            <a:normAutofit/>
          </a:bodyPr>
          <a:lstStyle/>
          <a:p>
            <a:r>
              <a:rPr lang="en-US" altLang="en-US" sz="4000" dirty="0" smtClean="0"/>
              <a:t>Class I - Electric Motor Rider Trucks</a:t>
            </a:r>
          </a:p>
        </p:txBody>
      </p:sp>
      <p:sp>
        <p:nvSpPr>
          <p:cNvPr id="49156" name="Rectangle 4"/>
          <p:cNvSpPr>
            <a:spLocks noGrp="1" noChangeArrowheads="1"/>
          </p:cNvSpPr>
          <p:nvPr>
            <p:ph type="body" sz="half" idx="2"/>
          </p:nvPr>
        </p:nvSpPr>
        <p:spPr>
          <a:xfrm>
            <a:off x="497006" y="1805900"/>
            <a:ext cx="4191000" cy="1988179"/>
          </a:xfrm>
          <a:noFill/>
        </p:spPr>
        <p:txBody>
          <a:bodyPr/>
          <a:lstStyle/>
          <a:p>
            <a:r>
              <a:rPr lang="en-US" altLang="en-US" sz="2800" dirty="0" smtClean="0"/>
              <a:t>Counterbalanced Rider Type, Stand-Up</a:t>
            </a:r>
          </a:p>
        </p:txBody>
      </p:sp>
      <p:pic>
        <p:nvPicPr>
          <p:cNvPr id="49157" name="Picture 6" descr="Amisc-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3150" y="1117072"/>
            <a:ext cx="3917717" cy="4859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38</a:t>
            </a:fld>
            <a:r>
              <a:rPr lang="en-US" altLang="en-US" sz="1400" smtClean="0"/>
              <a:t>/59</a:t>
            </a:r>
            <a:endParaRPr lang="en-US" altLang="en-US" sz="1400" dirty="0" smtClean="0"/>
          </a:p>
        </p:txBody>
      </p:sp>
    </p:spTree>
    <p:extLst>
      <p:ext uri="{BB962C8B-B14F-4D97-AF65-F5344CB8AC3E}">
        <p14:creationId xmlns:p14="http://schemas.microsoft.com/office/powerpoint/2010/main" val="15384253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0" y="0"/>
            <a:ext cx="10058400" cy="1116013"/>
          </a:xfrm>
          <a:noFill/>
        </p:spPr>
        <p:txBody>
          <a:bodyPr/>
          <a:lstStyle/>
          <a:p>
            <a:pPr>
              <a:lnSpc>
                <a:spcPct val="80000"/>
              </a:lnSpc>
            </a:pPr>
            <a:r>
              <a:rPr lang="en-US" altLang="en-US" sz="4000" dirty="0" smtClean="0"/>
              <a:t>Class II - Electric Motor Narrow Aisle Trucks</a:t>
            </a:r>
          </a:p>
        </p:txBody>
      </p:sp>
      <p:sp>
        <p:nvSpPr>
          <p:cNvPr id="50180" name="Rectangle 3"/>
          <p:cNvSpPr>
            <a:spLocks noGrp="1" noChangeArrowheads="1"/>
          </p:cNvSpPr>
          <p:nvPr>
            <p:ph idx="1"/>
          </p:nvPr>
        </p:nvSpPr>
        <p:spPr>
          <a:noFill/>
        </p:spPr>
        <p:txBody>
          <a:bodyPr/>
          <a:lstStyle/>
          <a:p>
            <a:r>
              <a:rPr lang="en-US" altLang="en-US" smtClean="0"/>
              <a:t>High lift straddle</a:t>
            </a:r>
          </a:p>
          <a:p>
            <a:r>
              <a:rPr lang="en-US" altLang="en-US" smtClean="0"/>
              <a:t>Order picker</a:t>
            </a:r>
          </a:p>
          <a:p>
            <a:r>
              <a:rPr lang="en-US" altLang="en-US" smtClean="0"/>
              <a:t>Reach type outrigger</a:t>
            </a:r>
          </a:p>
          <a:p>
            <a:r>
              <a:rPr lang="en-US" altLang="en-US" smtClean="0"/>
              <a:t>Side loaders, turret trucks, swing mast and convertible turret/stock pickers</a:t>
            </a:r>
          </a:p>
          <a:p>
            <a:r>
              <a:rPr lang="en-US" altLang="en-US" smtClean="0"/>
              <a:t>Low lift pallet and platform (rider)</a:t>
            </a:r>
          </a:p>
        </p:txBody>
      </p:sp>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39</a:t>
            </a:fld>
            <a:r>
              <a:rPr lang="en-US" altLang="en-US" sz="1400" smtClean="0"/>
              <a:t>/59</a:t>
            </a:r>
            <a:endParaRPr lang="en-US" altLang="en-US" sz="1400" dirty="0" smtClean="0"/>
          </a:p>
        </p:txBody>
      </p:sp>
    </p:spTree>
    <p:extLst>
      <p:ext uri="{BB962C8B-B14F-4D97-AF65-F5344CB8AC3E}">
        <p14:creationId xmlns:p14="http://schemas.microsoft.com/office/powerpoint/2010/main" val="22411949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a:xfrm>
            <a:off x="0" y="89694"/>
            <a:ext cx="10058400" cy="1116013"/>
          </a:xfrm>
          <a:noFill/>
        </p:spPr>
        <p:txBody>
          <a:bodyPr>
            <a:normAutofit/>
          </a:bodyPr>
          <a:lstStyle/>
          <a:p>
            <a:pPr>
              <a:lnSpc>
                <a:spcPct val="90000"/>
              </a:lnSpc>
            </a:pPr>
            <a:r>
              <a:rPr lang="en-US" altLang="en-US" sz="4000" dirty="0" smtClean="0"/>
              <a:t>Class II - Electric Motor Narrow Aisle Trucks </a:t>
            </a:r>
          </a:p>
        </p:txBody>
      </p:sp>
      <p:pic>
        <p:nvPicPr>
          <p:cNvPr id="51204" name="Picture 14" descr="ABmics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8481" y="1373047"/>
            <a:ext cx="2914650" cy="4076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5" name="Picture 15" descr="ABmics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6363" y="1347646"/>
            <a:ext cx="2781301" cy="410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6" name="Picture 16" descr="ABmics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77" y="1347646"/>
            <a:ext cx="310515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40</a:t>
            </a:fld>
            <a:r>
              <a:rPr lang="en-US" altLang="en-US" sz="1400" smtClean="0"/>
              <a:t>/59</a:t>
            </a:r>
            <a:endParaRPr lang="en-US" altLang="en-US" sz="1400" dirty="0" smtClean="0"/>
          </a:p>
        </p:txBody>
      </p:sp>
    </p:spTree>
    <p:extLst>
      <p:ext uri="{BB962C8B-B14F-4D97-AF65-F5344CB8AC3E}">
        <p14:creationId xmlns:p14="http://schemas.microsoft.com/office/powerpoint/2010/main" val="23718722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0" y="0"/>
            <a:ext cx="10058400" cy="1116013"/>
          </a:xfrm>
          <a:noFill/>
          <a:ln/>
        </p:spPr>
        <p:txBody>
          <a:bodyPr/>
          <a:lstStyle/>
          <a:p>
            <a:r>
              <a:rPr lang="en-US" sz="4000" dirty="0"/>
              <a:t>Class II - Narrow Aisle Trucks </a:t>
            </a:r>
          </a:p>
        </p:txBody>
      </p:sp>
      <p:pic>
        <p:nvPicPr>
          <p:cNvPr id="52233" name="Picture 9" descr="Amisc-1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1476" y="1293244"/>
            <a:ext cx="3619501" cy="4572000"/>
          </a:xfrm>
          <a:prstGeom prst="rect">
            <a:avLst/>
          </a:prstGeom>
          <a:noFill/>
          <a:extLst>
            <a:ext uri="{909E8E84-426E-40dd-AFC4-6F175D3DCCD1}">
              <a14:hiddenFill xmlns:a14="http://schemas.microsoft.com/office/drawing/2010/main" xmlns="">
                <a:solidFill>
                  <a:srgbClr val="FFFFFF"/>
                </a:solidFill>
              </a14:hiddenFill>
            </a:ext>
          </a:extLst>
        </p:spPr>
      </p:pic>
      <p:pic>
        <p:nvPicPr>
          <p:cNvPr id="52234" name="Picture 10" descr="Amisc-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3821" y="1293244"/>
            <a:ext cx="3676650" cy="45720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41</a:t>
            </a:fld>
            <a:r>
              <a:rPr lang="en-US" altLang="en-US" sz="1400" smtClean="0"/>
              <a:t>/59</a:t>
            </a:r>
            <a:endParaRPr lang="en-US" altLang="en-US" sz="1400" dirty="0" smtClean="0"/>
          </a:p>
        </p:txBody>
      </p:sp>
    </p:spTree>
    <p:extLst>
      <p:ext uri="{BB962C8B-B14F-4D97-AF65-F5344CB8AC3E}">
        <p14:creationId xmlns:p14="http://schemas.microsoft.com/office/powerpoint/2010/main" val="22990975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0" y="383002"/>
            <a:ext cx="10058400" cy="1116013"/>
          </a:xfrm>
          <a:noFill/>
        </p:spPr>
        <p:txBody>
          <a:bodyPr>
            <a:noAutofit/>
          </a:bodyPr>
          <a:lstStyle/>
          <a:p>
            <a:pPr>
              <a:lnSpc>
                <a:spcPct val="90000"/>
              </a:lnSpc>
            </a:pPr>
            <a:r>
              <a:rPr lang="en-US" altLang="en-US" sz="4000" dirty="0" smtClean="0"/>
              <a:t>Class III - Electric Motor Hand or Hand/Rider Trucks</a:t>
            </a:r>
          </a:p>
        </p:txBody>
      </p:sp>
      <p:sp>
        <p:nvSpPr>
          <p:cNvPr id="53252" name="Rectangle 3"/>
          <p:cNvSpPr>
            <a:spLocks noGrp="1" noChangeArrowheads="1"/>
          </p:cNvSpPr>
          <p:nvPr>
            <p:ph idx="1"/>
          </p:nvPr>
        </p:nvSpPr>
        <p:spPr>
          <a:noFill/>
        </p:spPr>
        <p:txBody>
          <a:bodyPr/>
          <a:lstStyle/>
          <a:p>
            <a:r>
              <a:rPr lang="en-US" altLang="en-US" smtClean="0"/>
              <a:t>Low lift platform</a:t>
            </a:r>
          </a:p>
          <a:p>
            <a:r>
              <a:rPr lang="en-US" altLang="en-US" smtClean="0"/>
              <a:t>Low lift walkie pallet</a:t>
            </a:r>
          </a:p>
          <a:p>
            <a:r>
              <a:rPr lang="en-US" altLang="en-US" smtClean="0"/>
              <a:t>Reach type outrigger</a:t>
            </a:r>
          </a:p>
          <a:p>
            <a:r>
              <a:rPr lang="en-US" altLang="en-US" smtClean="0"/>
              <a:t>High lift straddle</a:t>
            </a:r>
          </a:p>
          <a:p>
            <a:r>
              <a:rPr lang="en-US" altLang="en-US" smtClean="0"/>
              <a:t>High lift counterbalanced</a:t>
            </a:r>
          </a:p>
          <a:p>
            <a:r>
              <a:rPr lang="en-US" altLang="en-US" smtClean="0"/>
              <a:t>Low lift walkie/rider pallet</a:t>
            </a:r>
          </a:p>
        </p:txBody>
      </p:sp>
      <p:pic>
        <p:nvPicPr>
          <p:cNvPr id="2" name="Picture 1" descr="Toyota_7BWS10_36824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1060" y="2015767"/>
            <a:ext cx="3965394" cy="2968687"/>
          </a:xfrm>
          <a:prstGeom prst="rect">
            <a:avLst/>
          </a:prstGeom>
        </p:spPr>
      </p:pic>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42</a:t>
            </a:fld>
            <a:r>
              <a:rPr lang="en-US" altLang="en-US" sz="1400" smtClean="0"/>
              <a:t>/59</a:t>
            </a:r>
            <a:endParaRPr lang="en-US" altLang="en-US" sz="1400" dirty="0" smtClean="0"/>
          </a:p>
        </p:txBody>
      </p:sp>
    </p:spTree>
    <p:extLst>
      <p:ext uri="{BB962C8B-B14F-4D97-AF65-F5344CB8AC3E}">
        <p14:creationId xmlns:p14="http://schemas.microsoft.com/office/powerpoint/2010/main" val="3630200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a:xfrm>
            <a:off x="0" y="0"/>
            <a:ext cx="10058400" cy="1117600"/>
          </a:xfrm>
          <a:noFill/>
        </p:spPr>
        <p:txBody>
          <a:bodyPr>
            <a:noAutofit/>
          </a:bodyPr>
          <a:lstStyle/>
          <a:p>
            <a:pPr>
              <a:lnSpc>
                <a:spcPct val="90000"/>
              </a:lnSpc>
            </a:pPr>
            <a:r>
              <a:rPr lang="en-US" altLang="en-US" sz="4000" dirty="0" smtClean="0"/>
              <a:t>Class III - Electric Motor Hand or Hand/Rider Trucks</a:t>
            </a:r>
          </a:p>
        </p:txBody>
      </p:sp>
      <p:pic>
        <p:nvPicPr>
          <p:cNvPr id="54276" name="Picture 15" descr="ABmics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852613"/>
            <a:ext cx="3054350" cy="3067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77" name="Picture 16" descr="ABmics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852613"/>
            <a:ext cx="3124200" cy="307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78" name="Picture 17" descr="ABmics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5464" y="1852613"/>
            <a:ext cx="2935287" cy="307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43</a:t>
            </a:fld>
            <a:r>
              <a:rPr lang="en-US" altLang="en-US" sz="1400" smtClean="0"/>
              <a:t>/59</a:t>
            </a:r>
            <a:endParaRPr lang="en-US" altLang="en-US" sz="1400" dirty="0" smtClean="0"/>
          </a:p>
        </p:txBody>
      </p:sp>
    </p:spTree>
    <p:extLst>
      <p:ext uri="{BB962C8B-B14F-4D97-AF65-F5344CB8AC3E}">
        <p14:creationId xmlns:p14="http://schemas.microsoft.com/office/powerpoint/2010/main" val="40971186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47282" y="0"/>
            <a:ext cx="10205682" cy="1117600"/>
          </a:xfrm>
          <a:noFill/>
          <a:ln/>
        </p:spPr>
        <p:txBody>
          <a:bodyPr>
            <a:normAutofit/>
          </a:bodyPr>
          <a:lstStyle/>
          <a:p>
            <a:pPr>
              <a:lnSpc>
                <a:spcPct val="90000"/>
              </a:lnSpc>
            </a:pPr>
            <a:r>
              <a:rPr lang="en-US" sz="4000" dirty="0"/>
              <a:t>Class III - Hand &amp; Hand/Rider Trucks</a:t>
            </a:r>
          </a:p>
        </p:txBody>
      </p:sp>
      <p:sp>
        <p:nvSpPr>
          <p:cNvPr id="55299" name="Rectangle 3"/>
          <p:cNvSpPr>
            <a:spLocks noChangeArrowheads="1"/>
          </p:cNvSpPr>
          <p:nvPr/>
        </p:nvSpPr>
        <p:spPr bwMode="auto">
          <a:xfrm>
            <a:off x="2011363" y="5218114"/>
            <a:ext cx="185948"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endParaRPr lang="en-US"/>
          </a:p>
        </p:txBody>
      </p:sp>
      <p:pic>
        <p:nvPicPr>
          <p:cNvPr id="55306" name="Picture 10" descr="Amisc-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62018" y="1385082"/>
            <a:ext cx="3390900" cy="4572000"/>
          </a:xfrm>
          <a:prstGeom prst="rect">
            <a:avLst/>
          </a:prstGeom>
          <a:noFill/>
          <a:extLst>
            <a:ext uri="{909E8E84-426E-40dd-AFC4-6F175D3DCCD1}">
              <a14:hiddenFill xmlns:a14="http://schemas.microsoft.com/office/drawing/2010/main" xmlns="">
                <a:solidFill>
                  <a:srgbClr val="FFFFFF"/>
                </a:solidFill>
              </a14:hiddenFill>
            </a:ext>
          </a:extLst>
        </p:spPr>
      </p:pic>
      <p:pic>
        <p:nvPicPr>
          <p:cNvPr id="55307" name="Picture 11" descr="Amisc-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1061" y="1385082"/>
            <a:ext cx="3302000" cy="45720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44</a:t>
            </a:fld>
            <a:r>
              <a:rPr lang="en-US" altLang="en-US" sz="1400" smtClean="0"/>
              <a:t>/59</a:t>
            </a:r>
            <a:endParaRPr lang="en-US" altLang="en-US" sz="1400" dirty="0" smtClean="0"/>
          </a:p>
        </p:txBody>
      </p:sp>
    </p:spTree>
    <p:extLst>
      <p:ext uri="{BB962C8B-B14F-4D97-AF65-F5344CB8AC3E}">
        <p14:creationId xmlns:p14="http://schemas.microsoft.com/office/powerpoint/2010/main" val="13864486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a:xfrm>
            <a:off x="0" y="120948"/>
            <a:ext cx="10058400" cy="1117600"/>
          </a:xfrm>
          <a:noFill/>
        </p:spPr>
        <p:txBody>
          <a:bodyPr/>
          <a:lstStyle/>
          <a:p>
            <a:pPr>
              <a:lnSpc>
                <a:spcPct val="80000"/>
              </a:lnSpc>
            </a:pPr>
            <a:r>
              <a:rPr lang="en-US" altLang="en-US" sz="4000" smtClean="0"/>
              <a:t>Class IV - Internal Combustion Engine Trucks - Cushion (Solid) Tires</a:t>
            </a:r>
          </a:p>
        </p:txBody>
      </p:sp>
      <p:sp>
        <p:nvSpPr>
          <p:cNvPr id="56324" name="Rectangle 6"/>
          <p:cNvSpPr>
            <a:spLocks noChangeArrowheads="1"/>
          </p:cNvSpPr>
          <p:nvPr/>
        </p:nvSpPr>
        <p:spPr bwMode="auto">
          <a:xfrm>
            <a:off x="2552985" y="5497324"/>
            <a:ext cx="546676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t>Fork, counterbalanced (cushion/solid tires)</a:t>
            </a:r>
          </a:p>
        </p:txBody>
      </p:sp>
      <p:pic>
        <p:nvPicPr>
          <p:cNvPr id="56325" name="Picture 7" descr="ABmics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4036" y="1278864"/>
            <a:ext cx="3848100" cy="419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45</a:t>
            </a:fld>
            <a:r>
              <a:rPr lang="en-US" altLang="en-US" sz="1400" smtClean="0"/>
              <a:t>/59</a:t>
            </a:r>
            <a:endParaRPr lang="en-US" altLang="en-US" sz="1400" dirty="0" smtClean="0"/>
          </a:p>
        </p:txBody>
      </p:sp>
    </p:spTree>
    <p:extLst>
      <p:ext uri="{BB962C8B-B14F-4D97-AF65-F5344CB8AC3E}">
        <p14:creationId xmlns:p14="http://schemas.microsoft.com/office/powerpoint/2010/main" val="6781336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0"/>
            <a:ext cx="10058400" cy="1117600"/>
          </a:xfrm>
          <a:noFill/>
          <a:ln/>
        </p:spPr>
        <p:txBody>
          <a:bodyPr>
            <a:normAutofit/>
          </a:bodyPr>
          <a:lstStyle/>
          <a:p>
            <a:pPr>
              <a:lnSpc>
                <a:spcPct val="80000"/>
              </a:lnSpc>
            </a:pPr>
            <a:r>
              <a:rPr lang="en-US" sz="4000" dirty="0"/>
              <a:t>Class IV - Internal Combustion Engine Trucks  - Cushion (Solid) Tires</a:t>
            </a:r>
          </a:p>
        </p:txBody>
      </p:sp>
      <p:pic>
        <p:nvPicPr>
          <p:cNvPr id="57350" name="Picture 6" descr="Amisc-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8708" y="1117601"/>
            <a:ext cx="4546600" cy="489743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46</a:t>
            </a:fld>
            <a:r>
              <a:rPr lang="en-US" altLang="en-US" sz="1400" smtClean="0"/>
              <a:t>/59</a:t>
            </a:r>
            <a:endParaRPr lang="en-US" altLang="en-US" sz="1400" dirty="0" smtClean="0"/>
          </a:p>
        </p:txBody>
      </p:sp>
    </p:spTree>
    <p:extLst>
      <p:ext uri="{BB962C8B-B14F-4D97-AF65-F5344CB8AC3E}">
        <p14:creationId xmlns:p14="http://schemas.microsoft.com/office/powerpoint/2010/main" val="7194274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0" y="0"/>
            <a:ext cx="10058400" cy="1116013"/>
          </a:xfrm>
          <a:noFill/>
        </p:spPr>
        <p:txBody>
          <a:bodyPr/>
          <a:lstStyle/>
          <a:p>
            <a:pPr>
              <a:lnSpc>
                <a:spcPct val="80000"/>
              </a:lnSpc>
            </a:pPr>
            <a:r>
              <a:rPr lang="en-US" altLang="en-US" sz="4000" dirty="0" smtClean="0"/>
              <a:t>Class V - Internal Combustion Engine Trucks - Pneumatic Tires</a:t>
            </a:r>
          </a:p>
        </p:txBody>
      </p:sp>
      <p:sp>
        <p:nvSpPr>
          <p:cNvPr id="58372" name="Rectangle 6"/>
          <p:cNvSpPr>
            <a:spLocks noChangeArrowheads="1"/>
          </p:cNvSpPr>
          <p:nvPr/>
        </p:nvSpPr>
        <p:spPr bwMode="auto">
          <a:xfrm>
            <a:off x="2582863" y="5489577"/>
            <a:ext cx="510713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lr>
                <a:srgbClr val="FFFF00"/>
              </a:buClr>
              <a:buSzPct val="75000"/>
              <a:buFont typeface="Monotype Sorts" charset="2"/>
              <a:buChar char="n"/>
              <a:defRPr sz="3200">
                <a:solidFill>
                  <a:schemeClr val="tx1"/>
                </a:solidFill>
                <a:latin typeface="Times New Roman" panose="02020603050405020304" pitchFamily="18" charset="0"/>
              </a:defRPr>
            </a:lvl1pPr>
            <a:lvl2pPr marL="742950" indent="-285750">
              <a:spcBef>
                <a:spcPct val="20000"/>
              </a:spcBef>
              <a:buClr>
                <a:schemeClr val="tx2"/>
              </a:buClr>
              <a:buSzPct val="75000"/>
              <a:buFont typeface="Monotype Sorts" charset="2"/>
              <a:buChar char="u"/>
              <a:defRPr sz="2800">
                <a:solidFill>
                  <a:schemeClr val="tx1"/>
                </a:solidFill>
                <a:latin typeface="Times New Roman" panose="02020603050405020304" pitchFamily="18" charset="0"/>
              </a:defRPr>
            </a:lvl2pPr>
            <a:lvl3pPr marL="1143000" indent="-228600">
              <a:spcBef>
                <a:spcPct val="20000"/>
              </a:spcBef>
              <a:buClr>
                <a:srgbClr val="FFFF00"/>
              </a:buClr>
              <a:buSzPct val="65000"/>
              <a:buFont typeface="Monotype Sorts"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1"/>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1"/>
              </a:buClr>
              <a:buSzPct val="100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t>Fork, counterbalanced (pneumatic tires) </a:t>
            </a:r>
          </a:p>
        </p:txBody>
      </p:sp>
      <p:pic>
        <p:nvPicPr>
          <p:cNvPr id="58373" name="Picture 7" descr="ABmics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9100" y="1116014"/>
            <a:ext cx="4140200" cy="437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47</a:t>
            </a:fld>
            <a:r>
              <a:rPr lang="en-US" altLang="en-US" sz="1400" smtClean="0"/>
              <a:t>/59</a:t>
            </a:r>
            <a:endParaRPr lang="en-US" altLang="en-US" sz="1400" dirty="0" smtClean="0"/>
          </a:p>
        </p:txBody>
      </p:sp>
    </p:spTree>
    <p:extLst>
      <p:ext uri="{BB962C8B-B14F-4D97-AF65-F5344CB8AC3E}">
        <p14:creationId xmlns:p14="http://schemas.microsoft.com/office/powerpoint/2010/main" val="41405926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161264"/>
            <a:ext cx="10058400" cy="1116013"/>
          </a:xfrm>
          <a:noFill/>
          <a:ln/>
        </p:spPr>
        <p:txBody>
          <a:bodyPr>
            <a:noAutofit/>
          </a:bodyPr>
          <a:lstStyle/>
          <a:p>
            <a:pPr>
              <a:lnSpc>
                <a:spcPct val="90000"/>
              </a:lnSpc>
            </a:pPr>
            <a:r>
              <a:rPr lang="en-US" sz="4000" dirty="0"/>
              <a:t>Class V - Internal Combustion Engine Trucks (Pneumatic Tires)</a:t>
            </a:r>
          </a:p>
        </p:txBody>
      </p:sp>
      <p:pic>
        <p:nvPicPr>
          <p:cNvPr id="59398" name="Picture 6" descr="Amisc-2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6060" y="1257120"/>
            <a:ext cx="4219401" cy="471713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48</a:t>
            </a:fld>
            <a:r>
              <a:rPr lang="en-US" altLang="en-US" sz="1400" smtClean="0"/>
              <a:t>/59</a:t>
            </a:r>
            <a:endParaRPr lang="en-US" altLang="en-US" sz="1400" dirty="0" smtClean="0"/>
          </a:p>
        </p:txBody>
      </p:sp>
    </p:spTree>
    <p:extLst>
      <p:ext uri="{BB962C8B-B14F-4D97-AF65-F5344CB8AC3E}">
        <p14:creationId xmlns:p14="http://schemas.microsoft.com/office/powerpoint/2010/main" val="15902769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 y="342686"/>
            <a:ext cx="9944100" cy="1116013"/>
          </a:xfrm>
          <a:noFill/>
          <a:ln/>
        </p:spPr>
        <p:txBody>
          <a:bodyPr>
            <a:noAutofit/>
          </a:bodyPr>
          <a:lstStyle/>
          <a:p>
            <a:pPr>
              <a:lnSpc>
                <a:spcPct val="90000"/>
              </a:lnSpc>
            </a:pPr>
            <a:r>
              <a:rPr lang="en-US" sz="4000" dirty="0"/>
              <a:t>Class VI - Electric &amp; Internal Combustion Engine Tractors</a:t>
            </a:r>
          </a:p>
        </p:txBody>
      </p:sp>
      <p:pic>
        <p:nvPicPr>
          <p:cNvPr id="60424" name="Picture 8" descr="Amisc-2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1875" y="1849439"/>
            <a:ext cx="3000375" cy="2517775"/>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60425" name="Object 9"/>
          <p:cNvGraphicFramePr>
            <a:graphicFrameLocks/>
          </p:cNvGraphicFramePr>
          <p:nvPr/>
        </p:nvGraphicFramePr>
        <p:xfrm>
          <a:off x="6819900" y="1852613"/>
          <a:ext cx="3124200" cy="2514600"/>
        </p:xfrm>
        <a:graphic>
          <a:graphicData uri="http://schemas.openxmlformats.org/presentationml/2006/ole">
            <mc:AlternateContent xmlns:mc="http://schemas.openxmlformats.org/markup-compatibility/2006">
              <mc:Choice xmlns:v="urn:schemas-microsoft-com:vml" Requires="v">
                <p:oleObj spid="_x0000_s2062" name="Document" r:id="rId4" imgW="5267160" imgH="3943440" progId="">
                  <p:embed/>
                </p:oleObj>
              </mc:Choice>
              <mc:Fallback>
                <p:oleObj name="Document" r:id="rId4" imgW="5267160" imgH="394344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9900" y="1852613"/>
                        <a:ext cx="3124200"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60426" name="Rectangle 10"/>
          <p:cNvSpPr>
            <a:spLocks noChangeArrowheads="1"/>
          </p:cNvSpPr>
          <p:nvPr/>
        </p:nvSpPr>
        <p:spPr bwMode="auto">
          <a:xfrm>
            <a:off x="3695700" y="4802188"/>
            <a:ext cx="2864887"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3600"/>
              <a:t>Sit-down rider</a:t>
            </a:r>
          </a:p>
        </p:txBody>
      </p:sp>
      <p:pic>
        <p:nvPicPr>
          <p:cNvPr id="60427" name="Picture 11" descr="ABmics0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3351" y="1852614"/>
            <a:ext cx="3268663" cy="2501900"/>
          </a:xfrm>
          <a:prstGeom prst="rect">
            <a:avLst/>
          </a:prstGeom>
          <a:noFill/>
          <a:extLst>
            <a:ext uri="{909E8E84-426E-40dd-AFC4-6F175D3DCCD1}">
              <a14:hiddenFill xmlns:a14="http://schemas.microsoft.com/office/drawing/2010/main" xmlns="">
                <a:solidFill>
                  <a:srgbClr val="FFFFFF"/>
                </a:solidFill>
              </a14:hiddenFill>
            </a:ext>
          </a:extLst>
        </p:spPr>
      </p:pic>
      <p:sp>
        <p:nvSpPr>
          <p:cNvPr id="8"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49</a:t>
            </a:fld>
            <a:r>
              <a:rPr lang="en-US" altLang="en-US" sz="1400" smtClean="0"/>
              <a:t>/59</a:t>
            </a:r>
            <a:endParaRPr lang="en-US" altLang="en-US" sz="1400" dirty="0" smtClean="0"/>
          </a:p>
        </p:txBody>
      </p:sp>
    </p:spTree>
    <p:extLst>
      <p:ext uri="{BB962C8B-B14F-4D97-AF65-F5344CB8AC3E}">
        <p14:creationId xmlns:p14="http://schemas.microsoft.com/office/powerpoint/2010/main" val="36345126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0"/>
            <a:ext cx="10058400" cy="1116013"/>
          </a:xfrm>
          <a:noFill/>
          <a:ln/>
        </p:spPr>
        <p:txBody>
          <a:bodyPr>
            <a:normAutofit/>
          </a:bodyPr>
          <a:lstStyle/>
          <a:p>
            <a:pPr>
              <a:lnSpc>
                <a:spcPct val="90000"/>
              </a:lnSpc>
            </a:pPr>
            <a:r>
              <a:rPr lang="en-US" sz="4000" dirty="0"/>
              <a:t>Class VII - Rough Terrain Forklift Trucks</a:t>
            </a:r>
          </a:p>
        </p:txBody>
      </p:sp>
      <p:sp>
        <p:nvSpPr>
          <p:cNvPr id="61443" name="Rectangle 3"/>
          <p:cNvSpPr>
            <a:spLocks noGrp="1" noChangeArrowheads="1"/>
          </p:cNvSpPr>
          <p:nvPr>
            <p:ph sz="half" idx="1"/>
          </p:nvPr>
        </p:nvSpPr>
        <p:spPr>
          <a:xfrm>
            <a:off x="817563" y="1755775"/>
            <a:ext cx="4191000" cy="4021138"/>
          </a:xfrm>
          <a:noFill/>
          <a:ln/>
        </p:spPr>
        <p:txBody>
          <a:bodyPr/>
          <a:lstStyle/>
          <a:p>
            <a:pPr lvl="1"/>
            <a:r>
              <a:rPr lang="en-US" dirty="0"/>
              <a:t>Straight-mast forklift</a:t>
            </a:r>
          </a:p>
        </p:txBody>
      </p:sp>
      <p:sp>
        <p:nvSpPr>
          <p:cNvPr id="61446" name="Rectangle 6"/>
          <p:cNvSpPr>
            <a:spLocks noGrp="1" noChangeArrowheads="1"/>
          </p:cNvSpPr>
          <p:nvPr>
            <p:ph sz="half" idx="2"/>
          </p:nvPr>
        </p:nvSpPr>
        <p:spPr>
          <a:xfrm>
            <a:off x="5022850" y="1755775"/>
            <a:ext cx="4427539" cy="4021138"/>
          </a:xfrm>
          <a:noFill/>
          <a:ln/>
        </p:spPr>
        <p:txBody>
          <a:bodyPr/>
          <a:lstStyle/>
          <a:p>
            <a:pPr lvl="1"/>
            <a:r>
              <a:rPr lang="en-US"/>
              <a:t>Extended-reach forklift</a:t>
            </a:r>
          </a:p>
        </p:txBody>
      </p:sp>
      <p:sp>
        <p:nvSpPr>
          <p:cNvPr id="61447" name="Rectangle 7"/>
          <p:cNvSpPr>
            <a:spLocks noChangeArrowheads="1"/>
          </p:cNvSpPr>
          <p:nvPr/>
        </p:nvSpPr>
        <p:spPr bwMode="auto">
          <a:xfrm>
            <a:off x="1433514" y="1831976"/>
            <a:ext cx="7723187"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a:spcBef>
                <a:spcPct val="50000"/>
              </a:spcBef>
              <a:buClr>
                <a:srgbClr val="FFFF00"/>
              </a:buClr>
              <a:buFontTx/>
              <a:buChar char="•"/>
            </a:pPr>
            <a:endParaRPr lang="en-US"/>
          </a:p>
        </p:txBody>
      </p:sp>
      <p:pic>
        <p:nvPicPr>
          <p:cNvPr id="61449" name="Picture 9" descr="Amisc-2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8901" y="2195514"/>
            <a:ext cx="3263900" cy="3073400"/>
          </a:xfrm>
          <a:prstGeom prst="rect">
            <a:avLst/>
          </a:prstGeom>
          <a:noFill/>
          <a:extLst>
            <a:ext uri="{909E8E84-426E-40dd-AFC4-6F175D3DCCD1}">
              <a14:hiddenFill xmlns:a14="http://schemas.microsoft.com/office/drawing/2010/main" xmlns="">
                <a:solidFill>
                  <a:srgbClr val="FFFFFF"/>
                </a:solidFill>
              </a14:hiddenFill>
            </a:ext>
          </a:extLst>
        </p:spPr>
      </p:pic>
      <p:pic>
        <p:nvPicPr>
          <p:cNvPr id="61450" name="Picture 10" descr="Amisc-3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3700" y="2208213"/>
            <a:ext cx="3225800" cy="3086100"/>
          </a:xfrm>
          <a:prstGeom prst="rect">
            <a:avLst/>
          </a:prstGeom>
          <a:noFill/>
          <a:extLst>
            <a:ext uri="{909E8E84-426E-40dd-AFC4-6F175D3DCCD1}">
              <a14:hiddenFill xmlns:a14="http://schemas.microsoft.com/office/drawing/2010/main" xmlns="">
                <a:solidFill>
                  <a:srgbClr val="FFFFFF"/>
                </a:solidFill>
              </a14:hiddenFill>
            </a:ext>
          </a:extLst>
        </p:spPr>
      </p:pic>
      <p:sp>
        <p:nvSpPr>
          <p:cNvPr id="61451" name="Rectangle 11"/>
          <p:cNvSpPr>
            <a:spLocks noChangeArrowheads="1"/>
          </p:cNvSpPr>
          <p:nvPr/>
        </p:nvSpPr>
        <p:spPr bwMode="auto">
          <a:xfrm>
            <a:off x="2443163" y="5245896"/>
            <a:ext cx="5312873"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3200" dirty="0"/>
              <a:t>All rough terrain forklift trucks</a:t>
            </a:r>
          </a:p>
        </p:txBody>
      </p:sp>
      <p:sp>
        <p:nvSpPr>
          <p:cNvPr id="10"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50</a:t>
            </a:fld>
            <a:r>
              <a:rPr lang="en-US" altLang="en-US" sz="1400" smtClean="0"/>
              <a:t>/59</a:t>
            </a:r>
            <a:endParaRPr lang="en-US" altLang="en-US" sz="1400" dirty="0" smtClean="0"/>
          </a:p>
        </p:txBody>
      </p:sp>
    </p:spTree>
    <p:extLst>
      <p:ext uri="{BB962C8B-B14F-4D97-AF65-F5344CB8AC3E}">
        <p14:creationId xmlns:p14="http://schemas.microsoft.com/office/powerpoint/2010/main" val="29394541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53182" y="0"/>
            <a:ext cx="10005219" cy="1116013"/>
          </a:xfrm>
          <a:noFill/>
          <a:ln/>
        </p:spPr>
        <p:txBody>
          <a:bodyPr>
            <a:normAutofit/>
          </a:bodyPr>
          <a:lstStyle/>
          <a:p>
            <a:r>
              <a:rPr lang="en-US" sz="4000" dirty="0"/>
              <a:t>Rough Terrain Straight Mast Forklifts</a:t>
            </a:r>
          </a:p>
        </p:txBody>
      </p:sp>
      <p:pic>
        <p:nvPicPr>
          <p:cNvPr id="62470" name="Picture 6" descr="Amisc-3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40023" y="1116013"/>
            <a:ext cx="3437561" cy="2011682"/>
          </a:xfrm>
          <a:prstGeom prst="rect">
            <a:avLst/>
          </a:prstGeom>
          <a:noFill/>
          <a:extLst>
            <a:ext uri="{909E8E84-426E-40dd-AFC4-6F175D3DCCD1}">
              <a14:hiddenFill xmlns:a14="http://schemas.microsoft.com/office/drawing/2010/main" xmlns="">
                <a:solidFill>
                  <a:srgbClr val="FFFFFF"/>
                </a:solidFill>
              </a14:hiddenFill>
            </a:ext>
          </a:extLst>
        </p:spPr>
      </p:pic>
      <p:pic>
        <p:nvPicPr>
          <p:cNvPr id="62471" name="Picture 7" descr="Amisc-3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29566" y="3316407"/>
            <a:ext cx="3498815" cy="2055339"/>
          </a:xfrm>
          <a:prstGeom prst="rect">
            <a:avLst/>
          </a:prstGeom>
          <a:noFill/>
          <a:extLst>
            <a:ext uri="{909E8E84-426E-40dd-AFC4-6F175D3DCCD1}">
              <a14:hiddenFill xmlns:a14="http://schemas.microsoft.com/office/drawing/2010/main" xmlns="">
                <a:solidFill>
                  <a:srgbClr val="FFFFFF"/>
                </a:solidFill>
              </a14:hiddenFill>
            </a:ext>
          </a:extLst>
        </p:spPr>
      </p:pic>
      <p:pic>
        <p:nvPicPr>
          <p:cNvPr id="62472" name="Picture 8" descr="Amisc-3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5791" y="1116013"/>
            <a:ext cx="4775200" cy="454818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51</a:t>
            </a:fld>
            <a:r>
              <a:rPr lang="en-US" altLang="en-US" sz="1400" smtClean="0"/>
              <a:t>/59</a:t>
            </a:r>
            <a:endParaRPr lang="en-US" altLang="en-US" sz="1400" dirty="0" smtClean="0"/>
          </a:p>
        </p:txBody>
      </p:sp>
    </p:spTree>
    <p:extLst>
      <p:ext uri="{BB962C8B-B14F-4D97-AF65-F5344CB8AC3E}">
        <p14:creationId xmlns:p14="http://schemas.microsoft.com/office/powerpoint/2010/main" val="42585693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3968"/>
            <a:ext cx="10058400" cy="1117600"/>
          </a:xfrm>
          <a:noFill/>
          <a:ln/>
        </p:spPr>
        <p:txBody>
          <a:bodyPr>
            <a:normAutofit/>
          </a:bodyPr>
          <a:lstStyle/>
          <a:p>
            <a:r>
              <a:rPr lang="en-US" sz="4000" dirty="0"/>
              <a:t>Rough Terrain Extended-Reach Forklifts</a:t>
            </a:r>
          </a:p>
        </p:txBody>
      </p:sp>
      <p:pic>
        <p:nvPicPr>
          <p:cNvPr id="63494" name="Picture 6" descr="Amisc-3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4590" y="1113632"/>
            <a:ext cx="3592513" cy="2733675"/>
          </a:xfrm>
          <a:prstGeom prst="rect">
            <a:avLst/>
          </a:prstGeom>
          <a:noFill/>
          <a:extLst>
            <a:ext uri="{909E8E84-426E-40dd-AFC4-6F175D3DCCD1}">
              <a14:hiddenFill xmlns:a14="http://schemas.microsoft.com/office/drawing/2010/main" xmlns="">
                <a:solidFill>
                  <a:srgbClr val="FFFFFF"/>
                </a:solidFill>
              </a14:hiddenFill>
            </a:ext>
          </a:extLst>
        </p:spPr>
      </p:pic>
      <p:pic>
        <p:nvPicPr>
          <p:cNvPr id="63495" name="Picture 7" descr="Amisc-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2501" y="1198564"/>
            <a:ext cx="4025900" cy="4276725"/>
          </a:xfrm>
          <a:prstGeom prst="rect">
            <a:avLst/>
          </a:prstGeom>
          <a:noFill/>
          <a:extLst>
            <a:ext uri="{909E8E84-426E-40dd-AFC4-6F175D3DCCD1}">
              <a14:hiddenFill xmlns:a14="http://schemas.microsoft.com/office/drawing/2010/main" xmlns="">
                <a:solidFill>
                  <a:srgbClr val="FFFFFF"/>
                </a:solidFill>
              </a14:hiddenFill>
            </a:ext>
          </a:extLst>
        </p:spPr>
      </p:pic>
      <p:pic>
        <p:nvPicPr>
          <p:cNvPr id="63496" name="Picture 8" descr="Amisc-3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8197" y="3695511"/>
            <a:ext cx="3581400" cy="2282825"/>
          </a:xfrm>
          <a:prstGeom prst="rect">
            <a:avLst/>
          </a:prstGeom>
          <a:noFill/>
          <a:extLst>
            <a:ext uri="{909E8E84-426E-40dd-AFC4-6F175D3DCCD1}">
              <a14:hiddenFill xmlns:a14="http://schemas.microsoft.com/office/drawing/2010/main" xmlns="">
                <a:solidFill>
                  <a:srgbClr val="FFFFFF"/>
                </a:solidFill>
              </a14:hiddenFill>
            </a:ext>
          </a:extLst>
        </p:spPr>
      </p:pic>
      <p:sp>
        <p:nvSpPr>
          <p:cNvPr id="7"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52</a:t>
            </a:fld>
            <a:r>
              <a:rPr lang="en-US" altLang="en-US" sz="1400" smtClean="0"/>
              <a:t>/59</a:t>
            </a:r>
            <a:endParaRPr lang="en-US" altLang="en-US" sz="1400" dirty="0" smtClean="0"/>
          </a:p>
        </p:txBody>
      </p:sp>
    </p:spTree>
    <p:extLst>
      <p:ext uri="{BB962C8B-B14F-4D97-AF65-F5344CB8AC3E}">
        <p14:creationId xmlns:p14="http://schemas.microsoft.com/office/powerpoint/2010/main" val="33300692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 y="221738"/>
            <a:ext cx="9962866" cy="1117600"/>
          </a:xfrm>
          <a:noFill/>
          <a:ln/>
        </p:spPr>
        <p:txBody>
          <a:bodyPr/>
          <a:lstStyle/>
          <a:p>
            <a:pPr>
              <a:lnSpc>
                <a:spcPct val="80000"/>
              </a:lnSpc>
            </a:pPr>
            <a:r>
              <a:rPr lang="en-US" sz="4000" dirty="0"/>
              <a:t>Some Types of Powered Industrial Trucks Used in Maritime</a:t>
            </a:r>
          </a:p>
        </p:txBody>
      </p:sp>
      <p:sp>
        <p:nvSpPr>
          <p:cNvPr id="64515" name="Rectangle 3"/>
          <p:cNvSpPr>
            <a:spLocks noGrp="1" noChangeArrowheads="1"/>
          </p:cNvSpPr>
          <p:nvPr>
            <p:ph sz="half" idx="1"/>
          </p:nvPr>
        </p:nvSpPr>
        <p:spPr>
          <a:xfrm>
            <a:off x="790433" y="3189666"/>
            <a:ext cx="4191000" cy="2119313"/>
          </a:xfrm>
          <a:noFill/>
          <a:ln/>
        </p:spPr>
        <p:txBody>
          <a:bodyPr>
            <a:normAutofit/>
          </a:bodyPr>
          <a:lstStyle/>
          <a:p>
            <a:pPr lvl="1"/>
            <a:r>
              <a:rPr lang="en-US" dirty="0"/>
              <a:t>Container top handlers</a:t>
            </a:r>
          </a:p>
          <a:p>
            <a:pPr lvl="1"/>
            <a:r>
              <a:rPr lang="en-US" dirty="0"/>
              <a:t>Container reach stackers</a:t>
            </a:r>
          </a:p>
          <a:p>
            <a:pPr lvl="1"/>
            <a:r>
              <a:rPr lang="en-US" dirty="0"/>
              <a:t>Straddle carriers</a:t>
            </a:r>
          </a:p>
          <a:p>
            <a:pPr lvl="1"/>
            <a:r>
              <a:rPr lang="en-US" dirty="0"/>
              <a:t>Semi-tractors/ Utility vehicles</a:t>
            </a:r>
          </a:p>
        </p:txBody>
      </p:sp>
      <p:sp>
        <p:nvSpPr>
          <p:cNvPr id="64516" name="Rectangle 4"/>
          <p:cNvSpPr>
            <a:spLocks noGrp="1" noChangeArrowheads="1"/>
          </p:cNvSpPr>
          <p:nvPr>
            <p:ph sz="half" idx="2"/>
          </p:nvPr>
        </p:nvSpPr>
        <p:spPr>
          <a:xfrm>
            <a:off x="5404466" y="3189667"/>
            <a:ext cx="4191000" cy="1505164"/>
          </a:xfrm>
          <a:noFill/>
          <a:ln/>
        </p:spPr>
        <p:txBody>
          <a:bodyPr>
            <a:normAutofit/>
          </a:bodyPr>
          <a:lstStyle/>
          <a:p>
            <a:pPr lvl="1"/>
            <a:r>
              <a:rPr lang="en-US" dirty="0" err="1"/>
              <a:t>Sidehandlers</a:t>
            </a:r>
            <a:endParaRPr lang="en-US" dirty="0"/>
          </a:p>
          <a:p>
            <a:pPr lvl="1"/>
            <a:r>
              <a:rPr lang="en-US" dirty="0"/>
              <a:t>Combination vacuum lifts</a:t>
            </a:r>
          </a:p>
          <a:p>
            <a:pPr lvl="1"/>
            <a:r>
              <a:rPr lang="en-US" dirty="0"/>
              <a:t>Yard tractors</a:t>
            </a:r>
          </a:p>
        </p:txBody>
      </p:sp>
      <p:sp>
        <p:nvSpPr>
          <p:cNvPr id="64517" name="Rectangle 5"/>
          <p:cNvSpPr>
            <a:spLocks noChangeArrowheads="1"/>
          </p:cNvSpPr>
          <p:nvPr/>
        </p:nvSpPr>
        <p:spPr bwMode="auto">
          <a:xfrm>
            <a:off x="467604" y="1376552"/>
            <a:ext cx="8464550" cy="15703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a:spcBef>
                <a:spcPct val="50000"/>
              </a:spcBef>
              <a:buClr>
                <a:srgbClr val="FFFF00"/>
              </a:buClr>
              <a:buSzPct val="75000"/>
              <a:buFont typeface="Monotype Sorts" charset="2"/>
              <a:buChar char="n"/>
              <a:tabLst>
                <a:tab pos="568325" algn="l"/>
              </a:tabLst>
            </a:pPr>
            <a:r>
              <a:rPr lang="en-US" sz="3200" dirty="0">
                <a:latin typeface="+mn-lt"/>
              </a:rPr>
              <a:t>  	The following types of vehicles are 			covered  by the OSHA standard if the 		</a:t>
            </a:r>
            <a:r>
              <a:rPr lang="en-US" sz="3200" dirty="0" smtClean="0">
                <a:latin typeface="+mn-lt"/>
              </a:rPr>
              <a:t>vehicles </a:t>
            </a:r>
            <a:r>
              <a:rPr lang="en-US" sz="3200" dirty="0">
                <a:latin typeface="+mn-lt"/>
              </a:rPr>
              <a:t>carry, push, pull, lift, or tier loads.</a:t>
            </a:r>
          </a:p>
        </p:txBody>
      </p:sp>
      <p:sp>
        <p:nvSpPr>
          <p:cNvPr id="7"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53</a:t>
            </a:fld>
            <a:r>
              <a:rPr lang="en-US" altLang="en-US" sz="1400" smtClean="0"/>
              <a:t>/59</a:t>
            </a:r>
            <a:endParaRPr lang="en-US" altLang="en-US" sz="1400" dirty="0" smtClean="0"/>
          </a:p>
        </p:txBody>
      </p:sp>
    </p:spTree>
    <p:extLst>
      <p:ext uri="{BB962C8B-B14F-4D97-AF65-F5344CB8AC3E}">
        <p14:creationId xmlns:p14="http://schemas.microsoft.com/office/powerpoint/2010/main" val="1686022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262054"/>
            <a:ext cx="10058400" cy="1116013"/>
          </a:xfrm>
          <a:noFill/>
          <a:ln/>
        </p:spPr>
        <p:txBody>
          <a:bodyPr/>
          <a:lstStyle/>
          <a:p>
            <a:pPr>
              <a:lnSpc>
                <a:spcPct val="70000"/>
              </a:lnSpc>
            </a:pPr>
            <a:r>
              <a:rPr lang="en-US" sz="4000" dirty="0"/>
              <a:t>Powered Industrial Trucks Used in Maritime</a:t>
            </a:r>
          </a:p>
        </p:txBody>
      </p:sp>
      <p:pic>
        <p:nvPicPr>
          <p:cNvPr id="65543" name="Picture 7" descr="Amisc-3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76247" y="1558926"/>
            <a:ext cx="3973512" cy="3590925"/>
          </a:xfrm>
          <a:prstGeom prst="rect">
            <a:avLst/>
          </a:prstGeom>
          <a:noFill/>
          <a:extLst>
            <a:ext uri="{909E8E84-426E-40dd-AFC4-6F175D3DCCD1}">
              <a14:hiddenFill xmlns:a14="http://schemas.microsoft.com/office/drawing/2010/main" xmlns="">
                <a:solidFill>
                  <a:srgbClr val="FFFFFF"/>
                </a:solidFill>
              </a14:hiddenFill>
            </a:ext>
          </a:extLst>
        </p:spPr>
      </p:pic>
      <p:sp>
        <p:nvSpPr>
          <p:cNvPr id="65546" name="Rectangle 10"/>
          <p:cNvSpPr>
            <a:spLocks noChangeArrowheads="1"/>
          </p:cNvSpPr>
          <p:nvPr/>
        </p:nvSpPr>
        <p:spPr bwMode="auto">
          <a:xfrm>
            <a:off x="3551238" y="5333206"/>
            <a:ext cx="298659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800" dirty="0"/>
              <a:t>Container Handlers</a:t>
            </a:r>
          </a:p>
        </p:txBody>
      </p:sp>
      <p:pic>
        <p:nvPicPr>
          <p:cNvPr id="65549" name="Picture 13" descr="misc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4434" y="1533525"/>
            <a:ext cx="3703637" cy="3616325"/>
          </a:xfrm>
          <a:prstGeom prst="rect">
            <a:avLst/>
          </a:prstGeom>
          <a:noFill/>
          <a:extLst>
            <a:ext uri="{909E8E84-426E-40dd-AFC4-6F175D3DCCD1}">
              <a14:hiddenFill xmlns:a14="http://schemas.microsoft.com/office/drawing/2010/main" xmlns="">
                <a:solidFill>
                  <a:srgbClr val="FFFFFF"/>
                </a:solidFill>
              </a14:hiddenFill>
            </a:ext>
          </a:extLst>
        </p:spPr>
      </p:pic>
      <p:sp>
        <p:nvSpPr>
          <p:cNvPr id="7"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54</a:t>
            </a:fld>
            <a:r>
              <a:rPr lang="en-US" altLang="en-US" sz="1400" smtClean="0"/>
              <a:t>/59</a:t>
            </a:r>
            <a:endParaRPr lang="en-US" altLang="en-US" sz="1400" dirty="0" smtClean="0"/>
          </a:p>
        </p:txBody>
      </p:sp>
    </p:spTree>
    <p:extLst>
      <p:ext uri="{BB962C8B-B14F-4D97-AF65-F5344CB8AC3E}">
        <p14:creationId xmlns:p14="http://schemas.microsoft.com/office/powerpoint/2010/main" val="43341841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1"/>
            <a:ext cx="10058400" cy="1117071"/>
          </a:xfrm>
          <a:noFill/>
          <a:ln/>
        </p:spPr>
        <p:txBody>
          <a:bodyPr>
            <a:noAutofit/>
          </a:bodyPr>
          <a:lstStyle/>
          <a:p>
            <a:pPr>
              <a:lnSpc>
                <a:spcPct val="90000"/>
              </a:lnSpc>
            </a:pPr>
            <a:r>
              <a:rPr lang="en-US" sz="4000" dirty="0"/>
              <a:t>Powered Industrial Trucks Used in Maritime</a:t>
            </a:r>
          </a:p>
        </p:txBody>
      </p:sp>
      <p:pic>
        <p:nvPicPr>
          <p:cNvPr id="66565" name="Picture 5" descr="Amisc-3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18774" y="1117071"/>
            <a:ext cx="4967287" cy="4240212"/>
          </a:xfrm>
          <a:prstGeom prst="rect">
            <a:avLst/>
          </a:prstGeom>
          <a:noFill/>
          <a:extLst>
            <a:ext uri="{909E8E84-426E-40dd-AFC4-6F175D3DCCD1}">
              <a14:hiddenFill xmlns:a14="http://schemas.microsoft.com/office/drawing/2010/main" xmlns="">
                <a:solidFill>
                  <a:srgbClr val="FFFFFF"/>
                </a:solidFill>
              </a14:hiddenFill>
            </a:ext>
          </a:extLst>
        </p:spPr>
      </p:pic>
      <p:sp>
        <p:nvSpPr>
          <p:cNvPr id="66566" name="Rectangle 6"/>
          <p:cNvSpPr>
            <a:spLocks noChangeArrowheads="1"/>
          </p:cNvSpPr>
          <p:nvPr/>
        </p:nvSpPr>
        <p:spPr bwMode="auto">
          <a:xfrm>
            <a:off x="3525221" y="5357283"/>
            <a:ext cx="339067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dirty="0"/>
              <a:t>Empty-Container Handler</a:t>
            </a:r>
          </a:p>
        </p:txBody>
      </p:sp>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55</a:t>
            </a:fld>
            <a:r>
              <a:rPr lang="en-US" altLang="en-US" sz="1400" smtClean="0"/>
              <a:t>/59</a:t>
            </a:r>
            <a:endParaRPr lang="en-US" altLang="en-US" sz="1400" dirty="0" smtClean="0"/>
          </a:p>
        </p:txBody>
      </p:sp>
    </p:spTree>
    <p:extLst>
      <p:ext uri="{BB962C8B-B14F-4D97-AF65-F5344CB8AC3E}">
        <p14:creationId xmlns:p14="http://schemas.microsoft.com/office/powerpoint/2010/main" val="172280878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0"/>
            <a:ext cx="10058400" cy="1116013"/>
          </a:xfrm>
          <a:noFill/>
          <a:ln/>
        </p:spPr>
        <p:txBody>
          <a:bodyPr>
            <a:noAutofit/>
          </a:bodyPr>
          <a:lstStyle/>
          <a:p>
            <a:pPr>
              <a:lnSpc>
                <a:spcPct val="90000"/>
              </a:lnSpc>
            </a:pPr>
            <a:r>
              <a:rPr lang="en-US" sz="4000" dirty="0"/>
              <a:t>Powered Industrial Trucks Used in Maritime</a:t>
            </a:r>
          </a:p>
        </p:txBody>
      </p:sp>
      <p:pic>
        <p:nvPicPr>
          <p:cNvPr id="67589" name="Picture 5" descr="Amisc-4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7564" y="1763713"/>
            <a:ext cx="6027737" cy="3403600"/>
          </a:xfrm>
          <a:prstGeom prst="rect">
            <a:avLst/>
          </a:prstGeom>
          <a:noFill/>
          <a:extLst>
            <a:ext uri="{909E8E84-426E-40dd-AFC4-6F175D3DCCD1}">
              <a14:hiddenFill xmlns:a14="http://schemas.microsoft.com/office/drawing/2010/main" xmlns="">
                <a:solidFill>
                  <a:srgbClr val="FFFFFF"/>
                </a:solidFill>
              </a14:hiddenFill>
            </a:ext>
          </a:extLst>
        </p:spPr>
      </p:pic>
      <p:sp>
        <p:nvSpPr>
          <p:cNvPr id="67590" name="Rectangle 6"/>
          <p:cNvSpPr>
            <a:spLocks noChangeArrowheads="1"/>
          </p:cNvSpPr>
          <p:nvPr/>
        </p:nvSpPr>
        <p:spPr bwMode="auto">
          <a:xfrm>
            <a:off x="3143250" y="5529263"/>
            <a:ext cx="375400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800"/>
              <a:t>Container Reach Stacker</a:t>
            </a:r>
          </a:p>
        </p:txBody>
      </p:sp>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56</a:t>
            </a:fld>
            <a:r>
              <a:rPr lang="en-US" altLang="en-US" sz="1400" smtClean="0"/>
              <a:t>/59</a:t>
            </a:r>
            <a:endParaRPr lang="en-US" altLang="en-US" sz="1400" dirty="0" smtClean="0"/>
          </a:p>
        </p:txBody>
      </p:sp>
    </p:spTree>
    <p:extLst>
      <p:ext uri="{BB962C8B-B14F-4D97-AF65-F5344CB8AC3E}">
        <p14:creationId xmlns:p14="http://schemas.microsoft.com/office/powerpoint/2010/main" val="73948151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0" y="0"/>
            <a:ext cx="10058400" cy="1116013"/>
          </a:xfrm>
          <a:noFill/>
          <a:ln/>
        </p:spPr>
        <p:txBody>
          <a:bodyPr/>
          <a:lstStyle/>
          <a:p>
            <a:pPr>
              <a:lnSpc>
                <a:spcPct val="80000"/>
              </a:lnSpc>
            </a:pPr>
            <a:r>
              <a:rPr lang="en-US" sz="4000" dirty="0"/>
              <a:t>Powered Industrial Trucks Used in Maritime</a:t>
            </a:r>
          </a:p>
        </p:txBody>
      </p:sp>
      <p:graphicFrame>
        <p:nvGraphicFramePr>
          <p:cNvPr id="68614" name="Object 6"/>
          <p:cNvGraphicFramePr>
            <a:graphicFrameLocks/>
          </p:cNvGraphicFramePr>
          <p:nvPr>
            <p:extLst>
              <p:ext uri="{D42A27DB-BD31-4B8C-83A1-F6EECF244321}">
                <p14:modId xmlns:p14="http://schemas.microsoft.com/office/powerpoint/2010/main" val="3591531274"/>
              </p:ext>
            </p:extLst>
          </p:nvPr>
        </p:nvGraphicFramePr>
        <p:xfrm>
          <a:off x="5379944" y="3604089"/>
          <a:ext cx="3081337" cy="2154237"/>
        </p:xfrm>
        <a:graphic>
          <a:graphicData uri="http://schemas.openxmlformats.org/presentationml/2006/ole">
            <mc:AlternateContent xmlns:mc="http://schemas.openxmlformats.org/markup-compatibility/2006">
              <mc:Choice xmlns:v="urn:schemas-microsoft-com:vml" Requires="v">
                <p:oleObj spid="_x0000_s3085" name="Document" r:id="rId3" imgW="5267160" imgH="3943440" progId="">
                  <p:embed/>
                </p:oleObj>
              </mc:Choice>
              <mc:Fallback>
                <p:oleObj name="Document" r:id="rId3" imgW="5267160" imgH="3943440" progId="">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9944" y="3604089"/>
                        <a:ext cx="3081337" cy="21542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pic>
        <p:nvPicPr>
          <p:cNvPr id="68615" name="Picture 7" descr="Amisc-4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4531" y="1315517"/>
            <a:ext cx="2787650" cy="3648075"/>
          </a:xfrm>
          <a:prstGeom prst="rect">
            <a:avLst/>
          </a:prstGeom>
          <a:noFill/>
          <a:extLst>
            <a:ext uri="{909E8E84-426E-40dd-AFC4-6F175D3DCCD1}">
              <a14:hiddenFill xmlns:a14="http://schemas.microsoft.com/office/drawing/2010/main" xmlns="">
                <a:solidFill>
                  <a:srgbClr val="FFFFFF"/>
                </a:solidFill>
              </a14:hiddenFill>
            </a:ext>
          </a:extLst>
        </p:spPr>
      </p:pic>
      <p:pic>
        <p:nvPicPr>
          <p:cNvPr id="68616" name="Picture 8" descr="Amisc-4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21388" y="1116013"/>
            <a:ext cx="3097212" cy="2276475"/>
          </a:xfrm>
          <a:prstGeom prst="rect">
            <a:avLst/>
          </a:prstGeom>
          <a:noFill/>
          <a:extLst>
            <a:ext uri="{909E8E84-426E-40dd-AFC4-6F175D3DCCD1}">
              <a14:hiddenFill xmlns:a14="http://schemas.microsoft.com/office/drawing/2010/main" xmlns="">
                <a:solidFill>
                  <a:srgbClr val="FFFFFF"/>
                </a:solidFill>
              </a14:hiddenFill>
            </a:ext>
          </a:extLst>
        </p:spPr>
      </p:pic>
      <p:sp>
        <p:nvSpPr>
          <p:cNvPr id="68617" name="Rectangle 9"/>
          <p:cNvSpPr>
            <a:spLocks noChangeArrowheads="1"/>
          </p:cNvSpPr>
          <p:nvPr/>
        </p:nvSpPr>
        <p:spPr bwMode="auto">
          <a:xfrm>
            <a:off x="2289413" y="5239214"/>
            <a:ext cx="262751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800" dirty="0"/>
              <a:t>Straddle Carriers</a:t>
            </a:r>
          </a:p>
        </p:txBody>
      </p:sp>
      <p:sp>
        <p:nvSpPr>
          <p:cNvPr id="8"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57</a:t>
            </a:fld>
            <a:r>
              <a:rPr lang="en-US" altLang="en-US" sz="1400" smtClean="0"/>
              <a:t>/59</a:t>
            </a:r>
            <a:endParaRPr lang="en-US" altLang="en-US" sz="1400" dirty="0" smtClean="0"/>
          </a:p>
        </p:txBody>
      </p:sp>
    </p:spTree>
    <p:extLst>
      <p:ext uri="{BB962C8B-B14F-4D97-AF65-F5344CB8AC3E}">
        <p14:creationId xmlns:p14="http://schemas.microsoft.com/office/powerpoint/2010/main" val="144436268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0"/>
            <a:ext cx="10058400" cy="1116013"/>
          </a:xfrm>
          <a:noFill/>
          <a:ln/>
        </p:spPr>
        <p:txBody>
          <a:bodyPr>
            <a:normAutofit/>
          </a:bodyPr>
          <a:lstStyle/>
          <a:p>
            <a:pPr>
              <a:lnSpc>
                <a:spcPct val="90000"/>
              </a:lnSpc>
            </a:pPr>
            <a:r>
              <a:rPr lang="en-US" sz="4000" dirty="0"/>
              <a:t>Powered Industrial Trucks Used in Maritime</a:t>
            </a:r>
          </a:p>
        </p:txBody>
      </p:sp>
      <p:pic>
        <p:nvPicPr>
          <p:cNvPr id="69637" name="Picture 5" descr="Amisc-4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3806" y="1116013"/>
            <a:ext cx="5081588" cy="4114800"/>
          </a:xfrm>
          <a:prstGeom prst="rect">
            <a:avLst/>
          </a:prstGeom>
          <a:noFill/>
          <a:extLst>
            <a:ext uri="{909E8E84-426E-40dd-AFC4-6F175D3DCCD1}">
              <a14:hiddenFill xmlns:a14="http://schemas.microsoft.com/office/drawing/2010/main" xmlns="">
                <a:solidFill>
                  <a:srgbClr val="FFFFFF"/>
                </a:solidFill>
              </a14:hiddenFill>
            </a:ext>
          </a:extLst>
        </p:spPr>
      </p:pic>
      <p:sp>
        <p:nvSpPr>
          <p:cNvPr id="69638" name="Rectangle 6"/>
          <p:cNvSpPr>
            <a:spLocks noChangeArrowheads="1"/>
          </p:cNvSpPr>
          <p:nvPr/>
        </p:nvSpPr>
        <p:spPr bwMode="auto">
          <a:xfrm>
            <a:off x="4171949" y="5423398"/>
            <a:ext cx="173637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dirty="0"/>
              <a:t>Yard Tractor</a:t>
            </a:r>
          </a:p>
        </p:txBody>
      </p:sp>
      <p:sp>
        <p:nvSpPr>
          <p:cNvPr id="6"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58</a:t>
            </a:fld>
            <a:r>
              <a:rPr lang="en-US" altLang="en-US" sz="1400" smtClean="0"/>
              <a:t>/59</a:t>
            </a:r>
            <a:endParaRPr lang="en-US" altLang="en-US" sz="1400" dirty="0" smtClean="0"/>
          </a:p>
        </p:txBody>
      </p:sp>
    </p:spTree>
    <p:extLst>
      <p:ext uri="{BB962C8B-B14F-4D97-AF65-F5344CB8AC3E}">
        <p14:creationId xmlns:p14="http://schemas.microsoft.com/office/powerpoint/2010/main" val="36462960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a:xfrm>
            <a:off x="-41910" y="181423"/>
            <a:ext cx="10058400" cy="1117071"/>
          </a:xfrm>
        </p:spPr>
        <p:txBody>
          <a:bodyPr>
            <a:normAutofit/>
          </a:bodyPr>
          <a:lstStyle/>
          <a:p>
            <a:r>
              <a:rPr lang="en-US" sz="4000" dirty="0"/>
              <a:t>Summary</a:t>
            </a:r>
          </a:p>
        </p:txBody>
      </p:sp>
      <p:sp>
        <p:nvSpPr>
          <p:cNvPr id="412675" name="Rectangle 3"/>
          <p:cNvSpPr>
            <a:spLocks noGrp="1" noChangeArrowheads="1"/>
          </p:cNvSpPr>
          <p:nvPr>
            <p:ph idx="1"/>
          </p:nvPr>
        </p:nvSpPr>
        <p:spPr>
          <a:xfrm>
            <a:off x="283646" y="1444618"/>
            <a:ext cx="9407288" cy="4940829"/>
          </a:xfrm>
        </p:spPr>
        <p:txBody>
          <a:bodyPr>
            <a:normAutofit/>
          </a:bodyPr>
          <a:lstStyle/>
          <a:p>
            <a:pPr marL="0" indent="0">
              <a:lnSpc>
                <a:spcPct val="85000"/>
              </a:lnSpc>
              <a:spcBef>
                <a:spcPct val="10000"/>
              </a:spcBef>
              <a:buNone/>
            </a:pPr>
            <a:r>
              <a:rPr lang="en-US" b="1" dirty="0" smtClean="0">
                <a:solidFill>
                  <a:srgbClr val="92D050"/>
                </a:solidFill>
              </a:rPr>
              <a:t>Using </a:t>
            </a:r>
            <a:r>
              <a:rPr lang="en-US" b="1" dirty="0">
                <a:solidFill>
                  <a:srgbClr val="92D050"/>
                </a:solidFill>
              </a:rPr>
              <a:t>cranes, forklifts, and slings to move materials</a:t>
            </a:r>
          </a:p>
          <a:p>
            <a:pPr lvl="1">
              <a:lnSpc>
                <a:spcPct val="85000"/>
              </a:lnSpc>
              <a:spcBef>
                <a:spcPct val="10000"/>
              </a:spcBef>
            </a:pPr>
            <a:r>
              <a:rPr lang="en-US" dirty="0"/>
              <a:t>Watch for potential struck by and crushed by dangers</a:t>
            </a:r>
          </a:p>
          <a:p>
            <a:pPr lvl="1">
              <a:lnSpc>
                <a:spcPct val="85000"/>
              </a:lnSpc>
              <a:spcBef>
                <a:spcPct val="10000"/>
              </a:spcBef>
            </a:pPr>
            <a:r>
              <a:rPr lang="en-US" dirty="0"/>
              <a:t>For slings, check their load capacity, inspect them, and remove them from service when they display signs of stress or wear</a:t>
            </a:r>
          </a:p>
          <a:p>
            <a:pPr lvl="1">
              <a:lnSpc>
                <a:spcPct val="85000"/>
              </a:lnSpc>
              <a:spcBef>
                <a:spcPct val="10000"/>
              </a:spcBef>
              <a:buFontTx/>
              <a:buNone/>
            </a:pPr>
            <a:endParaRPr lang="en-US" dirty="0"/>
          </a:p>
          <a:p>
            <a:pPr marL="0" indent="0">
              <a:lnSpc>
                <a:spcPct val="85000"/>
              </a:lnSpc>
              <a:spcBef>
                <a:spcPct val="10000"/>
              </a:spcBef>
              <a:buNone/>
            </a:pPr>
            <a:r>
              <a:rPr lang="en-US" b="1" dirty="0" smtClean="0">
                <a:solidFill>
                  <a:srgbClr val="92D050"/>
                </a:solidFill>
              </a:rPr>
              <a:t>Also</a:t>
            </a:r>
            <a:endParaRPr lang="en-US" b="1" dirty="0">
              <a:solidFill>
                <a:srgbClr val="92D050"/>
              </a:solidFill>
            </a:endParaRPr>
          </a:p>
          <a:p>
            <a:pPr lvl="1">
              <a:lnSpc>
                <a:spcPct val="85000"/>
              </a:lnSpc>
              <a:spcBef>
                <a:spcPct val="10000"/>
              </a:spcBef>
            </a:pPr>
            <a:r>
              <a:rPr lang="en-US" dirty="0"/>
              <a:t>Keep work areas free from debris and materials</a:t>
            </a:r>
          </a:p>
          <a:p>
            <a:pPr lvl="1">
              <a:lnSpc>
                <a:spcPct val="85000"/>
              </a:lnSpc>
              <a:spcBef>
                <a:spcPct val="10000"/>
              </a:spcBef>
            </a:pPr>
            <a:r>
              <a:rPr lang="en-US" dirty="0"/>
              <a:t>Store materials safely to avoid struck by/crushed by hazards</a:t>
            </a:r>
          </a:p>
        </p:txBody>
      </p:sp>
      <p:sp>
        <p:nvSpPr>
          <p:cNvPr id="5" name="Slide Number Placeholder 5"/>
          <p:cNvSpPr txBox="1">
            <a:spLocks/>
          </p:cNvSpPr>
          <p:nvPr/>
        </p:nvSpPr>
        <p:spPr>
          <a:xfrm>
            <a:off x="7712075" y="6107114"/>
            <a:ext cx="2095500" cy="446087"/>
          </a:xfrm>
          <a:prstGeom prst="rect">
            <a:avLst/>
          </a:prstGeom>
          <a:noFill/>
        </p:spPr>
        <p:txBody>
          <a:bodyPr/>
          <a:lstStyle>
            <a:defPPr>
              <a:defRPr lang="en-US"/>
            </a:defPPr>
            <a:lvl1pPr algn="l" rtl="0" eaLnBrk="0" fontAlgn="base" hangingPunct="0">
              <a:spcBef>
                <a:spcPct val="20000"/>
              </a:spcBef>
              <a:spcAft>
                <a:spcPct val="0"/>
              </a:spcAft>
              <a:buClr>
                <a:srgbClr val="FFFF00"/>
              </a:buClr>
              <a:buSzPct val="75000"/>
              <a:buFont typeface="Monotype Sorts" charset="2"/>
              <a:buChar char="n"/>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Clr>
                <a:schemeClr val="tx2"/>
              </a:buClr>
              <a:buSzPct val="75000"/>
              <a:buFont typeface="Monotype Sorts" charset="2"/>
              <a:buChar char="u"/>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Clr>
                <a:srgbClr val="FFFF00"/>
              </a:buClr>
              <a:buSzPct val="65000"/>
              <a:buFont typeface="Monotype Sorts" charset="2"/>
              <a:buChar char="F"/>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5pPr>
            <a:lvl6pPr marL="25146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6pPr>
            <a:lvl7pPr marL="29718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7pPr>
            <a:lvl8pPr marL="34290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8pPr>
            <a:lvl9pPr marL="3886200" indent="-228600" algn="l" defTabSz="914400" rtl="0" eaLnBrk="0" fontAlgn="base" latinLnBrk="0" hangingPunct="0">
              <a:spcBef>
                <a:spcPct val="20000"/>
              </a:spcBef>
              <a:spcAft>
                <a:spcPct val="0"/>
              </a:spcAft>
              <a:buClr>
                <a:schemeClr val="tx1"/>
              </a:buClr>
              <a:buSzPct val="100000"/>
              <a:buChar char="–"/>
              <a:defRPr sz="2000" kern="1200">
                <a:solidFill>
                  <a:schemeClr val="tx1"/>
                </a:solidFill>
                <a:latin typeface="Times New Roman" pitchFamily="18" charset="0"/>
                <a:ea typeface="+mn-ea"/>
                <a:cs typeface="+mn-cs"/>
              </a:defRPr>
            </a:lvl9pPr>
          </a:lstStyle>
          <a:p>
            <a:pPr algn="r">
              <a:spcBef>
                <a:spcPct val="0"/>
              </a:spcBef>
              <a:buClrTx/>
              <a:buSzTx/>
              <a:buFontTx/>
              <a:buNone/>
            </a:pPr>
            <a:fld id="{008DEC62-7402-41C2-96F5-418E313B1D92}" type="slidenum">
              <a:rPr lang="en-US" altLang="en-US" sz="1400" smtClean="0"/>
              <a:pPr algn="r">
                <a:spcBef>
                  <a:spcPct val="0"/>
                </a:spcBef>
                <a:buClrTx/>
                <a:buSzTx/>
                <a:buFontTx/>
                <a:buNone/>
              </a:pPr>
              <a:t>59</a:t>
            </a:fld>
            <a:r>
              <a:rPr lang="en-US" altLang="en-US" sz="1400" smtClean="0"/>
              <a:t>/59</a:t>
            </a:r>
            <a:endParaRPr lang="en-US" altLang="en-US" sz="1400" dirty="0" smtClean="0"/>
          </a:p>
        </p:txBody>
      </p:sp>
    </p:spTree>
    <p:extLst>
      <p:ext uri="{BB962C8B-B14F-4D97-AF65-F5344CB8AC3E}">
        <p14:creationId xmlns:p14="http://schemas.microsoft.com/office/powerpoint/2010/main" val="35838395"/>
      </p:ext>
    </p:extLst>
  </p:cSld>
  <p:clrMapOvr>
    <a:masterClrMapping/>
  </p:clrMapOvr>
  <p:timing>
    <p:tnLst>
      <p:par>
        <p:cTn id="1" dur="indefinite" restart="never" nodeType="tmRoot"/>
      </p:par>
    </p:tnLst>
  </p:timing>
</p:sld>
</file>

<file path=ppt/theme/theme1.xml><?xml version="1.0" encoding="utf-8"?>
<a:theme xmlns:a="http://schemas.openxmlformats.org/drawingml/2006/main" name="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6610</TotalTime>
  <Words>2144</Words>
  <Application>Microsoft Office PowerPoint</Application>
  <PresentationFormat>Custom</PresentationFormat>
  <Paragraphs>335</Paragraphs>
  <Slides>59</Slides>
  <Notes>9</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59</vt:i4>
      </vt:variant>
    </vt:vector>
  </HeadingPairs>
  <TitlesOfParts>
    <vt:vector size="66" baseType="lpstr">
      <vt:lpstr>Arial</vt:lpstr>
      <vt:lpstr>Calibri</vt:lpstr>
      <vt:lpstr>Monotype Sorts</vt:lpstr>
      <vt:lpstr>Times New Roman</vt:lpstr>
      <vt:lpstr>safetyslides</vt:lpstr>
      <vt:lpstr>Chart</vt:lpstr>
      <vt:lpstr>Document</vt:lpstr>
      <vt:lpstr>Powered Industrial Trucks</vt:lpstr>
      <vt:lpstr>Disclaimer</vt:lpstr>
      <vt:lpstr>Acknowledgment</vt:lpstr>
      <vt:lpstr>Learning Objectives</vt:lpstr>
      <vt:lpstr>Powered Industrial Truck - Definition</vt:lpstr>
      <vt:lpstr>Scope of Standard</vt:lpstr>
      <vt:lpstr>Scope of Standard (cont’d.)</vt:lpstr>
      <vt:lpstr>Background</vt:lpstr>
      <vt:lpstr>Background (cont’d.)</vt:lpstr>
      <vt:lpstr>Background (cont’d.)</vt:lpstr>
      <vt:lpstr>Reasons for New Standard</vt:lpstr>
      <vt:lpstr>Additional Reasons for New Standard</vt:lpstr>
      <vt:lpstr>Forklift Fatalities, 1992-1996</vt:lpstr>
      <vt:lpstr>Forklift Fatalities, 2004-2007</vt:lpstr>
      <vt:lpstr>Forklift Accidents</vt:lpstr>
      <vt:lpstr>Industries Where Powered Industrial Truck Accidents Occurred</vt:lpstr>
      <vt:lpstr>OOPS!!!</vt:lpstr>
      <vt:lpstr>Safety of Powered Industrial Trucks</vt:lpstr>
      <vt:lpstr>Safety Precautions</vt:lpstr>
      <vt:lpstr>Safety Precautions (Cont’d.)</vt:lpstr>
      <vt:lpstr>What Wrong with This Picture?</vt:lpstr>
      <vt:lpstr>Effective Powered Industrial Truck Operator Training Program</vt:lpstr>
      <vt:lpstr>Operator Training</vt:lpstr>
      <vt:lpstr>Training Program Content</vt:lpstr>
      <vt:lpstr>Training Program Content (Cont’d.)</vt:lpstr>
      <vt:lpstr>Training Program Content (Cont’d.)</vt:lpstr>
      <vt:lpstr>Training Program Content (Cont’d.)</vt:lpstr>
      <vt:lpstr>Certification</vt:lpstr>
      <vt:lpstr>Appendix A - Stability of Powered Industrial Trucks</vt:lpstr>
      <vt:lpstr>Appendix A - Stability of Powered Industrial Trucks</vt:lpstr>
      <vt:lpstr>PowerPoint Presentation</vt:lpstr>
      <vt:lpstr>PowerPoint Presentation</vt:lpstr>
      <vt:lpstr>Types of Powered Industrial Trucks</vt:lpstr>
      <vt:lpstr>Unique Characteristics of Powered Industrial Trucks</vt:lpstr>
      <vt:lpstr>Components of a Forklift Truck*</vt:lpstr>
      <vt:lpstr>Classes of Commonly-Used Powered Industrial Trucks*</vt:lpstr>
      <vt:lpstr>Class I - Electric Motor Rider Trucks</vt:lpstr>
      <vt:lpstr>Class I - Electric Motor Rider Trucks</vt:lpstr>
      <vt:lpstr>Class II - Electric Motor Narrow Aisle Trucks</vt:lpstr>
      <vt:lpstr>Class II - Electric Motor Narrow Aisle Trucks </vt:lpstr>
      <vt:lpstr>Class II - Narrow Aisle Trucks </vt:lpstr>
      <vt:lpstr>Class III - Electric Motor Hand or Hand/Rider Trucks</vt:lpstr>
      <vt:lpstr>Class III - Electric Motor Hand or Hand/Rider Trucks</vt:lpstr>
      <vt:lpstr>Class III - Hand &amp; Hand/Rider Trucks</vt:lpstr>
      <vt:lpstr>Class IV - Internal Combustion Engine Trucks - Cushion (Solid) Tires</vt:lpstr>
      <vt:lpstr>Class IV - Internal Combustion Engine Trucks  - Cushion (Solid) Tires</vt:lpstr>
      <vt:lpstr>Class V - Internal Combustion Engine Trucks - Pneumatic Tires</vt:lpstr>
      <vt:lpstr>Class V - Internal Combustion Engine Trucks (Pneumatic Tires)</vt:lpstr>
      <vt:lpstr>Class VI - Electric &amp; Internal Combustion Engine Tractors</vt:lpstr>
      <vt:lpstr>Class VII - Rough Terrain Forklift Trucks</vt:lpstr>
      <vt:lpstr>Rough Terrain Straight Mast Forklifts</vt:lpstr>
      <vt:lpstr>Rough Terrain Extended-Reach Forklifts</vt:lpstr>
      <vt:lpstr>Some Types of Powered Industrial Trucks Used in Maritime</vt:lpstr>
      <vt:lpstr>Powered Industrial Trucks Used in Maritime</vt:lpstr>
      <vt:lpstr>Powered Industrial Trucks Used in Maritime</vt:lpstr>
      <vt:lpstr>Powered Industrial Trucks Used in Maritime</vt:lpstr>
      <vt:lpstr>Powered Industrial Trucks Used in Maritime</vt:lpstr>
      <vt:lpstr>Powered Industrial Trucks Used in Maritime</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Powered Industrial Trucks Operator Training</dc:title>
  <dc:creator>susan salem</dc:creator>
  <cp:lastModifiedBy>Eric Fernandez</cp:lastModifiedBy>
  <cp:revision>352</cp:revision>
  <cp:lastPrinted>1999-03-01T15:50:12Z</cp:lastPrinted>
  <dcterms:created xsi:type="dcterms:W3CDTF">1995-05-28T16:02:17Z</dcterms:created>
  <dcterms:modified xsi:type="dcterms:W3CDTF">2017-10-06T12:36:09Z</dcterms:modified>
</cp:coreProperties>
</file>