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3" r:id="rId1"/>
  </p:sldMasterIdLst>
  <p:notesMasterIdLst>
    <p:notesMasterId r:id="rId39"/>
  </p:notesMasterIdLst>
  <p:handoutMasterIdLst>
    <p:handoutMasterId r:id="rId40"/>
  </p:handoutMasterIdLst>
  <p:sldIdLst>
    <p:sldId id="256" r:id="rId2"/>
    <p:sldId id="288" r:id="rId3"/>
    <p:sldId id="289" r:id="rId4"/>
    <p:sldId id="290" r:id="rId5"/>
    <p:sldId id="291" r:id="rId6"/>
    <p:sldId id="292"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x="10058400" cy="6702425"/>
  <p:notesSz cx="6858000" cy="9199563"/>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1167">
          <p15:clr>
            <a:srgbClr val="A4A3A4"/>
          </p15:clr>
        </p15:guide>
        <p15:guide id="2" pos="3217">
          <p15:clr>
            <a:srgbClr val="A4A3A4"/>
          </p15:clr>
        </p15:guide>
        <p15:guide id="3" pos="3218">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FFFF00"/>
    <a:srgbClr val="330099"/>
    <a:srgbClr val="66FFFF"/>
    <a:srgbClr val="CCEC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1898" autoAdjust="0"/>
  </p:normalViewPr>
  <p:slideViewPr>
    <p:cSldViewPr snapToGrid="0">
      <p:cViewPr varScale="1">
        <p:scale>
          <a:sx n="82" d="100"/>
          <a:sy n="82" d="100"/>
        </p:scale>
        <p:origin x="-104" y="-320"/>
      </p:cViewPr>
      <p:guideLst>
        <p:guide orient="horz" pos="1167"/>
        <p:guide pos="3217"/>
        <p:guide pos="3218"/>
      </p:guideLst>
    </p:cSldViewPr>
  </p:slideViewPr>
  <p:notesTextViewPr>
    <p:cViewPr>
      <p:scale>
        <a:sx n="3" d="2"/>
        <a:sy n="3" d="2"/>
      </p:scale>
      <p:origin x="0" y="0"/>
    </p:cViewPr>
  </p:notesTextViewPr>
  <p:sorterViewPr>
    <p:cViewPr varScale="1">
      <p:scale>
        <a:sx n="100" d="100"/>
        <a:sy n="100" d="100"/>
      </p:scale>
      <p:origin x="0" y="2088"/>
    </p:cViewPr>
  </p:sorterViewPr>
  <p:notesViewPr>
    <p:cSldViewPr snapToGrid="0">
      <p:cViewPr varScale="1">
        <p:scale>
          <a:sx n="53" d="100"/>
          <a:sy n="53" d="100"/>
        </p:scale>
        <p:origin x="2648" y="48"/>
      </p:cViewPr>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handoutMaster" Target="handoutMasters/handout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9001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588" y="26988"/>
            <a:ext cx="297180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defTabSz="911225">
              <a:defRPr sz="1000" i="1"/>
            </a:lvl1pPr>
          </a:lstStyle>
          <a:p>
            <a:endParaRPr lang="en-US"/>
          </a:p>
        </p:txBody>
      </p:sp>
      <p:sp>
        <p:nvSpPr>
          <p:cNvPr id="2051" name="Rectangle 3"/>
          <p:cNvSpPr>
            <a:spLocks noGrp="1" noChangeArrowheads="1"/>
          </p:cNvSpPr>
          <p:nvPr>
            <p:ph type="dt" idx="1"/>
          </p:nvPr>
        </p:nvSpPr>
        <p:spPr bwMode="auto">
          <a:xfrm>
            <a:off x="3886200" y="26988"/>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defTabSz="911225">
              <a:defRPr sz="1000" i="1"/>
            </a:lvl1pPr>
          </a:lstStyle>
          <a:p>
            <a:endParaRPr lang="en-US"/>
          </a:p>
        </p:txBody>
      </p:sp>
      <p:sp>
        <p:nvSpPr>
          <p:cNvPr id="2052" name="Rectangle 4"/>
          <p:cNvSpPr>
            <a:spLocks noGrp="1" noRot="1" noChangeAspect="1" noChangeArrowheads="1" noTextEdit="1"/>
          </p:cNvSpPr>
          <p:nvPr>
            <p:ph type="sldImg" idx="2"/>
          </p:nvPr>
        </p:nvSpPr>
        <p:spPr bwMode="auto">
          <a:xfrm>
            <a:off x="865188" y="722313"/>
            <a:ext cx="5124450" cy="3414712"/>
          </a:xfrm>
          <a:prstGeom prst="rect">
            <a:avLst/>
          </a:prstGeom>
          <a:noFill/>
          <a:ln w="12699">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p:cNvSpPr>
            <a:spLocks noGrp="1" noChangeArrowheads="1"/>
          </p:cNvSpPr>
          <p:nvPr>
            <p:ph type="body" sz="quarter" idx="3"/>
          </p:nvPr>
        </p:nvSpPr>
        <p:spPr bwMode="auto">
          <a:xfrm>
            <a:off x="912813" y="4371975"/>
            <a:ext cx="5029200" cy="411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1588" y="8715375"/>
            <a:ext cx="297180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defTabSz="911225">
              <a:defRPr sz="1000" i="1"/>
            </a:lvl1pPr>
          </a:lstStyle>
          <a:p>
            <a:endParaRPr lang="en-US"/>
          </a:p>
        </p:txBody>
      </p:sp>
      <p:sp>
        <p:nvSpPr>
          <p:cNvPr id="2055" name="Rectangle 7"/>
          <p:cNvSpPr>
            <a:spLocks noGrp="1" noChangeArrowheads="1"/>
          </p:cNvSpPr>
          <p:nvPr>
            <p:ph type="sldNum" sz="quarter" idx="5"/>
          </p:nvPr>
        </p:nvSpPr>
        <p:spPr bwMode="auto">
          <a:xfrm>
            <a:off x="3886200" y="8715375"/>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defTabSz="911225">
              <a:defRPr sz="1000" i="1"/>
            </a:lvl1pPr>
          </a:lstStyle>
          <a:p>
            <a:fld id="{B63B296B-FA5B-48AC-9798-1A413BA43348}" type="slidenum">
              <a:rPr lang="en-US"/>
              <a:pPr/>
              <a:t>‹#›</a:t>
            </a:fld>
            <a:endParaRPr lang="en-US"/>
          </a:p>
        </p:txBody>
      </p:sp>
    </p:spTree>
    <p:extLst>
      <p:ext uri="{BB962C8B-B14F-4D97-AF65-F5344CB8AC3E}">
        <p14:creationId xmlns:p14="http://schemas.microsoft.com/office/powerpoint/2010/main" val="3638170911"/>
      </p:ext>
    </p:extLst>
  </p:cSld>
  <p:clrMap bg1="lt1" tx1="dk1" bg2="lt2" tx2="dk2" accent1="accent1" accent2="accent2" accent3="accent3" accent4="accent4" accent5="accent5" accent6="accent6" hlink="hlink" folHlink="folHlink"/>
  <p:hf hdr="0" ftr="0" dt="0"/>
  <p:notesStyle>
    <a:lvl1pPr algn="l" defTabSz="911225" rtl="0" eaLnBrk="0" fontAlgn="base" hangingPunct="0">
      <a:spcBef>
        <a:spcPct val="30000"/>
      </a:spcBef>
      <a:spcAft>
        <a:spcPct val="0"/>
      </a:spcAft>
      <a:defRPr sz="1200" kern="1200">
        <a:solidFill>
          <a:schemeClr val="tx1"/>
        </a:solidFill>
        <a:latin typeface="Arial"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charset="0"/>
        <a:ea typeface="+mn-ea"/>
        <a:cs typeface="+mn-cs"/>
      </a:defRPr>
    </a:lvl4pPr>
    <a:lvl5pPr marL="1824038" algn="l" defTabSz="911225"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3B296B-FA5B-48AC-9798-1A413BA43348}" type="slidenum">
              <a:rPr lang="en-US" smtClean="0"/>
              <a:pPr/>
              <a:t>1</a:t>
            </a:fld>
            <a:endParaRPr lang="en-US"/>
          </a:p>
        </p:txBody>
      </p:sp>
    </p:spTree>
    <p:extLst>
      <p:ext uri="{BB962C8B-B14F-4D97-AF65-F5344CB8AC3E}">
        <p14:creationId xmlns:p14="http://schemas.microsoft.com/office/powerpoint/2010/main" val="4257775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05FECF-1189-4F10-86E7-D4A191B2CC18}" type="slidenum">
              <a:rPr lang="en-US"/>
              <a:pPr/>
              <a:t>2</a:t>
            </a:fld>
            <a:endParaRPr lang="en-US"/>
          </a:p>
        </p:txBody>
      </p:sp>
      <p:sp>
        <p:nvSpPr>
          <p:cNvPr id="346114" name="Rectangle 2050"/>
          <p:cNvSpPr>
            <a:spLocks noGrp="1" noRot="1" noChangeAspect="1" noChangeArrowheads="1" noTextEdit="1"/>
          </p:cNvSpPr>
          <p:nvPr>
            <p:ph type="sldImg"/>
          </p:nvPr>
        </p:nvSpPr>
        <p:spPr>
          <a:ln/>
        </p:spPr>
      </p:sp>
      <p:sp>
        <p:nvSpPr>
          <p:cNvPr id="346115" name="Rectangle 2051"/>
          <p:cNvSpPr>
            <a:spLocks noGrp="1" noChangeArrowheads="1"/>
          </p:cNvSpPr>
          <p:nvPr>
            <p:ph type="body" idx="1"/>
          </p:nvPr>
        </p:nvSpPr>
        <p:spPr/>
        <p:txBody>
          <a:bodyPr/>
          <a:lstStyle/>
          <a:p>
            <a:r>
              <a:rPr lang="en-US" dirty="0"/>
              <a:t>The weight and bulkiness of objects lifted is a major contributing factor to  injuries. Workers also frequently cited body movement as contributing to their injuries.  Bending, followed by twisting and turning, were the more commonly cited movements that caused back injuries. </a:t>
            </a:r>
          </a:p>
          <a:p>
            <a:endParaRPr lang="en-US" dirty="0"/>
          </a:p>
          <a:p>
            <a:r>
              <a:rPr lang="en-US" dirty="0"/>
              <a:t>In 2000, 410,000 workplace accidents resulted in back injuries. </a:t>
            </a:r>
          </a:p>
          <a:p>
            <a:endParaRPr lang="en-US" dirty="0"/>
          </a:p>
          <a:p>
            <a:r>
              <a:rPr lang="en-US" dirty="0"/>
              <a:t>Back injuries accounted for more than 20 percent of all occupational illnesses, according to data from the National Safety Council. </a:t>
            </a:r>
          </a:p>
          <a:p>
            <a:endParaRPr lang="en-US" dirty="0"/>
          </a:p>
          <a:p>
            <a:r>
              <a:rPr lang="en-US" dirty="0"/>
              <a:t>By 1994, the U.S. Bureau of Labor Statistics reported there were 613,251 over-exertion cases with lost-workdays. The majority of those cases were due to lifting (367,424), pushing/pulling (93,325), and carrying (68,992). Those cases represent 27 percent of all lost-workday cases.</a:t>
            </a:r>
          </a:p>
          <a:p>
            <a:endParaRPr lang="en-US" dirty="0"/>
          </a:p>
          <a:p>
            <a:r>
              <a:rPr lang="en-US" dirty="0"/>
              <a:t>Struck by accidents accounted for 22% of all injuries in construction in 2000. </a:t>
            </a:r>
          </a:p>
          <a:p>
            <a:endParaRPr lang="en-US" dirty="0"/>
          </a:p>
        </p:txBody>
      </p:sp>
    </p:spTree>
    <p:extLst>
      <p:ext uri="{BB962C8B-B14F-4D97-AF65-F5344CB8AC3E}">
        <p14:creationId xmlns:p14="http://schemas.microsoft.com/office/powerpoint/2010/main" val="1000702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BAB807-DC9C-4397-B623-0706DB77FE17}" type="slidenum">
              <a:rPr lang="en-US"/>
              <a:pPr/>
              <a:t>3</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p:txBody>
          <a:bodyPr/>
          <a:lstStyle/>
          <a:p>
            <a:r>
              <a:rPr lang="en-US" dirty="0"/>
              <a:t>Employers and employees can and should examine their workplaces to detect any unsafe or unhealthful conditions, practices, or equipment and take the necessary steps to correct them.</a:t>
            </a:r>
          </a:p>
          <a:p>
            <a:endParaRPr lang="en-US" dirty="0"/>
          </a:p>
          <a:p>
            <a:r>
              <a:rPr lang="en-US" dirty="0"/>
              <a:t>General safety principles can help reduce workplace accidents.  These include work practices, ergonomic principles, and training and education.  Whether moving materials manually or mechanically, employees should be aware of the potential hazards associated with the task at hand and know how to control their workplaces to minimize the danger.</a:t>
            </a:r>
          </a:p>
        </p:txBody>
      </p:sp>
    </p:spTree>
    <p:extLst>
      <p:ext uri="{BB962C8B-B14F-4D97-AF65-F5344CB8AC3E}">
        <p14:creationId xmlns:p14="http://schemas.microsoft.com/office/powerpoint/2010/main" val="3538224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4B2300-F06B-46B0-B210-17B09DE2CDD4}" type="slidenum">
              <a:rPr lang="en-US"/>
              <a:pPr/>
              <a:t>4</a:t>
            </a:fld>
            <a:endParaRPr lang="en-US"/>
          </a:p>
        </p:txBody>
      </p:sp>
      <p:sp>
        <p:nvSpPr>
          <p:cNvPr id="351234" name="Rectangle 2"/>
          <p:cNvSpPr>
            <a:spLocks noGrp="1" noRot="1" noChangeAspect="1" noChangeArrowheads="1" noTextEdit="1"/>
          </p:cNvSpPr>
          <p:nvPr>
            <p:ph type="sldImg"/>
          </p:nvPr>
        </p:nvSpPr>
        <p:spPr>
          <a:ln/>
        </p:spPr>
      </p:sp>
      <p:sp>
        <p:nvSpPr>
          <p:cNvPr id="351235" name="Rectangle 3"/>
          <p:cNvSpPr>
            <a:spLocks noGrp="1" noChangeArrowheads="1"/>
          </p:cNvSpPr>
          <p:nvPr>
            <p:ph type="body" idx="1"/>
          </p:nvPr>
        </p:nvSpPr>
        <p:spPr>
          <a:xfrm>
            <a:off x="914400" y="4370421"/>
            <a:ext cx="5791200" cy="4139490"/>
          </a:xfrm>
        </p:spPr>
        <p:txBody>
          <a:bodyPr/>
          <a:lstStyle/>
          <a:p>
            <a:r>
              <a:rPr lang="en-US" dirty="0"/>
              <a:t>Manual materials handling is the principal source of compensable injuries in the American work force, and four out of five of these injuries will affect the lower back. </a:t>
            </a:r>
          </a:p>
          <a:p>
            <a:endParaRPr lang="en-US" dirty="0"/>
          </a:p>
        </p:txBody>
      </p:sp>
    </p:spTree>
    <p:extLst>
      <p:ext uri="{BB962C8B-B14F-4D97-AF65-F5344CB8AC3E}">
        <p14:creationId xmlns:p14="http://schemas.microsoft.com/office/powerpoint/2010/main" val="3702147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B2325F-38E1-4E43-879F-C416CD4089C8}" type="slidenum">
              <a:rPr lang="en-US"/>
              <a:pPr/>
              <a:t>5</a:t>
            </a:fld>
            <a:endParaRPr lang="en-US"/>
          </a:p>
        </p:txBody>
      </p:sp>
      <p:sp>
        <p:nvSpPr>
          <p:cNvPr id="405506" name="Rectangle 2"/>
          <p:cNvSpPr>
            <a:spLocks noGrp="1" noRot="1" noChangeAspect="1" noChangeArrowheads="1" noTextEdit="1"/>
          </p:cNvSpPr>
          <p:nvPr>
            <p:ph type="sldImg"/>
          </p:nvPr>
        </p:nvSpPr>
        <p:spPr bwMode="auto">
          <a:xfrm>
            <a:off x="839788" y="688975"/>
            <a:ext cx="5180012" cy="3452813"/>
          </a:xfrm>
          <a:prstGeom prst="rect">
            <a:avLst/>
          </a:prstGeom>
          <a:solidFill>
            <a:srgbClr val="FFFFFF"/>
          </a:solidFill>
          <a:ln>
            <a:solidFill>
              <a:srgbClr val="000000"/>
            </a:solidFill>
            <a:miter lim="800000"/>
            <a:headEnd/>
            <a:tailEnd/>
          </a:ln>
        </p:spPr>
      </p:sp>
      <p:sp>
        <p:nvSpPr>
          <p:cNvPr id="405507" name="Rectangle 3"/>
          <p:cNvSpPr>
            <a:spLocks noGrp="1" noChangeArrowheads="1"/>
          </p:cNvSpPr>
          <p:nvPr>
            <p:ph type="body" idx="1"/>
          </p:nvPr>
        </p:nvSpPr>
        <p:spPr bwMode="auto">
          <a:xfrm>
            <a:off x="914400" y="4370421"/>
            <a:ext cx="5029200" cy="4139490"/>
          </a:xfrm>
          <a:prstGeom prst="rect">
            <a:avLst/>
          </a:prstGeom>
          <a:solidFill>
            <a:srgbClr val="FFFFFF"/>
          </a:solidFill>
          <a:ln>
            <a:solidFill>
              <a:srgbClr val="000000"/>
            </a:solidFill>
            <a:miter lim="800000"/>
            <a:headEnd/>
            <a:tailEnd/>
          </a:ln>
        </p:spPr>
        <p:txBody>
          <a:bodyPr/>
          <a:lstStyle/>
          <a:p>
            <a:pPr>
              <a:spcBef>
                <a:spcPct val="30000"/>
              </a:spcBef>
            </a:pPr>
            <a:r>
              <a:rPr lang="en-US" dirty="0" smtClean="0"/>
              <a:t>Material handling tasks should be designed to minimize the weight, range of motion, and frequency of the activity. </a:t>
            </a:r>
          </a:p>
          <a:p>
            <a:pPr>
              <a:spcBef>
                <a:spcPct val="30000"/>
              </a:spcBef>
            </a:pPr>
            <a:r>
              <a:rPr lang="en-US" dirty="0" smtClean="0"/>
              <a:t>Work methods and stations should be designed to minimize the distance between the person and the object being handled.  </a:t>
            </a:r>
          </a:p>
          <a:p>
            <a:pPr>
              <a:spcBef>
                <a:spcPct val="30000"/>
              </a:spcBef>
            </a:pPr>
            <a:r>
              <a:rPr lang="en-US" dirty="0" smtClean="0"/>
              <a:t>Repetitive or sustained twisting, stretching, or leaning to one side are undesirable. Corrections could include repositioning bins and moving employees closer to parts and conveyors. </a:t>
            </a:r>
          </a:p>
          <a:p>
            <a:pPr>
              <a:spcBef>
                <a:spcPct val="30000"/>
              </a:spcBef>
            </a:pPr>
            <a:r>
              <a:rPr lang="en-US" dirty="0" smtClean="0"/>
              <a:t>Store heavy objects at waist level. </a:t>
            </a:r>
          </a:p>
          <a:p>
            <a:pPr>
              <a:spcBef>
                <a:spcPct val="30000"/>
              </a:spcBef>
            </a:pPr>
            <a:r>
              <a:rPr lang="en-US" dirty="0" smtClean="0"/>
              <a:t>Provide lift-assist devices, and lift tables. </a:t>
            </a:r>
          </a:p>
          <a:p>
            <a:endParaRPr lang="en-US" dirty="0" smtClean="0"/>
          </a:p>
          <a:p>
            <a:r>
              <a:rPr lang="en-US" dirty="0" smtClean="0"/>
              <a:t>When placing blocks under a load:</a:t>
            </a:r>
          </a:p>
          <a:p>
            <a:pPr>
              <a:buClr>
                <a:srgbClr val="FFFF00"/>
              </a:buClr>
            </a:pPr>
            <a:r>
              <a:rPr lang="en-US" dirty="0" smtClean="0"/>
              <a:t>- Ensure the load is not released until hands are removed from under the load.   </a:t>
            </a:r>
          </a:p>
          <a:p>
            <a:pPr>
              <a:buClr>
                <a:srgbClr val="FFFF00"/>
              </a:buClr>
            </a:pPr>
            <a:r>
              <a:rPr lang="en-US" dirty="0" smtClean="0"/>
              <a:t>- Blocking materials should be large and strong enough to support the load safely.</a:t>
            </a:r>
          </a:p>
          <a:p>
            <a:endParaRPr lang="en-US" dirty="0" smtClean="0"/>
          </a:p>
          <a:p>
            <a:r>
              <a:rPr lang="en-US" b="1" dirty="0" smtClean="0"/>
              <a:t>Reference </a:t>
            </a:r>
            <a:r>
              <a:rPr lang="en-US" b="1" dirty="0"/>
              <a:t>– OSHA Technical Manual - Back Disorders and Injuries</a:t>
            </a:r>
          </a:p>
          <a:p>
            <a:r>
              <a:rPr lang="en-US" dirty="0"/>
              <a:t>www.osha.gov/dts/osta/otm/otm_vii/otm_vii_1.html</a:t>
            </a:r>
          </a:p>
        </p:txBody>
      </p:sp>
    </p:spTree>
    <p:extLst>
      <p:ext uri="{BB962C8B-B14F-4D97-AF65-F5344CB8AC3E}">
        <p14:creationId xmlns:p14="http://schemas.microsoft.com/office/powerpoint/2010/main" val="3352246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283DAB-B2FB-4179-940C-1B0C6DACE42F}" type="slidenum">
              <a:rPr lang="en-US"/>
              <a:pPr/>
              <a:t>6</a:t>
            </a:fld>
            <a:endParaRPr lang="en-US"/>
          </a:p>
        </p:txBody>
      </p:sp>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24671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9E6A2F-7538-4DDD-9706-E5AC94A0D79A}" type="slidenum">
              <a:rPr lang="en-US"/>
              <a:pPr/>
              <a:t>7</a:t>
            </a:fld>
            <a:endParaRPr lang="en-US"/>
          </a:p>
        </p:txBody>
      </p:sp>
      <p:sp>
        <p:nvSpPr>
          <p:cNvPr id="371714" name="Rectangle 1026"/>
          <p:cNvSpPr>
            <a:spLocks noGrp="1" noRot="1" noChangeAspect="1" noChangeArrowheads="1" noTextEdit="1"/>
          </p:cNvSpPr>
          <p:nvPr>
            <p:ph type="sldImg"/>
          </p:nvPr>
        </p:nvSpPr>
        <p:spPr>
          <a:ln/>
        </p:spPr>
      </p:sp>
      <p:sp>
        <p:nvSpPr>
          <p:cNvPr id="371715"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16288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6A3937-B94E-4DDE-9CCC-FFD83130280A}" type="slidenum">
              <a:rPr lang="en-US"/>
              <a:pPr/>
              <a:t>8</a:t>
            </a:fld>
            <a:endParaRPr lang="en-US"/>
          </a:p>
        </p:txBody>
      </p:sp>
      <p:sp>
        <p:nvSpPr>
          <p:cNvPr id="356354" name="Rectangle 2"/>
          <p:cNvSpPr>
            <a:spLocks noGrp="1" noRot="1" noChangeAspect="1" noChangeArrowheads="1" noTextEdit="1"/>
          </p:cNvSpPr>
          <p:nvPr>
            <p:ph type="sldImg"/>
          </p:nvPr>
        </p:nvSpPr>
        <p:spPr bwMode="auto">
          <a:xfrm>
            <a:off x="839788" y="688975"/>
            <a:ext cx="5180012" cy="3452813"/>
          </a:xfrm>
          <a:prstGeom prst="rect">
            <a:avLst/>
          </a:prstGeom>
          <a:solidFill>
            <a:srgbClr val="FFFFFF"/>
          </a:solidFill>
          <a:ln>
            <a:solidFill>
              <a:srgbClr val="000000"/>
            </a:solidFill>
            <a:miter lim="800000"/>
            <a:headEnd/>
            <a:tailEnd/>
          </a:ln>
        </p:spPr>
      </p:sp>
      <p:sp>
        <p:nvSpPr>
          <p:cNvPr id="356355" name="Rectangle 3"/>
          <p:cNvSpPr>
            <a:spLocks noGrp="1" noChangeArrowheads="1"/>
          </p:cNvSpPr>
          <p:nvPr>
            <p:ph type="body" idx="1"/>
          </p:nvPr>
        </p:nvSpPr>
        <p:spPr bwMode="auto">
          <a:xfrm>
            <a:off x="914400" y="4370422"/>
            <a:ext cx="5029200" cy="4139490"/>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1926.250(b)(8) </a:t>
            </a:r>
          </a:p>
          <a:p>
            <a:r>
              <a:rPr lang="en-US" dirty="0"/>
              <a:t>Lumber piles shall not exceed 20 feet in height provided that lumber to be handled manually shall not be stacked more than 16 feet high.</a:t>
            </a:r>
          </a:p>
        </p:txBody>
      </p:sp>
    </p:spTree>
    <p:extLst>
      <p:ext uri="{BB962C8B-B14F-4D97-AF65-F5344CB8AC3E}">
        <p14:creationId xmlns:p14="http://schemas.microsoft.com/office/powerpoint/2010/main" val="1404121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8BB3B1-91F2-43A7-95DB-AB2CBBC83385}" type="slidenum">
              <a:rPr lang="en-US"/>
              <a:pPr/>
              <a:t>9</a:t>
            </a:fld>
            <a:endParaRPr lang="en-US"/>
          </a:p>
        </p:txBody>
      </p:sp>
      <p:sp>
        <p:nvSpPr>
          <p:cNvPr id="354306" name="Rectangle 2"/>
          <p:cNvSpPr>
            <a:spLocks noGrp="1" noRot="1" noChangeAspect="1" noChangeArrowheads="1" noTextEdit="1"/>
          </p:cNvSpPr>
          <p:nvPr>
            <p:ph type="sldImg"/>
          </p:nvPr>
        </p:nvSpPr>
        <p:spPr bwMode="auto">
          <a:xfrm>
            <a:off x="839788" y="688975"/>
            <a:ext cx="5180012" cy="3452813"/>
          </a:xfrm>
          <a:prstGeom prst="rect">
            <a:avLst/>
          </a:prstGeom>
          <a:solidFill>
            <a:srgbClr val="FFFFFF"/>
          </a:solidFill>
          <a:ln>
            <a:solidFill>
              <a:srgbClr val="000000"/>
            </a:solidFill>
            <a:miter lim="800000"/>
            <a:headEnd/>
            <a:tailEnd/>
          </a:ln>
        </p:spPr>
      </p:sp>
      <p:sp>
        <p:nvSpPr>
          <p:cNvPr id="354307" name="Rectangle 3"/>
          <p:cNvSpPr>
            <a:spLocks noGrp="1" noChangeArrowheads="1"/>
          </p:cNvSpPr>
          <p:nvPr>
            <p:ph type="body" idx="1"/>
          </p:nvPr>
        </p:nvSpPr>
        <p:spPr bwMode="auto">
          <a:xfrm>
            <a:off x="914400" y="4370422"/>
            <a:ext cx="5029200" cy="413949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dirty="0"/>
              <a:t>1926.250(b)(6)</a:t>
            </a:r>
          </a:p>
          <a:p>
            <a:r>
              <a:rPr lang="en-US" dirty="0"/>
              <a:t>When a loose brick stack reaches a height of 4 feet, taper it back 2 inches in every foot of height above the 4-foot level.</a:t>
            </a:r>
          </a:p>
        </p:txBody>
      </p:sp>
    </p:spTree>
    <p:extLst>
      <p:ext uri="{BB962C8B-B14F-4D97-AF65-F5344CB8AC3E}">
        <p14:creationId xmlns:p14="http://schemas.microsoft.com/office/powerpoint/2010/main" val="3228043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ED11FA-D9F4-4870-AD1B-5FECE51C69C7}" type="slidenum">
              <a:rPr lang="en-US"/>
              <a:pPr/>
              <a:t>12</a:t>
            </a:fld>
            <a:endParaRPr lang="en-US"/>
          </a:p>
        </p:txBody>
      </p:sp>
      <p:sp>
        <p:nvSpPr>
          <p:cNvPr id="370690" name="Rectangle 2"/>
          <p:cNvSpPr>
            <a:spLocks noGrp="1" noRot="1" noChangeAspect="1" noChangeArrowheads="1" noTextEdit="1"/>
          </p:cNvSpPr>
          <p:nvPr>
            <p:ph type="sldImg"/>
          </p:nvPr>
        </p:nvSpPr>
        <p:spPr>
          <a:ln/>
        </p:spPr>
      </p:sp>
      <p:sp>
        <p:nvSpPr>
          <p:cNvPr id="370691" name="Rectangle 3"/>
          <p:cNvSpPr>
            <a:spLocks noGrp="1" noChangeArrowheads="1"/>
          </p:cNvSpPr>
          <p:nvPr>
            <p:ph type="body" idx="1"/>
          </p:nvPr>
        </p:nvSpPr>
        <p:spPr/>
        <p:txBody>
          <a:bodyPr/>
          <a:lstStyle/>
          <a:p>
            <a:pPr>
              <a:lnSpc>
                <a:spcPct val="100000"/>
              </a:lnSpc>
            </a:pPr>
            <a:r>
              <a:rPr lang="en-US" dirty="0"/>
              <a:t>Cranes are an important piece of equipment on a construction site.  </a:t>
            </a:r>
          </a:p>
          <a:p>
            <a:pPr>
              <a:lnSpc>
                <a:spcPct val="100000"/>
              </a:lnSpc>
            </a:pPr>
            <a:r>
              <a:rPr lang="en-US" dirty="0"/>
              <a:t>The OSHA 10-hour program recommends a separate presentation on cranes.  A separate lesson plan and presentation is provided on OSHA’s web site. </a:t>
            </a:r>
          </a:p>
          <a:p>
            <a:endParaRPr lang="en-US" dirty="0"/>
          </a:p>
        </p:txBody>
      </p:sp>
    </p:spTree>
    <p:extLst>
      <p:ext uri="{BB962C8B-B14F-4D97-AF65-F5344CB8AC3E}">
        <p14:creationId xmlns:p14="http://schemas.microsoft.com/office/powerpoint/2010/main" val="46877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DEFB04-9821-454A-A2DB-C0481C7F9E5C}" type="slidenum">
              <a:rPr lang="en-US"/>
              <a:pPr/>
              <a:t>13</a:t>
            </a:fld>
            <a:endParaRPr lang="en-US"/>
          </a:p>
        </p:txBody>
      </p:sp>
      <p:sp>
        <p:nvSpPr>
          <p:cNvPr id="314370" name="Rectangle 1026"/>
          <p:cNvSpPr>
            <a:spLocks noGrp="1" noRot="1" noChangeAspect="1" noChangeArrowheads="1" noTextEdit="1"/>
          </p:cNvSpPr>
          <p:nvPr>
            <p:ph type="sldImg"/>
          </p:nvPr>
        </p:nvSpPr>
        <p:spPr>
          <a:ln/>
        </p:spPr>
      </p:sp>
      <p:sp>
        <p:nvSpPr>
          <p:cNvPr id="314371" name="Rectangle 1027"/>
          <p:cNvSpPr>
            <a:spLocks noGrp="1" noChangeArrowheads="1"/>
          </p:cNvSpPr>
          <p:nvPr>
            <p:ph type="body" idx="1"/>
          </p:nvPr>
        </p:nvSpPr>
        <p:spPr/>
        <p:txBody>
          <a:bodyPr/>
          <a:lstStyle/>
          <a:p>
            <a:r>
              <a:rPr lang="en-US" dirty="0"/>
              <a:t>1926.251(a)(5) </a:t>
            </a:r>
          </a:p>
          <a:p>
            <a:endParaRPr lang="en-US" dirty="0"/>
          </a:p>
          <a:p>
            <a:r>
              <a:rPr lang="en-US" dirty="0">
                <a:cs typeface="Times New Roman" pitchFamily="18" charset="0"/>
              </a:rPr>
              <a:t>Reference  - Technical links page for sling safety www.osha.gov/doc/outreachtraining/htmlfiles/slings.html</a:t>
            </a:r>
          </a:p>
          <a:p>
            <a:endParaRPr lang="en-US" b="1" u="sng" dirty="0"/>
          </a:p>
          <a:p>
            <a:r>
              <a:rPr lang="en-US" dirty="0"/>
              <a:t>This section applies to slings used in conjunction </a:t>
            </a:r>
            <a:r>
              <a:rPr lang="en-US" u="sng" dirty="0"/>
              <a:t>with other material        handling equipment</a:t>
            </a:r>
            <a:r>
              <a:rPr lang="en-US" dirty="0"/>
              <a:t> for the movement of material by hoisting, in employments covered by this part. </a:t>
            </a:r>
          </a:p>
          <a:p>
            <a:endParaRPr lang="en-US" dirty="0"/>
          </a:p>
          <a:p>
            <a:r>
              <a:rPr lang="en-US" dirty="0"/>
              <a:t>The types of slings covered are those made from alloy steel chain, wire rope, metal mesh, natural or synthetic fiber rope (conventional three strand construction), and synthetic web (nylon, polyester, and polypropylene).</a:t>
            </a:r>
          </a:p>
          <a:p>
            <a:endParaRPr lang="en-US" dirty="0"/>
          </a:p>
          <a:p>
            <a:r>
              <a:rPr lang="en-US" dirty="0"/>
              <a:t>Three types of slings are discussed in detail in this presentation:  alloy steel chain, wire rope and synthetic web. </a:t>
            </a:r>
          </a:p>
          <a:p>
            <a:endParaRPr lang="en-US" dirty="0"/>
          </a:p>
          <a:p>
            <a:endParaRPr lang="en-US" dirty="0"/>
          </a:p>
        </p:txBody>
      </p:sp>
    </p:spTree>
    <p:extLst>
      <p:ext uri="{BB962C8B-B14F-4D97-AF65-F5344CB8AC3E}">
        <p14:creationId xmlns:p14="http://schemas.microsoft.com/office/powerpoint/2010/main" val="2919492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56D003-D407-4735-BDEB-E1464059A63F}" type="slidenum">
              <a:rPr lang="en-US"/>
              <a:pPr/>
              <a:t>14</a:t>
            </a:fld>
            <a:endParaRPr lang="en-US"/>
          </a:p>
        </p:txBody>
      </p:sp>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p:txBody>
          <a:bodyPr/>
          <a:lstStyle/>
          <a:p>
            <a:pPr>
              <a:lnSpc>
                <a:spcPct val="90000"/>
              </a:lnSpc>
            </a:pPr>
            <a:r>
              <a:rPr lang="en-US" dirty="0"/>
              <a:t>1926.251(a)(6) </a:t>
            </a:r>
          </a:p>
          <a:p>
            <a:pPr>
              <a:lnSpc>
                <a:spcPct val="90000"/>
              </a:lnSpc>
            </a:pPr>
            <a:r>
              <a:rPr lang="en-US" dirty="0"/>
              <a:t>Each day before being used, the sling and all fastenings and attachments shall be inspected for damage or defects by a competent person designated by the employer. Additional inspections shall be performed during sling use, where service conditions warrant. Damaged or defective slings shall be immediately removed from service.</a:t>
            </a:r>
          </a:p>
        </p:txBody>
      </p:sp>
    </p:spTree>
    <p:extLst>
      <p:ext uri="{BB962C8B-B14F-4D97-AF65-F5344CB8AC3E}">
        <p14:creationId xmlns:p14="http://schemas.microsoft.com/office/powerpoint/2010/main" val="1406908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F79008-5AD4-454C-85E2-641EC566396C}" type="slidenum">
              <a:rPr lang="en-US"/>
              <a:pPr/>
              <a:t>15</a:t>
            </a:fld>
            <a:endParaRPr lang="en-US"/>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36939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F6F4A3-3AE5-47C6-8F3D-D39F414B3A85}" type="slidenum">
              <a:rPr lang="en-US"/>
              <a:pPr/>
              <a:t>17</a:t>
            </a:fld>
            <a:endParaRPr lang="en-US"/>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r>
              <a:rPr lang="en-US" dirty="0"/>
              <a:t>1926.251(b)(1) </a:t>
            </a:r>
          </a:p>
          <a:p>
            <a:r>
              <a:rPr lang="en-US" dirty="0"/>
              <a:t>Welded alloy steel chain slings shall have permanently affixed durable identification stating size, grade, rated capacity, and sling manufacturer.</a:t>
            </a:r>
          </a:p>
          <a:p>
            <a:endParaRPr lang="en-US" dirty="0"/>
          </a:p>
        </p:txBody>
      </p:sp>
    </p:spTree>
    <p:extLst>
      <p:ext uri="{BB962C8B-B14F-4D97-AF65-F5344CB8AC3E}">
        <p14:creationId xmlns:p14="http://schemas.microsoft.com/office/powerpoint/2010/main" val="1407736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3B059D-CF48-4B62-A102-285BD1D0F6E0}" type="slidenum">
              <a:rPr lang="en-US"/>
              <a:pPr/>
              <a:t>18</a:t>
            </a:fld>
            <a:endParaRPr lang="en-US"/>
          </a:p>
        </p:txBody>
      </p:sp>
      <p:sp>
        <p:nvSpPr>
          <p:cNvPr id="374786" name="Rectangle 2"/>
          <p:cNvSpPr>
            <a:spLocks noGrp="1" noRot="1" noChangeAspect="1" noChangeArrowheads="1" noTextEdit="1"/>
          </p:cNvSpPr>
          <p:nvPr>
            <p:ph type="sldImg"/>
          </p:nvPr>
        </p:nvSpPr>
        <p:spPr>
          <a:ln/>
        </p:spPr>
      </p:sp>
      <p:sp>
        <p:nvSpPr>
          <p:cNvPr id="374787" name="Rectangle 3"/>
          <p:cNvSpPr>
            <a:spLocks noGrp="1" noChangeArrowheads="1"/>
          </p:cNvSpPr>
          <p:nvPr>
            <p:ph type="body" idx="1"/>
          </p:nvPr>
        </p:nvSpPr>
        <p:spPr/>
        <p:txBody>
          <a:bodyPr/>
          <a:lstStyle/>
          <a:p>
            <a:pPr>
              <a:lnSpc>
                <a:spcPct val="100000"/>
              </a:lnSpc>
              <a:spcBef>
                <a:spcPct val="50000"/>
              </a:spcBef>
            </a:pPr>
            <a:r>
              <a:rPr lang="en-US"/>
              <a:t>1926.251(a)(2)</a:t>
            </a:r>
          </a:p>
          <a:p>
            <a:endParaRPr lang="en-US"/>
          </a:p>
        </p:txBody>
      </p:sp>
    </p:spTree>
    <p:extLst>
      <p:ext uri="{BB962C8B-B14F-4D97-AF65-F5344CB8AC3E}">
        <p14:creationId xmlns:p14="http://schemas.microsoft.com/office/powerpoint/2010/main" val="3998525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578D32-1279-42FE-AB74-DED826C0D37C}" type="slidenum">
              <a:rPr lang="en-US"/>
              <a:pPr/>
              <a:t>19</a:t>
            </a:fld>
            <a:endParaRPr lang="en-US"/>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pPr>
              <a:lnSpc>
                <a:spcPct val="100000"/>
              </a:lnSpc>
              <a:spcBef>
                <a:spcPct val="50000"/>
              </a:spcBef>
            </a:pPr>
            <a:r>
              <a:rPr lang="en-US"/>
              <a:t>1926.251(b)(5)</a:t>
            </a:r>
          </a:p>
          <a:p>
            <a:endParaRPr lang="en-US"/>
          </a:p>
        </p:txBody>
      </p:sp>
    </p:spTree>
    <p:extLst>
      <p:ext uri="{BB962C8B-B14F-4D97-AF65-F5344CB8AC3E}">
        <p14:creationId xmlns:p14="http://schemas.microsoft.com/office/powerpoint/2010/main" val="2933112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523545-4919-46B3-90DD-1B28F3B63B07}" type="slidenum">
              <a:rPr lang="en-US"/>
              <a:pPr/>
              <a:t>20</a:t>
            </a:fld>
            <a:endParaRPr lang="en-US"/>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a:xfrm>
            <a:off x="914400" y="4370422"/>
            <a:ext cx="5334000" cy="4139490"/>
          </a:xfrm>
        </p:spPr>
        <p:txBody>
          <a:bodyPr/>
          <a:lstStyle/>
          <a:p>
            <a:r>
              <a:rPr lang="en-US" sz="1100" b="1" dirty="0"/>
              <a:t>Strength</a:t>
            </a:r>
            <a:r>
              <a:rPr lang="en-US" sz="1100" dirty="0"/>
              <a:t> — Function of size, grade, and construction.  It must be sufficient to accommodate the maximum load that will be applied. The maximum load limit is determined by means of a multiplier.  This multiplier is the number by which the ultimate strength of a wire rope is divided to determine the working load limit.  Thus a wire rope sling with a strength of 10,000 pounds and a total working load of 2,000 pounds has a design factor (multiplier) of 5.  New wire rope slings have a design factor of 5.  As a sling suffers from the rigors of continued service, the design factor and the sling's ultimate strength are proportionately reduced. </a:t>
            </a:r>
          </a:p>
          <a:p>
            <a:endParaRPr lang="en-US" sz="1100" dirty="0"/>
          </a:p>
          <a:p>
            <a:r>
              <a:rPr lang="en-US" sz="1100" b="1" dirty="0"/>
              <a:t>Fatigue</a:t>
            </a:r>
            <a:r>
              <a:rPr lang="en-US" sz="1100" dirty="0"/>
              <a:t> — A wire rope must have the ability to withstand repeated bending without the failure of the wires from fatigue.  Failure is the result of the development of small cracks under repeated applications of bending loads.  It occurs when ropes make small radius bends.  The best way to prevent this is to use blocking or padding to increase the radius of the bend.</a:t>
            </a:r>
          </a:p>
          <a:p>
            <a:endParaRPr lang="en-US" sz="1100" dirty="0"/>
          </a:p>
          <a:p>
            <a:r>
              <a:rPr lang="en-US" sz="1100" b="1" dirty="0"/>
              <a:t>Abrasive Wear</a:t>
            </a:r>
            <a:r>
              <a:rPr lang="en-US" sz="1100" dirty="0"/>
              <a:t> — The ability to withstand abrasion is determined by the size, number of wires, and construction of the rope.  Smaller wires bend more readily and therefore offer greater flexibility but are less able to withstand abrasive wear.  Conversely, larger wires of less flexible ropes are better able to withstand abrasion.</a:t>
            </a:r>
          </a:p>
          <a:p>
            <a:endParaRPr lang="en-US" sz="1100" dirty="0"/>
          </a:p>
          <a:p>
            <a:r>
              <a:rPr lang="en-US" sz="1100" b="1" dirty="0"/>
              <a:t>Abuse</a:t>
            </a:r>
            <a:r>
              <a:rPr lang="en-US" sz="1100" dirty="0"/>
              <a:t> — Abuse will cause a wire rope sling to become unsafe long before any other factor.  Abusing a wire rope sling can cause serious structural damage to the wire rope, such as kinking or bird caging which reduces the strength of the wire  rope.  (In bird caging, the wire rope strands are forcibly untwisted and become spread outward.)  Therefore, in order to prolong the life of the sling and protect the lives of employees, the manufacturer's suggestion for safe and proper use of wire rope slings must be strictly adhered to.</a:t>
            </a:r>
          </a:p>
        </p:txBody>
      </p:sp>
    </p:spTree>
    <p:extLst>
      <p:ext uri="{BB962C8B-B14F-4D97-AF65-F5344CB8AC3E}">
        <p14:creationId xmlns:p14="http://schemas.microsoft.com/office/powerpoint/2010/main" val="3958203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Lay is a term used to define the pattern of the twist within a wire or rope. A Regular lay is determined by the wrap direction of each coil running opposite to the wrap direction of the entire rope or bundle. A Lang’s Lay is determined when the wrap of each coil is the same as the wrap direction of the overall rope or bundle. PHOTO above shows a Right Lang’s Lay on the left and a Right Regular</a:t>
            </a:r>
            <a:r>
              <a:rPr lang="en-US" baseline="0" dirty="0" smtClean="0"/>
              <a:t> Lay on the right. Which Lay to select is based on the use of the rope- Regular is most common and works best in stand-alone lift operations, while the Lang’s Lay is best used when ropes or cables will come in contact with each other on rolls or in sliding lifts or moves.</a:t>
            </a:r>
            <a:endParaRPr lang="en-US" dirty="0"/>
          </a:p>
        </p:txBody>
      </p:sp>
      <p:sp>
        <p:nvSpPr>
          <p:cNvPr id="4" name="Slide Number Placeholder 3"/>
          <p:cNvSpPr>
            <a:spLocks noGrp="1"/>
          </p:cNvSpPr>
          <p:nvPr>
            <p:ph type="sldNum" sz="quarter" idx="10"/>
          </p:nvPr>
        </p:nvSpPr>
        <p:spPr/>
        <p:txBody>
          <a:bodyPr/>
          <a:lstStyle/>
          <a:p>
            <a:fld id="{B63B296B-FA5B-48AC-9798-1A413BA43348}" type="slidenum">
              <a:rPr lang="en-US" smtClean="0"/>
              <a:pPr/>
              <a:t>21</a:t>
            </a:fld>
            <a:endParaRPr lang="en-US"/>
          </a:p>
        </p:txBody>
      </p:sp>
    </p:spTree>
    <p:extLst>
      <p:ext uri="{BB962C8B-B14F-4D97-AF65-F5344CB8AC3E}">
        <p14:creationId xmlns:p14="http://schemas.microsoft.com/office/powerpoint/2010/main" val="2168404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85D9B1-B904-45A6-A2C3-203111689CBE}" type="slidenum">
              <a:rPr lang="en-US"/>
              <a:pPr/>
              <a:t>23</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r>
              <a:rPr lang="en-US" b="1" dirty="0"/>
              <a:t>Wire Rope Sling Inspection</a:t>
            </a:r>
            <a:r>
              <a:rPr lang="en-US" i="1" dirty="0"/>
              <a:t>.</a:t>
            </a:r>
            <a:r>
              <a:rPr lang="en-US" dirty="0"/>
              <a:t>  Visually inspect before each use.  Check the twists or lay of the sling.  If ten randomly distributed wires in one lay are broken, or five wires in one strand of a rope lay are damaged, do not use the sling. End fittings and other components should also be inspected for any damage that could make the sling unsafe.</a:t>
            </a:r>
            <a:endParaRPr lang="en-US" b="1" dirty="0"/>
          </a:p>
          <a:p>
            <a:endParaRPr lang="en-US" b="1" dirty="0"/>
          </a:p>
          <a:p>
            <a:r>
              <a:rPr lang="en-US" b="1" dirty="0"/>
              <a:t>Bird cage</a:t>
            </a:r>
            <a:r>
              <a:rPr lang="en-US" dirty="0"/>
              <a:t> -- Wire rope strands are untwisted and become spread outward.  Caused by sudden release of tension and the rebound of the rope from the overloaded condition.  These strands and wires will not return to their original positions.</a:t>
            </a:r>
          </a:p>
        </p:txBody>
      </p:sp>
    </p:spTree>
    <p:extLst>
      <p:ext uri="{BB962C8B-B14F-4D97-AF65-F5344CB8AC3E}">
        <p14:creationId xmlns:p14="http://schemas.microsoft.com/office/powerpoint/2010/main" val="113384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0FEE2D-8EA2-46DC-B484-726557DFD56B}" type="slidenum">
              <a:rPr lang="en-US"/>
              <a:pPr/>
              <a:t>24</a:t>
            </a:fld>
            <a:endParaRPr lang="en-US"/>
          </a:p>
        </p:txBody>
      </p:sp>
      <p:sp>
        <p:nvSpPr>
          <p:cNvPr id="382978" name="Rectangle 1026"/>
          <p:cNvSpPr>
            <a:spLocks noGrp="1" noRot="1" noChangeAspect="1" noChangeArrowheads="1" noTextEdit="1"/>
          </p:cNvSpPr>
          <p:nvPr>
            <p:ph type="sldImg"/>
          </p:nvPr>
        </p:nvSpPr>
        <p:spPr>
          <a:ln/>
        </p:spPr>
      </p:sp>
      <p:sp>
        <p:nvSpPr>
          <p:cNvPr id="382979" name="Rectangle 1027"/>
          <p:cNvSpPr>
            <a:spLocks noGrp="1" noChangeArrowheads="1"/>
          </p:cNvSpPr>
          <p:nvPr>
            <p:ph type="body" idx="1"/>
          </p:nvPr>
        </p:nvSpPr>
        <p:spPr>
          <a:xfrm>
            <a:off x="914400" y="4370422"/>
            <a:ext cx="5181600" cy="4139490"/>
          </a:xfrm>
        </p:spPr>
        <p:txBody>
          <a:bodyPr/>
          <a:lstStyle/>
          <a:p>
            <a:pPr>
              <a:lnSpc>
                <a:spcPct val="90000"/>
              </a:lnSpc>
            </a:pPr>
            <a:r>
              <a:rPr lang="en-US" dirty="0"/>
              <a:t>Although every wire rope sling is lubricated during manufacture, to lengthen its useful service life it must also be lubricated "in the field."  </a:t>
            </a:r>
          </a:p>
          <a:p>
            <a:pPr>
              <a:lnSpc>
                <a:spcPct val="90000"/>
              </a:lnSpc>
            </a:pPr>
            <a:endParaRPr lang="en-US" dirty="0"/>
          </a:p>
          <a:p>
            <a:pPr>
              <a:lnSpc>
                <a:spcPct val="90000"/>
              </a:lnSpc>
            </a:pPr>
            <a:r>
              <a:rPr lang="en-US" dirty="0"/>
              <a:t>There is no set rule on how much or how often this should be done.  It depends on the conditions under which the sling is used.  The heavier the loads, the greater the number of bends, or the more adverse the conditions under which the sling operates, the more frequently lubrication will be required.</a:t>
            </a:r>
          </a:p>
        </p:txBody>
      </p:sp>
    </p:spTree>
    <p:extLst>
      <p:ext uri="{BB962C8B-B14F-4D97-AF65-F5344CB8AC3E}">
        <p14:creationId xmlns:p14="http://schemas.microsoft.com/office/powerpoint/2010/main" val="3689965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E631EE-41FA-4607-B8BC-38005A9D1A86}" type="slidenum">
              <a:rPr lang="en-US"/>
              <a:pPr/>
              <a:t>26</a:t>
            </a:fld>
            <a:endParaRPr lang="en-US"/>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a:lstStyle/>
          <a:p>
            <a:pPr>
              <a:lnSpc>
                <a:spcPct val="100000"/>
              </a:lnSpc>
              <a:spcBef>
                <a:spcPct val="50000"/>
              </a:spcBef>
            </a:pPr>
            <a:r>
              <a:rPr lang="en-US" dirty="0"/>
              <a:t>1926.251(e) </a:t>
            </a:r>
          </a:p>
          <a:p>
            <a:pPr>
              <a:lnSpc>
                <a:spcPct val="100000"/>
              </a:lnSpc>
              <a:spcBef>
                <a:spcPct val="50000"/>
              </a:spcBef>
            </a:pPr>
            <a:r>
              <a:rPr lang="en-US" dirty="0"/>
              <a:t>Synthetic webbing (nylon, polyester, and polypropylene). </a:t>
            </a:r>
          </a:p>
          <a:p>
            <a:r>
              <a:rPr lang="en-US" dirty="0"/>
              <a:t>Synthetic webbing shall be of uniform thickness and width and selvage edges shall not be split from the webbing's width.</a:t>
            </a:r>
          </a:p>
          <a:p>
            <a:endParaRPr lang="en-US" dirty="0"/>
          </a:p>
        </p:txBody>
      </p:sp>
    </p:spTree>
    <p:extLst>
      <p:ext uri="{BB962C8B-B14F-4D97-AF65-F5344CB8AC3E}">
        <p14:creationId xmlns:p14="http://schemas.microsoft.com/office/powerpoint/2010/main" val="3155948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7E2A2B-E3A9-4C9E-9871-1B1C7DDAD91D}" type="slidenum">
              <a:rPr lang="en-US"/>
              <a:pPr/>
              <a:t>27</a:t>
            </a:fld>
            <a:endParaRPr lang="en-US"/>
          </a:p>
        </p:txBody>
      </p:sp>
      <p:sp>
        <p:nvSpPr>
          <p:cNvPr id="376834" name="Rectangle 2"/>
          <p:cNvSpPr>
            <a:spLocks noGrp="1" noRot="1" noChangeAspect="1" noChangeArrowheads="1" noTextEdit="1"/>
          </p:cNvSpPr>
          <p:nvPr>
            <p:ph type="sldImg"/>
          </p:nvPr>
        </p:nvSpPr>
        <p:spPr>
          <a:ln/>
        </p:spPr>
      </p:sp>
      <p:sp>
        <p:nvSpPr>
          <p:cNvPr id="376835" name="Rectangle 3"/>
          <p:cNvSpPr>
            <a:spLocks noGrp="1" noChangeArrowheads="1"/>
          </p:cNvSpPr>
          <p:nvPr>
            <p:ph type="body" idx="1"/>
          </p:nvPr>
        </p:nvSpPr>
        <p:spPr/>
        <p:txBody>
          <a:bodyPr/>
          <a:lstStyle/>
          <a:p>
            <a:pPr>
              <a:lnSpc>
                <a:spcPct val="100000"/>
              </a:lnSpc>
              <a:spcBef>
                <a:spcPct val="50000"/>
              </a:spcBef>
            </a:pPr>
            <a:r>
              <a:rPr lang="en-US"/>
              <a:t>1926.251(e)(4)</a:t>
            </a:r>
          </a:p>
          <a:p>
            <a:endParaRPr lang="en-US"/>
          </a:p>
        </p:txBody>
      </p:sp>
    </p:spTree>
    <p:extLst>
      <p:ext uri="{BB962C8B-B14F-4D97-AF65-F5344CB8AC3E}">
        <p14:creationId xmlns:p14="http://schemas.microsoft.com/office/powerpoint/2010/main" val="1489397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2056FB-EE3D-43E1-B91F-FDB5BBF14AAC}" type="slidenum">
              <a:rPr lang="en-US"/>
              <a:pPr/>
              <a:t>28</a:t>
            </a:fld>
            <a:endParaRPr lang="en-US"/>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a:lstStyle/>
          <a:p>
            <a:pPr>
              <a:lnSpc>
                <a:spcPct val="100000"/>
              </a:lnSpc>
              <a:spcBef>
                <a:spcPct val="50000"/>
              </a:spcBef>
            </a:pPr>
            <a:r>
              <a:rPr lang="en-US" dirty="0"/>
              <a:t>Reference 1926.251(e)(5)</a:t>
            </a:r>
          </a:p>
          <a:p>
            <a:r>
              <a:rPr lang="en-US" dirty="0"/>
              <a:t>The thread shall be in an even pattern and contain a sufficient number of stitches to develop the full breaking strength of the sling.</a:t>
            </a:r>
          </a:p>
          <a:p>
            <a:endParaRPr lang="en-US" dirty="0"/>
          </a:p>
          <a:p>
            <a:r>
              <a:rPr lang="en-US" b="1" dirty="0"/>
              <a:t>When using synthetic web slings, take the following precautions:</a:t>
            </a:r>
          </a:p>
          <a:p>
            <a:r>
              <a:rPr lang="en-US" dirty="0"/>
              <a:t>- Nylon web slings shall not be used where fumes, vapors, sprays, mists or liquids of acids or </a:t>
            </a:r>
            <a:r>
              <a:rPr lang="en-US" dirty="0" err="1"/>
              <a:t>phenolics</a:t>
            </a:r>
            <a:r>
              <a:rPr lang="en-US" dirty="0"/>
              <a:t> are present.</a:t>
            </a:r>
          </a:p>
          <a:p>
            <a:r>
              <a:rPr lang="en-US" dirty="0"/>
              <a:t>- Polyester and polypropylene web slings shall not be used where fumes, vapors, sprays, mists or liquids of caustics are present.</a:t>
            </a:r>
          </a:p>
          <a:p>
            <a:r>
              <a:rPr lang="en-US" dirty="0"/>
              <a:t>- Web slings with aluminum fittings shall not be used where fumes, vapors, sprays, mists or liquids of caustics are present.</a:t>
            </a:r>
          </a:p>
          <a:p>
            <a:endParaRPr lang="en-US" dirty="0"/>
          </a:p>
          <a:p>
            <a:r>
              <a:rPr lang="en-US" dirty="0"/>
              <a:t>Do not use synthetic web slings of polyester and nylon at temperatures in excess of 180 deg. F (82 deg. C).  Polypropylene web slings shall not be used at temperatures in excess of 200 deg. F (93.33 deg. C).</a:t>
            </a:r>
          </a:p>
        </p:txBody>
      </p:sp>
    </p:spTree>
    <p:extLst>
      <p:ext uri="{BB962C8B-B14F-4D97-AF65-F5344CB8AC3E}">
        <p14:creationId xmlns:p14="http://schemas.microsoft.com/office/powerpoint/2010/main" val="2307625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A3CB16-6DEA-4EF9-B83A-3264063C810C}" type="slidenum">
              <a:rPr lang="en-US"/>
              <a:pPr/>
              <a:t>29</a:t>
            </a:fld>
            <a:endParaRPr lang="en-US"/>
          </a:p>
        </p:txBody>
      </p:sp>
      <p:sp>
        <p:nvSpPr>
          <p:cNvPr id="385026" name="Rectangle 2"/>
          <p:cNvSpPr>
            <a:spLocks noGrp="1" noRot="1" noChangeAspect="1" noChangeArrowheads="1"/>
          </p:cNvSpPr>
          <p:nvPr>
            <p:ph type="sldImg"/>
          </p:nvPr>
        </p:nvSpPr>
        <p:spPr bwMode="auto">
          <a:xfrm>
            <a:off x="839788" y="688975"/>
            <a:ext cx="5180012" cy="3452813"/>
          </a:xfrm>
          <a:prstGeom prst="rect">
            <a:avLst/>
          </a:prstGeom>
          <a:solidFill>
            <a:srgbClr val="FFFFFF"/>
          </a:solidFill>
          <a:ln>
            <a:solidFill>
              <a:srgbClr val="000000"/>
            </a:solidFill>
            <a:miter lim="800000"/>
            <a:headEnd/>
            <a:tailEnd/>
          </a:ln>
        </p:spPr>
      </p:sp>
      <p:sp>
        <p:nvSpPr>
          <p:cNvPr id="385027" name="Rectangle 3"/>
          <p:cNvSpPr>
            <a:spLocks noGrp="1" noChangeArrowheads="1"/>
          </p:cNvSpPr>
          <p:nvPr>
            <p:ph type="body" idx="1"/>
          </p:nvPr>
        </p:nvSpPr>
        <p:spPr bwMode="auto">
          <a:xfrm>
            <a:off x="914400" y="4370422"/>
            <a:ext cx="5029200" cy="4139490"/>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Bef>
                <a:spcPct val="50000"/>
              </a:spcBef>
            </a:pPr>
            <a:r>
              <a:rPr lang="en-US" dirty="0"/>
              <a:t>1926.251(d)(8) </a:t>
            </a:r>
          </a:p>
        </p:txBody>
      </p:sp>
    </p:spTree>
    <p:extLst>
      <p:ext uri="{BB962C8B-B14F-4D97-AF65-F5344CB8AC3E}">
        <p14:creationId xmlns:p14="http://schemas.microsoft.com/office/powerpoint/2010/main" val="453155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effectLst/>
              </a:rPr>
              <a:t>Straight:</a:t>
            </a:r>
            <a:r>
              <a:rPr lang="en-US" dirty="0" smtClean="0"/>
              <a:t> A sling is used to link a lifting hook to its load. The entire lifting capacity of the sling may be used, but cannot be surpassed. To keep the load from rotating, a tagline is used. When a spreader bar or more than one leg is used, the entire assembly must be balanced equally among the slings.</a:t>
            </a:r>
            <a:br>
              <a:rPr lang="en-US" dirty="0" smtClean="0"/>
            </a:br>
            <a:endParaRPr lang="en-US" dirty="0" smtClean="0"/>
          </a:p>
          <a:p>
            <a:r>
              <a:rPr lang="en-US" dirty="0" smtClean="0"/>
              <a:t/>
            </a:r>
            <a:br>
              <a:rPr lang="en-US" dirty="0" smtClean="0"/>
            </a:br>
            <a:r>
              <a:rPr lang="en-US" dirty="0" smtClean="0"/>
              <a:t>Choker</a:t>
            </a:r>
          </a:p>
          <a:p>
            <a:r>
              <a:rPr lang="en-US" b="1" dirty="0" smtClean="0">
                <a:effectLst/>
              </a:rPr>
              <a:t>Choker:</a:t>
            </a:r>
            <a:r>
              <a:rPr lang="en-US" dirty="0" smtClean="0"/>
              <a:t> A hitch whereby the sling wraps around or "chokes" a load. The diameter of the load is critical in determining the capacity of this hitch. Choker hitches have reduced capacity compared to straight or basket-type hitches. The "choke" must be tight and secure prior to the lift.</a:t>
            </a:r>
            <a:br>
              <a:rPr lang="en-US" dirty="0" smtClean="0"/>
            </a:br>
            <a:endParaRPr lang="en-US" dirty="0" smtClean="0"/>
          </a:p>
          <a:p>
            <a:r>
              <a:rPr lang="en-US" dirty="0" smtClean="0"/>
              <a:t>Basket</a:t>
            </a:r>
          </a:p>
          <a:p>
            <a:r>
              <a:rPr lang="en-US" b="1" dirty="0" smtClean="0">
                <a:effectLst/>
              </a:rPr>
              <a:t>Basket:</a:t>
            </a:r>
            <a:r>
              <a:rPr lang="en-US" dirty="0" smtClean="0"/>
              <a:t> A "cradle" -style hitch where the fittings or eyes are attached to the lifting device such as a crane hook. The effect is to increase capacity from a straight lift and provide greater load bearing and stability to a lift.</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B63B296B-FA5B-48AC-9798-1A413BA43348}" type="slidenum">
              <a:rPr lang="en-US" smtClean="0"/>
              <a:pPr/>
              <a:t>32</a:t>
            </a:fld>
            <a:endParaRPr lang="en-US"/>
          </a:p>
        </p:txBody>
      </p:sp>
    </p:spTree>
    <p:extLst>
      <p:ext uri="{BB962C8B-B14F-4D97-AF65-F5344CB8AC3E}">
        <p14:creationId xmlns:p14="http://schemas.microsoft.com/office/powerpoint/2010/main" val="29288945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It is critical therefore, that rated capacities be reduced to account for sling angles. Angles less than 45 degrees are not recommended and those below 30 degrees should be avoided whenever possible. </a:t>
            </a:r>
            <a:endParaRPr lang="en-US" dirty="0"/>
          </a:p>
        </p:txBody>
      </p:sp>
      <p:sp>
        <p:nvSpPr>
          <p:cNvPr id="4" name="Slide Number Placeholder 3"/>
          <p:cNvSpPr>
            <a:spLocks noGrp="1"/>
          </p:cNvSpPr>
          <p:nvPr>
            <p:ph type="sldNum" sz="quarter" idx="10"/>
          </p:nvPr>
        </p:nvSpPr>
        <p:spPr/>
        <p:txBody>
          <a:bodyPr/>
          <a:lstStyle/>
          <a:p>
            <a:fld id="{B63B296B-FA5B-48AC-9798-1A413BA43348}" type="slidenum">
              <a:rPr lang="en-US" smtClean="0"/>
              <a:pPr/>
              <a:t>33</a:t>
            </a:fld>
            <a:endParaRPr lang="en-US"/>
          </a:p>
        </p:txBody>
      </p:sp>
    </p:spTree>
    <p:extLst>
      <p:ext uri="{BB962C8B-B14F-4D97-AF65-F5344CB8AC3E}">
        <p14:creationId xmlns:p14="http://schemas.microsoft.com/office/powerpoint/2010/main" val="32546215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F715B8-FF76-4519-8789-3E297D970D2A}" type="slidenum">
              <a:rPr lang="en-US"/>
              <a:pPr/>
              <a:t>37</a:t>
            </a:fld>
            <a:endParaRPr lang="en-US"/>
          </a:p>
        </p:txBody>
      </p:sp>
      <p:sp>
        <p:nvSpPr>
          <p:cNvPr id="413698" name="Rectangle 2"/>
          <p:cNvSpPr>
            <a:spLocks noGrp="1" noRot="1" noChangeAspect="1" noChangeArrowheads="1" noTextEdit="1"/>
          </p:cNvSpPr>
          <p:nvPr>
            <p:ph type="sldImg"/>
          </p:nvPr>
        </p:nvSpPr>
        <p:spPr bwMode="auto">
          <a:xfrm>
            <a:off x="842963" y="690563"/>
            <a:ext cx="5178425" cy="3451225"/>
          </a:xfrm>
          <a:prstGeom prst="rect">
            <a:avLst/>
          </a:prstGeom>
          <a:solidFill>
            <a:srgbClr val="FFFFFF"/>
          </a:solidFill>
          <a:ln>
            <a:solidFill>
              <a:srgbClr val="000000"/>
            </a:solidFill>
            <a:miter lim="800000"/>
            <a:headEnd/>
            <a:tailEnd/>
          </a:ln>
        </p:spPr>
      </p:sp>
      <p:sp>
        <p:nvSpPr>
          <p:cNvPr id="413699" name="Rectangle 3"/>
          <p:cNvSpPr>
            <a:spLocks noGrp="1" noChangeArrowheads="1"/>
          </p:cNvSpPr>
          <p:nvPr>
            <p:ph type="body" idx="1"/>
          </p:nvPr>
        </p:nvSpPr>
        <p:spPr bwMode="auto">
          <a:xfrm>
            <a:off x="914400" y="4370421"/>
            <a:ext cx="5029200" cy="4137918"/>
          </a:xfrm>
          <a:prstGeom prst="rect">
            <a:avLst/>
          </a:prstGeom>
          <a:solidFill>
            <a:srgbClr val="FFFFFF"/>
          </a:solidFill>
          <a:ln>
            <a:solidFill>
              <a:srgbClr val="000000"/>
            </a:solidFill>
            <a:miter lim="800000"/>
            <a:headEnd/>
            <a:tailEnd/>
          </a:ln>
        </p:spPr>
        <p:txBody>
          <a:bodyPr/>
          <a:lstStyle/>
          <a:p>
            <a:endParaRPr lang="en-US" dirty="0">
              <a:solidFill>
                <a:srgbClr val="92D050"/>
              </a:solidFill>
            </a:endParaRPr>
          </a:p>
        </p:txBody>
      </p:sp>
    </p:spTree>
    <p:extLst>
      <p:ext uri="{BB962C8B-B14F-4D97-AF65-F5344CB8AC3E}">
        <p14:creationId xmlns:p14="http://schemas.microsoft.com/office/powerpoint/2010/main" val="4093235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082098"/>
            <a:ext cx="8549640" cy="143667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0" y="3798041"/>
            <a:ext cx="7040880" cy="1712842"/>
          </a:xfrm>
        </p:spPr>
        <p:txBody>
          <a:bodyPr/>
          <a:lstStyle>
            <a:lvl1pPr marL="0" indent="0" algn="ctr">
              <a:buNone/>
              <a:defRPr>
                <a:solidFill>
                  <a:schemeClr val="tx1">
                    <a:tint val="75000"/>
                  </a:schemeClr>
                </a:solidFill>
              </a:defRPr>
            </a:lvl1pPr>
            <a:lvl2pPr marL="446822" indent="0" algn="ctr">
              <a:buNone/>
              <a:defRPr>
                <a:solidFill>
                  <a:schemeClr val="tx1">
                    <a:tint val="75000"/>
                  </a:schemeClr>
                </a:solidFill>
              </a:defRPr>
            </a:lvl2pPr>
            <a:lvl3pPr marL="893643" indent="0" algn="ctr">
              <a:buNone/>
              <a:defRPr>
                <a:solidFill>
                  <a:schemeClr val="tx1">
                    <a:tint val="75000"/>
                  </a:schemeClr>
                </a:solidFill>
              </a:defRPr>
            </a:lvl3pPr>
            <a:lvl4pPr marL="1340465" indent="0" algn="ctr">
              <a:buNone/>
              <a:defRPr>
                <a:solidFill>
                  <a:schemeClr val="tx1">
                    <a:tint val="75000"/>
                  </a:schemeClr>
                </a:solidFill>
              </a:defRPr>
            </a:lvl4pPr>
            <a:lvl5pPr marL="1787286" indent="0" algn="ctr">
              <a:buNone/>
              <a:defRPr>
                <a:solidFill>
                  <a:schemeClr val="tx1">
                    <a:tint val="75000"/>
                  </a:schemeClr>
                </a:solidFill>
              </a:defRPr>
            </a:lvl5pPr>
            <a:lvl6pPr marL="2234108" indent="0" algn="ctr">
              <a:buNone/>
              <a:defRPr>
                <a:solidFill>
                  <a:schemeClr val="tx1">
                    <a:tint val="75000"/>
                  </a:schemeClr>
                </a:solidFill>
              </a:defRPr>
            </a:lvl6pPr>
            <a:lvl7pPr marL="2680929" indent="0" algn="ctr">
              <a:buNone/>
              <a:defRPr>
                <a:solidFill>
                  <a:schemeClr val="tx1">
                    <a:tint val="75000"/>
                  </a:schemeClr>
                </a:solidFill>
              </a:defRPr>
            </a:lvl7pPr>
            <a:lvl8pPr marL="3127751" indent="0" algn="ctr">
              <a:buNone/>
              <a:defRPr>
                <a:solidFill>
                  <a:schemeClr val="tx1">
                    <a:tint val="75000"/>
                  </a:schemeClr>
                </a:solidFill>
              </a:defRPr>
            </a:lvl8pPr>
            <a:lvl9pPr marL="357457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EDB1DC-38BA-7D4F-A4A7-E17E220E2D06}" type="datetime1">
              <a:rPr lang="en-US" smtClean="0">
                <a:solidFill>
                  <a:prstClr val="black">
                    <a:tint val="75000"/>
                  </a:prstClr>
                </a:solidFill>
              </a:rPr>
              <a:t>5/29/15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8600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A21439-CFF5-364A-B15A-66925E27C78B}" type="datetime1">
              <a:rPr lang="en-US" smtClean="0">
                <a:solidFill>
                  <a:prstClr val="black">
                    <a:tint val="75000"/>
                  </a:prstClr>
                </a:solidFill>
              </a:rPr>
              <a:t>5/29/15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3431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306929"/>
            <a:ext cx="8549640" cy="1331176"/>
          </a:xfrm>
        </p:spPr>
        <p:txBody>
          <a:bodyPr anchor="t"/>
          <a:lstStyle>
            <a:lvl1pPr algn="l">
              <a:defRPr sz="3909"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2840775"/>
            <a:ext cx="8549640" cy="1466155"/>
          </a:xfrm>
        </p:spPr>
        <p:txBody>
          <a:bodyPr anchor="b"/>
          <a:lstStyle>
            <a:lvl1pPr marL="0" indent="0">
              <a:buNone/>
              <a:defRPr sz="1955">
                <a:solidFill>
                  <a:schemeClr val="tx1">
                    <a:tint val="75000"/>
                  </a:schemeClr>
                </a:solidFill>
              </a:defRPr>
            </a:lvl1pPr>
            <a:lvl2pPr marL="446822" indent="0">
              <a:buNone/>
              <a:defRPr sz="1759">
                <a:solidFill>
                  <a:schemeClr val="tx1">
                    <a:tint val="75000"/>
                  </a:schemeClr>
                </a:solidFill>
              </a:defRPr>
            </a:lvl2pPr>
            <a:lvl3pPr marL="893643" indent="0">
              <a:buNone/>
              <a:defRPr sz="1564">
                <a:solidFill>
                  <a:schemeClr val="tx1">
                    <a:tint val="75000"/>
                  </a:schemeClr>
                </a:solidFill>
              </a:defRPr>
            </a:lvl3pPr>
            <a:lvl4pPr marL="1340465" indent="0">
              <a:buNone/>
              <a:defRPr sz="1368">
                <a:solidFill>
                  <a:schemeClr val="tx1">
                    <a:tint val="75000"/>
                  </a:schemeClr>
                </a:solidFill>
              </a:defRPr>
            </a:lvl4pPr>
            <a:lvl5pPr marL="1787286" indent="0">
              <a:buNone/>
              <a:defRPr sz="1368">
                <a:solidFill>
                  <a:schemeClr val="tx1">
                    <a:tint val="75000"/>
                  </a:schemeClr>
                </a:solidFill>
              </a:defRPr>
            </a:lvl5pPr>
            <a:lvl6pPr marL="2234108" indent="0">
              <a:buNone/>
              <a:defRPr sz="1368">
                <a:solidFill>
                  <a:schemeClr val="tx1">
                    <a:tint val="75000"/>
                  </a:schemeClr>
                </a:solidFill>
              </a:defRPr>
            </a:lvl6pPr>
            <a:lvl7pPr marL="2680929" indent="0">
              <a:buNone/>
              <a:defRPr sz="1368">
                <a:solidFill>
                  <a:schemeClr val="tx1">
                    <a:tint val="75000"/>
                  </a:schemeClr>
                </a:solidFill>
              </a:defRPr>
            </a:lvl7pPr>
            <a:lvl8pPr marL="3127751" indent="0">
              <a:buNone/>
              <a:defRPr sz="1368">
                <a:solidFill>
                  <a:schemeClr val="tx1">
                    <a:tint val="75000"/>
                  </a:schemeClr>
                </a:solidFill>
              </a:defRPr>
            </a:lvl8pPr>
            <a:lvl9pPr marL="3574572" indent="0">
              <a:buNone/>
              <a:defRPr sz="1368">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88A023-5A41-294E-A568-4E0A7F44D5AC}" type="datetime1">
              <a:rPr lang="en-US" smtClean="0">
                <a:solidFill>
                  <a:prstClr val="black">
                    <a:tint val="75000"/>
                  </a:prstClr>
                </a:solidFill>
              </a:rPr>
              <a:t>5/29/15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9465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0" y="1563901"/>
            <a:ext cx="4442460" cy="4423291"/>
          </a:xfrm>
        </p:spPr>
        <p:txBody>
          <a:bodyPr/>
          <a:lstStyle>
            <a:lvl1pPr>
              <a:defRPr sz="2736"/>
            </a:lvl1pPr>
            <a:lvl2pPr>
              <a:defRPr sz="2346"/>
            </a:lvl2pPr>
            <a:lvl3pPr>
              <a:defRPr sz="1955"/>
            </a:lvl3pPr>
            <a:lvl4pPr>
              <a:defRPr sz="1759"/>
            </a:lvl4pPr>
            <a:lvl5pPr>
              <a:defRPr sz="1759"/>
            </a:lvl5pPr>
            <a:lvl6pPr>
              <a:defRPr sz="1759"/>
            </a:lvl6pPr>
            <a:lvl7pPr>
              <a:defRPr sz="1759"/>
            </a:lvl7pPr>
            <a:lvl8pPr>
              <a:defRPr sz="1759"/>
            </a:lvl8pPr>
            <a:lvl9pPr>
              <a:defRPr sz="175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0" y="1563901"/>
            <a:ext cx="4442460" cy="4423291"/>
          </a:xfrm>
        </p:spPr>
        <p:txBody>
          <a:bodyPr/>
          <a:lstStyle>
            <a:lvl1pPr>
              <a:defRPr sz="2736"/>
            </a:lvl1pPr>
            <a:lvl2pPr>
              <a:defRPr sz="2346"/>
            </a:lvl2pPr>
            <a:lvl3pPr>
              <a:defRPr sz="1955"/>
            </a:lvl3pPr>
            <a:lvl4pPr>
              <a:defRPr sz="1759"/>
            </a:lvl4pPr>
            <a:lvl5pPr>
              <a:defRPr sz="1759"/>
            </a:lvl5pPr>
            <a:lvl6pPr>
              <a:defRPr sz="1759"/>
            </a:lvl6pPr>
            <a:lvl7pPr>
              <a:defRPr sz="1759"/>
            </a:lvl7pPr>
            <a:lvl8pPr>
              <a:defRPr sz="1759"/>
            </a:lvl8pPr>
            <a:lvl9pPr>
              <a:defRPr sz="175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1F2B25-ECA6-6D4B-B204-DD530F2B285F}" type="datetime1">
              <a:rPr lang="en-US" smtClean="0">
                <a:solidFill>
                  <a:prstClr val="black">
                    <a:tint val="75000"/>
                  </a:prstClr>
                </a:solidFill>
              </a:rPr>
              <a:t>5/29/15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4806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1" y="1500290"/>
            <a:ext cx="4444207" cy="625249"/>
          </a:xfrm>
        </p:spPr>
        <p:txBody>
          <a:bodyPr anchor="b"/>
          <a:lstStyle>
            <a:lvl1pPr marL="0" indent="0">
              <a:buNone/>
              <a:defRPr sz="2346" b="1"/>
            </a:lvl1pPr>
            <a:lvl2pPr marL="446822" indent="0">
              <a:buNone/>
              <a:defRPr sz="1955" b="1"/>
            </a:lvl2pPr>
            <a:lvl3pPr marL="893643" indent="0">
              <a:buNone/>
              <a:defRPr sz="1759" b="1"/>
            </a:lvl3pPr>
            <a:lvl4pPr marL="1340465" indent="0">
              <a:buNone/>
              <a:defRPr sz="1564" b="1"/>
            </a:lvl4pPr>
            <a:lvl5pPr marL="1787286" indent="0">
              <a:buNone/>
              <a:defRPr sz="1564" b="1"/>
            </a:lvl5pPr>
            <a:lvl6pPr marL="2234108" indent="0">
              <a:buNone/>
              <a:defRPr sz="1564" b="1"/>
            </a:lvl6pPr>
            <a:lvl7pPr marL="2680929" indent="0">
              <a:buNone/>
              <a:defRPr sz="1564" b="1"/>
            </a:lvl7pPr>
            <a:lvl8pPr marL="3127751" indent="0">
              <a:buNone/>
              <a:defRPr sz="1564" b="1"/>
            </a:lvl8pPr>
            <a:lvl9pPr marL="3574572" indent="0">
              <a:buNone/>
              <a:defRPr sz="1564" b="1"/>
            </a:lvl9pPr>
          </a:lstStyle>
          <a:p>
            <a:pPr lvl="0"/>
            <a:r>
              <a:rPr lang="en-US" smtClean="0"/>
              <a:t>Click to edit Master text styles</a:t>
            </a:r>
          </a:p>
        </p:txBody>
      </p:sp>
      <p:sp>
        <p:nvSpPr>
          <p:cNvPr id="4" name="Content Placeholder 3"/>
          <p:cNvSpPr>
            <a:spLocks noGrp="1"/>
          </p:cNvSpPr>
          <p:nvPr>
            <p:ph sz="half" idx="2"/>
          </p:nvPr>
        </p:nvSpPr>
        <p:spPr>
          <a:xfrm>
            <a:off x="502921" y="2125538"/>
            <a:ext cx="4444207" cy="3861652"/>
          </a:xfrm>
        </p:spPr>
        <p:txBody>
          <a:bodyPr/>
          <a:lstStyle>
            <a:lvl1pPr>
              <a:defRPr sz="2346"/>
            </a:lvl1pPr>
            <a:lvl2pPr>
              <a:defRPr sz="1955"/>
            </a:lvl2pPr>
            <a:lvl3pPr>
              <a:defRPr sz="1759"/>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29" y="1500290"/>
            <a:ext cx="4445953" cy="625249"/>
          </a:xfrm>
        </p:spPr>
        <p:txBody>
          <a:bodyPr anchor="b"/>
          <a:lstStyle>
            <a:lvl1pPr marL="0" indent="0">
              <a:buNone/>
              <a:defRPr sz="2346" b="1"/>
            </a:lvl1pPr>
            <a:lvl2pPr marL="446822" indent="0">
              <a:buNone/>
              <a:defRPr sz="1955" b="1"/>
            </a:lvl2pPr>
            <a:lvl3pPr marL="893643" indent="0">
              <a:buNone/>
              <a:defRPr sz="1759" b="1"/>
            </a:lvl3pPr>
            <a:lvl4pPr marL="1340465" indent="0">
              <a:buNone/>
              <a:defRPr sz="1564" b="1"/>
            </a:lvl4pPr>
            <a:lvl5pPr marL="1787286" indent="0">
              <a:buNone/>
              <a:defRPr sz="1564" b="1"/>
            </a:lvl5pPr>
            <a:lvl6pPr marL="2234108" indent="0">
              <a:buNone/>
              <a:defRPr sz="1564" b="1"/>
            </a:lvl6pPr>
            <a:lvl7pPr marL="2680929" indent="0">
              <a:buNone/>
              <a:defRPr sz="1564" b="1"/>
            </a:lvl7pPr>
            <a:lvl8pPr marL="3127751" indent="0">
              <a:buNone/>
              <a:defRPr sz="1564" b="1"/>
            </a:lvl8pPr>
            <a:lvl9pPr marL="3574572" indent="0">
              <a:buNone/>
              <a:defRPr sz="1564" b="1"/>
            </a:lvl9pPr>
          </a:lstStyle>
          <a:p>
            <a:pPr lvl="0"/>
            <a:r>
              <a:rPr lang="en-US" smtClean="0"/>
              <a:t>Click to edit Master text styles</a:t>
            </a:r>
          </a:p>
        </p:txBody>
      </p:sp>
      <p:sp>
        <p:nvSpPr>
          <p:cNvPr id="6" name="Content Placeholder 5"/>
          <p:cNvSpPr>
            <a:spLocks noGrp="1"/>
          </p:cNvSpPr>
          <p:nvPr>
            <p:ph sz="quarter" idx="4"/>
          </p:nvPr>
        </p:nvSpPr>
        <p:spPr>
          <a:xfrm>
            <a:off x="5109529" y="2125538"/>
            <a:ext cx="4445953" cy="3861652"/>
          </a:xfrm>
        </p:spPr>
        <p:txBody>
          <a:bodyPr/>
          <a:lstStyle>
            <a:lvl1pPr>
              <a:defRPr sz="2346"/>
            </a:lvl1pPr>
            <a:lvl2pPr>
              <a:defRPr sz="1955"/>
            </a:lvl2pPr>
            <a:lvl3pPr>
              <a:defRPr sz="1759"/>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84857A-EB92-594F-BBE6-A993537F037A}" type="datetime1">
              <a:rPr lang="en-US" smtClean="0">
                <a:solidFill>
                  <a:prstClr val="black">
                    <a:tint val="75000"/>
                  </a:prstClr>
                </a:solidFill>
              </a:rPr>
              <a:t>5/29/15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3838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F2279A-B22F-6049-9306-6FCA851547E0}" type="datetime1">
              <a:rPr lang="en-US" smtClean="0">
                <a:solidFill>
                  <a:prstClr val="black">
                    <a:tint val="75000"/>
                  </a:prstClr>
                </a:solidFill>
              </a:rPr>
              <a:t>5/29/15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2758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8C7016-676E-8F49-B69A-EEAD08DB6233}" type="datetime1">
              <a:rPr lang="en-US" smtClean="0">
                <a:solidFill>
                  <a:prstClr val="black">
                    <a:tint val="75000"/>
                  </a:prstClr>
                </a:solidFill>
              </a:rPr>
              <a:t>5/29/15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629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2" y="266857"/>
            <a:ext cx="3309144" cy="1135689"/>
          </a:xfrm>
        </p:spPr>
        <p:txBody>
          <a:bodyPr anchor="b"/>
          <a:lstStyle>
            <a:lvl1pPr algn="l">
              <a:defRPr sz="1955" b="1"/>
            </a:lvl1pPr>
          </a:lstStyle>
          <a:p>
            <a:r>
              <a:rPr lang="en-US" smtClean="0"/>
              <a:t>Click to edit Master title style</a:t>
            </a:r>
            <a:endParaRPr lang="en-US"/>
          </a:p>
        </p:txBody>
      </p:sp>
      <p:sp>
        <p:nvSpPr>
          <p:cNvPr id="3" name="Content Placeholder 2"/>
          <p:cNvSpPr>
            <a:spLocks noGrp="1"/>
          </p:cNvSpPr>
          <p:nvPr>
            <p:ph idx="1"/>
          </p:nvPr>
        </p:nvSpPr>
        <p:spPr>
          <a:xfrm>
            <a:off x="3932555" y="266856"/>
            <a:ext cx="5622925" cy="5720334"/>
          </a:xfrm>
        </p:spPr>
        <p:txBody>
          <a:bodyPr/>
          <a:lstStyle>
            <a:lvl1pPr>
              <a:defRPr sz="3127"/>
            </a:lvl1pPr>
            <a:lvl2pPr>
              <a:defRPr sz="2736"/>
            </a:lvl2pPr>
            <a:lvl3pPr>
              <a:defRPr sz="2346"/>
            </a:lvl3pPr>
            <a:lvl4pPr>
              <a:defRPr sz="1955"/>
            </a:lvl4pPr>
            <a:lvl5pPr>
              <a:defRPr sz="1955"/>
            </a:lvl5pPr>
            <a:lvl6pPr>
              <a:defRPr sz="1955"/>
            </a:lvl6pPr>
            <a:lvl7pPr>
              <a:defRPr sz="1955"/>
            </a:lvl7pPr>
            <a:lvl8pPr>
              <a:defRPr sz="1955"/>
            </a:lvl8pPr>
            <a:lvl9pPr>
              <a:defRPr sz="195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2" y="1402546"/>
            <a:ext cx="3309144" cy="4584645"/>
          </a:xfrm>
        </p:spPr>
        <p:txBody>
          <a:bodyPr/>
          <a:lstStyle>
            <a:lvl1pPr marL="0" indent="0">
              <a:buNone/>
              <a:defRPr sz="1368"/>
            </a:lvl1pPr>
            <a:lvl2pPr marL="446822" indent="0">
              <a:buNone/>
              <a:defRPr sz="1173"/>
            </a:lvl2pPr>
            <a:lvl3pPr marL="893643" indent="0">
              <a:buNone/>
              <a:defRPr sz="977"/>
            </a:lvl3pPr>
            <a:lvl4pPr marL="1340465" indent="0">
              <a:buNone/>
              <a:defRPr sz="880"/>
            </a:lvl4pPr>
            <a:lvl5pPr marL="1787286" indent="0">
              <a:buNone/>
              <a:defRPr sz="880"/>
            </a:lvl5pPr>
            <a:lvl6pPr marL="2234108" indent="0">
              <a:buNone/>
              <a:defRPr sz="880"/>
            </a:lvl6pPr>
            <a:lvl7pPr marL="2680929" indent="0">
              <a:buNone/>
              <a:defRPr sz="880"/>
            </a:lvl7pPr>
            <a:lvl8pPr marL="3127751" indent="0">
              <a:buNone/>
              <a:defRPr sz="880"/>
            </a:lvl8pPr>
            <a:lvl9pPr marL="3574572" indent="0">
              <a:buNone/>
              <a:defRPr sz="88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E99B01-A8E0-B24D-87E8-2C3C077AA8CD}" type="datetime1">
              <a:rPr lang="en-US" smtClean="0">
                <a:solidFill>
                  <a:prstClr val="black">
                    <a:tint val="75000"/>
                  </a:prstClr>
                </a:solidFill>
              </a:rPr>
              <a:t>5/29/15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172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4691699"/>
            <a:ext cx="6035040" cy="553881"/>
          </a:xfrm>
        </p:spPr>
        <p:txBody>
          <a:bodyPr anchor="b"/>
          <a:lstStyle>
            <a:lvl1pPr algn="l">
              <a:defRPr sz="1955" b="1"/>
            </a:lvl1pPr>
          </a:lstStyle>
          <a:p>
            <a:r>
              <a:rPr lang="en-US" smtClean="0"/>
              <a:t>Click to edit Master title style</a:t>
            </a:r>
            <a:endParaRPr lang="en-US"/>
          </a:p>
        </p:txBody>
      </p:sp>
      <p:sp>
        <p:nvSpPr>
          <p:cNvPr id="3" name="Picture Placeholder 2"/>
          <p:cNvSpPr>
            <a:spLocks noGrp="1"/>
          </p:cNvSpPr>
          <p:nvPr>
            <p:ph type="pic" idx="1"/>
          </p:nvPr>
        </p:nvSpPr>
        <p:spPr>
          <a:xfrm>
            <a:off x="1971517" y="598874"/>
            <a:ext cx="6035040" cy="4021455"/>
          </a:xfrm>
        </p:spPr>
        <p:txBody>
          <a:bodyPr/>
          <a:lstStyle>
            <a:lvl1pPr marL="0" indent="0">
              <a:buNone/>
              <a:defRPr sz="3127"/>
            </a:lvl1pPr>
            <a:lvl2pPr marL="446822" indent="0">
              <a:buNone/>
              <a:defRPr sz="2736"/>
            </a:lvl2pPr>
            <a:lvl3pPr marL="893643" indent="0">
              <a:buNone/>
              <a:defRPr sz="2346"/>
            </a:lvl3pPr>
            <a:lvl4pPr marL="1340465" indent="0">
              <a:buNone/>
              <a:defRPr sz="1955"/>
            </a:lvl4pPr>
            <a:lvl5pPr marL="1787286" indent="0">
              <a:buNone/>
              <a:defRPr sz="1955"/>
            </a:lvl5pPr>
            <a:lvl6pPr marL="2234108" indent="0">
              <a:buNone/>
              <a:defRPr sz="1955"/>
            </a:lvl6pPr>
            <a:lvl7pPr marL="2680929" indent="0">
              <a:buNone/>
              <a:defRPr sz="1955"/>
            </a:lvl7pPr>
            <a:lvl8pPr marL="3127751" indent="0">
              <a:buNone/>
              <a:defRPr sz="1955"/>
            </a:lvl8pPr>
            <a:lvl9pPr marL="3574572" indent="0">
              <a:buNone/>
              <a:defRPr sz="1955"/>
            </a:lvl9pPr>
          </a:lstStyle>
          <a:p>
            <a:r>
              <a:rPr lang="en-US" smtClean="0"/>
              <a:t>Click icon to add picture</a:t>
            </a:r>
            <a:endParaRPr lang="en-US"/>
          </a:p>
        </p:txBody>
      </p:sp>
      <p:sp>
        <p:nvSpPr>
          <p:cNvPr id="4" name="Text Placeholder 3"/>
          <p:cNvSpPr>
            <a:spLocks noGrp="1"/>
          </p:cNvSpPr>
          <p:nvPr>
            <p:ph type="body" sz="half" idx="2"/>
          </p:nvPr>
        </p:nvSpPr>
        <p:spPr>
          <a:xfrm>
            <a:off x="1971517" y="5245579"/>
            <a:ext cx="6035040" cy="786604"/>
          </a:xfrm>
        </p:spPr>
        <p:txBody>
          <a:bodyPr/>
          <a:lstStyle>
            <a:lvl1pPr marL="0" indent="0">
              <a:buNone/>
              <a:defRPr sz="1368"/>
            </a:lvl1pPr>
            <a:lvl2pPr marL="446822" indent="0">
              <a:buNone/>
              <a:defRPr sz="1173"/>
            </a:lvl2pPr>
            <a:lvl3pPr marL="893643" indent="0">
              <a:buNone/>
              <a:defRPr sz="977"/>
            </a:lvl3pPr>
            <a:lvl4pPr marL="1340465" indent="0">
              <a:buNone/>
              <a:defRPr sz="880"/>
            </a:lvl4pPr>
            <a:lvl5pPr marL="1787286" indent="0">
              <a:buNone/>
              <a:defRPr sz="880"/>
            </a:lvl5pPr>
            <a:lvl6pPr marL="2234108" indent="0">
              <a:buNone/>
              <a:defRPr sz="880"/>
            </a:lvl6pPr>
            <a:lvl7pPr marL="2680929" indent="0">
              <a:buNone/>
              <a:defRPr sz="880"/>
            </a:lvl7pPr>
            <a:lvl8pPr marL="3127751" indent="0">
              <a:buNone/>
              <a:defRPr sz="880"/>
            </a:lvl8pPr>
            <a:lvl9pPr marL="3574572" indent="0">
              <a:buNone/>
              <a:defRPr sz="88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B6D654-0E97-E549-918C-BF6F6435B934}" type="datetime1">
              <a:rPr lang="en-US" smtClean="0">
                <a:solidFill>
                  <a:prstClr val="black">
                    <a:tint val="75000"/>
                  </a:prstClr>
                </a:solidFill>
              </a:rPr>
              <a:t>5/29/15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9176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FD373F-D04D-6D48-AF47-93DF872232FC}" type="datetime1">
              <a:rPr lang="en-US" smtClean="0">
                <a:solidFill>
                  <a:prstClr val="black">
                    <a:tint val="75000"/>
                  </a:prstClr>
                </a:solidFill>
              </a:rPr>
              <a:t>5/29/15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545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268408"/>
            <a:ext cx="2263140" cy="57187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268408"/>
            <a:ext cx="6621780" cy="57187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D21FF5-2114-1144-92D8-F0D5137B5C14}" type="datetime1">
              <a:rPr lang="en-US" smtClean="0">
                <a:solidFill>
                  <a:prstClr val="black">
                    <a:tint val="75000"/>
                  </a:prstClr>
                </a:solidFill>
              </a:rPr>
              <a:t>5/29/15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4107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297885"/>
            <a:ext cx="10058400" cy="111707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54380" y="1712843"/>
            <a:ext cx="4191000" cy="40214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13020" y="1712843"/>
            <a:ext cx="4191000" cy="4021455"/>
          </a:xfrm>
        </p:spPr>
        <p:txBody>
          <a:bodyPr/>
          <a:lstStyle/>
          <a:p>
            <a:endParaRPr lang="en-US"/>
          </a:p>
        </p:txBody>
      </p:sp>
      <p:sp>
        <p:nvSpPr>
          <p:cNvPr id="5" name="Date Placeholder 4"/>
          <p:cNvSpPr>
            <a:spLocks noGrp="1"/>
          </p:cNvSpPr>
          <p:nvPr>
            <p:ph type="dt" sz="half" idx="10"/>
          </p:nvPr>
        </p:nvSpPr>
        <p:spPr>
          <a:xfrm>
            <a:off x="754380" y="6106654"/>
            <a:ext cx="2095500" cy="446828"/>
          </a:xfrm>
        </p:spPr>
        <p:txBody>
          <a:bodyPr/>
          <a:lstStyle>
            <a:lvl1pPr>
              <a:defRPr/>
            </a:lvl1pPr>
          </a:lstStyle>
          <a:p>
            <a:fld id="{0CBEE8AF-4002-5647-9BAD-21CC1AF78523}" type="datetime1">
              <a:rPr lang="en-US" smtClean="0"/>
              <a:t>5/29/15</a:t>
            </a:fld>
            <a:endParaRPr lang="en-US"/>
          </a:p>
        </p:txBody>
      </p:sp>
      <p:sp>
        <p:nvSpPr>
          <p:cNvPr id="6" name="Footer Placeholder 5"/>
          <p:cNvSpPr>
            <a:spLocks noGrp="1"/>
          </p:cNvSpPr>
          <p:nvPr>
            <p:ph type="ftr" sz="quarter" idx="11"/>
          </p:nvPr>
        </p:nvSpPr>
        <p:spPr>
          <a:xfrm>
            <a:off x="3436620" y="6106654"/>
            <a:ext cx="3185160" cy="446828"/>
          </a:xfrm>
        </p:spPr>
        <p:txBody>
          <a:bodyPr/>
          <a:lstStyle>
            <a:lvl1pPr>
              <a:defRPr/>
            </a:lvl1pPr>
          </a:lstStyle>
          <a:p>
            <a:endParaRPr lang="en-US"/>
          </a:p>
        </p:txBody>
      </p:sp>
      <p:sp>
        <p:nvSpPr>
          <p:cNvPr id="7" name="Slide Number Placeholder 6"/>
          <p:cNvSpPr>
            <a:spLocks noGrp="1"/>
          </p:cNvSpPr>
          <p:nvPr>
            <p:ph type="sldNum" sz="quarter" idx="12"/>
          </p:nvPr>
        </p:nvSpPr>
        <p:spPr>
          <a:xfrm>
            <a:off x="7208520" y="6106654"/>
            <a:ext cx="2095500" cy="446828"/>
          </a:xfrm>
          <a:prstGeom prst="rect">
            <a:avLst/>
          </a:prstGeom>
        </p:spPr>
        <p:txBody>
          <a:bodyPr/>
          <a:lstStyle>
            <a:lvl1pPr>
              <a:defRPr/>
            </a:lvl1pPr>
          </a:lstStyle>
          <a:p>
            <a:fld id="{6DE629F1-650A-4B48-B063-47A8EBB0093B}" type="slidenum">
              <a:rPr lang="en-US"/>
              <a:pPr/>
              <a:t>‹#›</a:t>
            </a:fld>
            <a:endParaRPr lang="en-US"/>
          </a:p>
        </p:txBody>
      </p:sp>
    </p:spTree>
    <p:extLst>
      <p:ext uri="{BB962C8B-B14F-4D97-AF65-F5344CB8AC3E}">
        <p14:creationId xmlns:p14="http://schemas.microsoft.com/office/powerpoint/2010/main" val="2613612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297885"/>
            <a:ext cx="10058400" cy="1117071"/>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754380" y="1712842"/>
            <a:ext cx="4191000" cy="4021455"/>
          </a:xfrm>
        </p:spPr>
        <p:txBody>
          <a:bodyPr/>
          <a:lstStyle/>
          <a:p>
            <a:endParaRPr lang="en-US"/>
          </a:p>
        </p:txBody>
      </p:sp>
      <p:sp>
        <p:nvSpPr>
          <p:cNvPr id="4" name="Text Placeholder 3"/>
          <p:cNvSpPr>
            <a:spLocks noGrp="1"/>
          </p:cNvSpPr>
          <p:nvPr>
            <p:ph type="body" sz="half" idx="2"/>
          </p:nvPr>
        </p:nvSpPr>
        <p:spPr>
          <a:xfrm>
            <a:off x="5113020" y="1712842"/>
            <a:ext cx="4191000" cy="40214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754380" y="6106654"/>
            <a:ext cx="2095500" cy="446828"/>
          </a:xfrm>
        </p:spPr>
        <p:txBody>
          <a:bodyPr/>
          <a:lstStyle>
            <a:lvl1pPr>
              <a:defRPr/>
            </a:lvl1pPr>
          </a:lstStyle>
          <a:p>
            <a:endParaRPr lang="en-US"/>
          </a:p>
        </p:txBody>
      </p:sp>
      <p:sp>
        <p:nvSpPr>
          <p:cNvPr id="6" name="Footer Placeholder 5"/>
          <p:cNvSpPr>
            <a:spLocks noGrp="1"/>
          </p:cNvSpPr>
          <p:nvPr>
            <p:ph type="ftr" sz="quarter" idx="11"/>
          </p:nvPr>
        </p:nvSpPr>
        <p:spPr>
          <a:xfrm>
            <a:off x="3436620" y="6106654"/>
            <a:ext cx="3185160" cy="446828"/>
          </a:xfrm>
        </p:spPr>
        <p:txBody>
          <a:bodyPr/>
          <a:lstStyle>
            <a:lvl1pPr>
              <a:defRPr/>
            </a:lvl1pPr>
          </a:lstStyle>
          <a:p>
            <a:r>
              <a:rPr lang="en-US"/>
              <a:t>Office of Training &amp; Education</a:t>
            </a:r>
          </a:p>
        </p:txBody>
      </p:sp>
      <p:sp>
        <p:nvSpPr>
          <p:cNvPr id="7" name="Slide Number Placeholder 6"/>
          <p:cNvSpPr>
            <a:spLocks noGrp="1"/>
          </p:cNvSpPr>
          <p:nvPr>
            <p:ph type="sldNum" sz="quarter" idx="12"/>
          </p:nvPr>
        </p:nvSpPr>
        <p:spPr>
          <a:xfrm>
            <a:off x="7208520" y="6106654"/>
            <a:ext cx="2095500" cy="446828"/>
          </a:xfrm>
          <a:prstGeom prst="rect">
            <a:avLst/>
          </a:prstGeom>
        </p:spPr>
        <p:txBody>
          <a:bodyPr/>
          <a:lstStyle>
            <a:lvl1pPr>
              <a:defRPr/>
            </a:lvl1pPr>
          </a:lstStyle>
          <a:p>
            <a:fld id="{97BB9FF5-1D12-46AC-977D-598CF92591CF}" type="slidenum">
              <a:rPr lang="en-US"/>
              <a:pPr/>
              <a:t>‹#›</a:t>
            </a:fld>
            <a:endParaRPr lang="en-US"/>
          </a:p>
        </p:txBody>
      </p:sp>
    </p:spTree>
    <p:extLst>
      <p:ext uri="{BB962C8B-B14F-4D97-AF65-F5344CB8AC3E}">
        <p14:creationId xmlns:p14="http://schemas.microsoft.com/office/powerpoint/2010/main" val="36442809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268409"/>
            <a:ext cx="9052560" cy="1117071"/>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2920" y="1563901"/>
            <a:ext cx="9052560" cy="44232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2920" y="6212157"/>
            <a:ext cx="2346960" cy="356842"/>
          </a:xfrm>
          <a:prstGeom prst="rect">
            <a:avLst/>
          </a:prstGeom>
        </p:spPr>
        <p:txBody>
          <a:bodyPr vert="horz" lIns="91440" tIns="45720" rIns="91440" bIns="45720" rtlCol="0" anchor="ctr"/>
          <a:lstStyle>
            <a:lvl1pPr algn="l">
              <a:defRPr sz="1173">
                <a:solidFill>
                  <a:schemeClr val="tx1">
                    <a:tint val="75000"/>
                  </a:schemeClr>
                </a:solidFill>
              </a:defRPr>
            </a:lvl1pPr>
          </a:lstStyle>
          <a:p>
            <a:pPr defTabSz="446822" eaLnBrk="1" fontAlgn="auto" hangingPunct="1">
              <a:spcBef>
                <a:spcPts val="0"/>
              </a:spcBef>
              <a:spcAft>
                <a:spcPts val="0"/>
              </a:spcAft>
            </a:pPr>
            <a:fld id="{3D9899DF-AF5F-D944-A9D1-7F2146F7C36B}" type="datetime1">
              <a:rPr lang="en-US" smtClean="0">
                <a:solidFill>
                  <a:prstClr val="black">
                    <a:tint val="75000"/>
                  </a:prstClr>
                </a:solidFill>
                <a:latin typeface="Calibri"/>
              </a:rPr>
              <a:t>5/29/15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436620" y="6212157"/>
            <a:ext cx="3185160" cy="356842"/>
          </a:xfrm>
          <a:prstGeom prst="rect">
            <a:avLst/>
          </a:prstGeom>
        </p:spPr>
        <p:txBody>
          <a:bodyPr vert="horz" lIns="91440" tIns="45720" rIns="91440" bIns="45720" rtlCol="0" anchor="ctr"/>
          <a:lstStyle>
            <a:lvl1pPr algn="ctr">
              <a:defRPr sz="1173">
                <a:solidFill>
                  <a:schemeClr val="tx1">
                    <a:tint val="75000"/>
                  </a:schemeClr>
                </a:solidFill>
              </a:defRPr>
            </a:lvl1pPr>
          </a:lstStyle>
          <a:p>
            <a:pPr defTabSz="446822"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7208520" y="6212157"/>
            <a:ext cx="2346960" cy="356842"/>
          </a:xfrm>
          <a:prstGeom prst="rect">
            <a:avLst/>
          </a:prstGeom>
        </p:spPr>
        <p:txBody>
          <a:bodyPr vert="horz" lIns="91440" tIns="45720" rIns="91440" bIns="45720" rtlCol="0" anchor="ctr"/>
          <a:lstStyle>
            <a:lvl1pPr algn="r">
              <a:defRPr sz="1173">
                <a:solidFill>
                  <a:schemeClr val="tx1">
                    <a:tint val="75000"/>
                  </a:schemeClr>
                </a:solidFill>
              </a:defRPr>
            </a:lvl1pPr>
          </a:lstStyle>
          <a:p>
            <a:pPr defTabSz="446822" eaLnBrk="1" fontAlgn="auto" hangingPunct="1">
              <a:spcBef>
                <a:spcPts val="0"/>
              </a:spcBef>
              <a:spcAft>
                <a:spcPts val="0"/>
              </a:spcAft>
            </a:pPr>
            <a:fld id="{F52C2F3C-1DFD-8147-AC09-3AF9FB7DE374}" type="slidenum">
              <a:rPr lang="en-US" smtClean="0">
                <a:solidFill>
                  <a:prstClr val="black">
                    <a:tint val="75000"/>
                  </a:prstClr>
                </a:solidFill>
                <a:latin typeface="Calibri"/>
              </a:rPr>
              <a:pPr defTabSz="446822" eaLnBrk="1" fontAlgn="auto" hangingPunct="1">
                <a:spcBef>
                  <a:spcPts val="0"/>
                </a:spcBef>
                <a:spcAft>
                  <a:spcPts val="0"/>
                </a:spcAft>
              </a:pPr>
              <a:t>‹#›</a:t>
            </a:fld>
            <a:endParaRPr lang="en-US">
              <a:solidFill>
                <a:prstClr val="black">
                  <a:tint val="75000"/>
                </a:prstClr>
              </a:solidFill>
              <a:latin typeface="Calibri"/>
            </a:endParaRPr>
          </a:p>
        </p:txBody>
      </p:sp>
      <p:pic>
        <p:nvPicPr>
          <p:cNvPr id="8" name="Picture 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1"/>
            <a:ext cx="10058400" cy="6702425"/>
          </a:xfrm>
          <a:prstGeom prst="rect">
            <a:avLst/>
          </a:prstGeom>
        </p:spPr>
      </p:pic>
    </p:spTree>
    <p:extLst>
      <p:ext uri="{BB962C8B-B14F-4D97-AF65-F5344CB8AC3E}">
        <p14:creationId xmlns:p14="http://schemas.microsoft.com/office/powerpoint/2010/main" val="299832460"/>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Lst>
  <p:hf hdr="0" ftr="0" dt="0"/>
  <p:txStyles>
    <p:titleStyle>
      <a:lvl1pPr algn="ctr" defTabSz="446822" rtl="0" eaLnBrk="1" latinLnBrk="0" hangingPunct="1">
        <a:spcBef>
          <a:spcPct val="0"/>
        </a:spcBef>
        <a:buNone/>
        <a:defRPr sz="4300" kern="1200">
          <a:solidFill>
            <a:schemeClr val="tx1"/>
          </a:solidFill>
          <a:latin typeface="+mj-lt"/>
          <a:ea typeface="+mj-ea"/>
          <a:cs typeface="+mj-cs"/>
        </a:defRPr>
      </a:lvl1pPr>
    </p:titleStyle>
    <p:bodyStyle>
      <a:lvl1pPr marL="335116" indent="-335116" algn="l" defTabSz="446822" rtl="0" eaLnBrk="1" latinLnBrk="0" hangingPunct="1">
        <a:spcBef>
          <a:spcPct val="20000"/>
        </a:spcBef>
        <a:buFont typeface="Arial"/>
        <a:buChar char="•"/>
        <a:defRPr sz="3127" kern="1200">
          <a:solidFill>
            <a:schemeClr val="tx1"/>
          </a:solidFill>
          <a:latin typeface="+mn-lt"/>
          <a:ea typeface="+mn-ea"/>
          <a:cs typeface="+mn-cs"/>
        </a:defRPr>
      </a:lvl1pPr>
      <a:lvl2pPr marL="726085" indent="-279263" algn="l" defTabSz="446822" rtl="0" eaLnBrk="1" latinLnBrk="0" hangingPunct="1">
        <a:spcBef>
          <a:spcPct val="20000"/>
        </a:spcBef>
        <a:buFont typeface="Arial"/>
        <a:buChar char="–"/>
        <a:defRPr sz="2736" kern="1200">
          <a:solidFill>
            <a:schemeClr val="tx1"/>
          </a:solidFill>
          <a:latin typeface="+mn-lt"/>
          <a:ea typeface="+mn-ea"/>
          <a:cs typeface="+mn-cs"/>
        </a:defRPr>
      </a:lvl2pPr>
      <a:lvl3pPr marL="1117054" indent="-223411" algn="l" defTabSz="446822" rtl="0" eaLnBrk="1" latinLnBrk="0" hangingPunct="1">
        <a:spcBef>
          <a:spcPct val="20000"/>
        </a:spcBef>
        <a:buFont typeface="Arial"/>
        <a:buChar char="•"/>
        <a:defRPr sz="2346" kern="1200">
          <a:solidFill>
            <a:schemeClr val="tx1"/>
          </a:solidFill>
          <a:latin typeface="+mn-lt"/>
          <a:ea typeface="+mn-ea"/>
          <a:cs typeface="+mn-cs"/>
        </a:defRPr>
      </a:lvl3pPr>
      <a:lvl4pPr marL="1563875" indent="-223411" algn="l" defTabSz="446822" rtl="0" eaLnBrk="1" latinLnBrk="0" hangingPunct="1">
        <a:spcBef>
          <a:spcPct val="20000"/>
        </a:spcBef>
        <a:buFont typeface="Arial"/>
        <a:buChar char="–"/>
        <a:defRPr sz="1955" kern="1200">
          <a:solidFill>
            <a:schemeClr val="tx1"/>
          </a:solidFill>
          <a:latin typeface="+mn-lt"/>
          <a:ea typeface="+mn-ea"/>
          <a:cs typeface="+mn-cs"/>
        </a:defRPr>
      </a:lvl4pPr>
      <a:lvl5pPr marL="2010697" indent="-223411" algn="l" defTabSz="446822" rtl="0" eaLnBrk="1" latinLnBrk="0" hangingPunct="1">
        <a:spcBef>
          <a:spcPct val="20000"/>
        </a:spcBef>
        <a:buFont typeface="Arial"/>
        <a:buChar char="»"/>
        <a:defRPr sz="1955" kern="1200">
          <a:solidFill>
            <a:schemeClr val="tx1"/>
          </a:solidFill>
          <a:latin typeface="+mn-lt"/>
          <a:ea typeface="+mn-ea"/>
          <a:cs typeface="+mn-cs"/>
        </a:defRPr>
      </a:lvl5pPr>
      <a:lvl6pPr marL="2457519" indent="-223411" algn="l" defTabSz="446822" rtl="0" eaLnBrk="1" latinLnBrk="0" hangingPunct="1">
        <a:spcBef>
          <a:spcPct val="20000"/>
        </a:spcBef>
        <a:buFont typeface="Arial"/>
        <a:buChar char="•"/>
        <a:defRPr sz="1955" kern="1200">
          <a:solidFill>
            <a:schemeClr val="tx1"/>
          </a:solidFill>
          <a:latin typeface="+mn-lt"/>
          <a:ea typeface="+mn-ea"/>
          <a:cs typeface="+mn-cs"/>
        </a:defRPr>
      </a:lvl6pPr>
      <a:lvl7pPr marL="2904340" indent="-223411" algn="l" defTabSz="446822" rtl="0" eaLnBrk="1" latinLnBrk="0" hangingPunct="1">
        <a:spcBef>
          <a:spcPct val="20000"/>
        </a:spcBef>
        <a:buFont typeface="Arial"/>
        <a:buChar char="•"/>
        <a:defRPr sz="1955" kern="1200">
          <a:solidFill>
            <a:schemeClr val="tx1"/>
          </a:solidFill>
          <a:latin typeface="+mn-lt"/>
          <a:ea typeface="+mn-ea"/>
          <a:cs typeface="+mn-cs"/>
        </a:defRPr>
      </a:lvl7pPr>
      <a:lvl8pPr marL="3351162" indent="-223411" algn="l" defTabSz="446822" rtl="0" eaLnBrk="1" latinLnBrk="0" hangingPunct="1">
        <a:spcBef>
          <a:spcPct val="20000"/>
        </a:spcBef>
        <a:buFont typeface="Arial"/>
        <a:buChar char="•"/>
        <a:defRPr sz="1955" kern="1200">
          <a:solidFill>
            <a:schemeClr val="tx1"/>
          </a:solidFill>
          <a:latin typeface="+mn-lt"/>
          <a:ea typeface="+mn-ea"/>
          <a:cs typeface="+mn-cs"/>
        </a:defRPr>
      </a:lvl8pPr>
      <a:lvl9pPr marL="3797983" indent="-223411" algn="l" defTabSz="446822" rtl="0" eaLnBrk="1" latinLnBrk="0" hangingPunct="1">
        <a:spcBef>
          <a:spcPct val="20000"/>
        </a:spcBef>
        <a:buFont typeface="Arial"/>
        <a:buChar char="•"/>
        <a:defRPr sz="1955" kern="1200">
          <a:solidFill>
            <a:schemeClr val="tx1"/>
          </a:solidFill>
          <a:latin typeface="+mn-lt"/>
          <a:ea typeface="+mn-ea"/>
          <a:cs typeface="+mn-cs"/>
        </a:defRPr>
      </a:lvl9pPr>
    </p:bodyStyle>
    <p:otherStyle>
      <a:defPPr>
        <a:defRPr lang="en-US"/>
      </a:defPPr>
      <a:lvl1pPr marL="0" algn="l" defTabSz="446822" rtl="0" eaLnBrk="1" latinLnBrk="0" hangingPunct="1">
        <a:defRPr sz="1759" kern="1200">
          <a:solidFill>
            <a:schemeClr val="tx1"/>
          </a:solidFill>
          <a:latin typeface="+mn-lt"/>
          <a:ea typeface="+mn-ea"/>
          <a:cs typeface="+mn-cs"/>
        </a:defRPr>
      </a:lvl1pPr>
      <a:lvl2pPr marL="446822" algn="l" defTabSz="446822" rtl="0" eaLnBrk="1" latinLnBrk="0" hangingPunct="1">
        <a:defRPr sz="1759" kern="1200">
          <a:solidFill>
            <a:schemeClr val="tx1"/>
          </a:solidFill>
          <a:latin typeface="+mn-lt"/>
          <a:ea typeface="+mn-ea"/>
          <a:cs typeface="+mn-cs"/>
        </a:defRPr>
      </a:lvl2pPr>
      <a:lvl3pPr marL="893643" algn="l" defTabSz="446822" rtl="0" eaLnBrk="1" latinLnBrk="0" hangingPunct="1">
        <a:defRPr sz="1759" kern="1200">
          <a:solidFill>
            <a:schemeClr val="tx1"/>
          </a:solidFill>
          <a:latin typeface="+mn-lt"/>
          <a:ea typeface="+mn-ea"/>
          <a:cs typeface="+mn-cs"/>
        </a:defRPr>
      </a:lvl3pPr>
      <a:lvl4pPr marL="1340465" algn="l" defTabSz="446822" rtl="0" eaLnBrk="1" latinLnBrk="0" hangingPunct="1">
        <a:defRPr sz="1759" kern="1200">
          <a:solidFill>
            <a:schemeClr val="tx1"/>
          </a:solidFill>
          <a:latin typeface="+mn-lt"/>
          <a:ea typeface="+mn-ea"/>
          <a:cs typeface="+mn-cs"/>
        </a:defRPr>
      </a:lvl4pPr>
      <a:lvl5pPr marL="1787286" algn="l" defTabSz="446822" rtl="0" eaLnBrk="1" latinLnBrk="0" hangingPunct="1">
        <a:defRPr sz="1759" kern="1200">
          <a:solidFill>
            <a:schemeClr val="tx1"/>
          </a:solidFill>
          <a:latin typeface="+mn-lt"/>
          <a:ea typeface="+mn-ea"/>
          <a:cs typeface="+mn-cs"/>
        </a:defRPr>
      </a:lvl5pPr>
      <a:lvl6pPr marL="2234108" algn="l" defTabSz="446822" rtl="0" eaLnBrk="1" latinLnBrk="0" hangingPunct="1">
        <a:defRPr sz="1759" kern="1200">
          <a:solidFill>
            <a:schemeClr val="tx1"/>
          </a:solidFill>
          <a:latin typeface="+mn-lt"/>
          <a:ea typeface="+mn-ea"/>
          <a:cs typeface="+mn-cs"/>
        </a:defRPr>
      </a:lvl6pPr>
      <a:lvl7pPr marL="2680929" algn="l" defTabSz="446822" rtl="0" eaLnBrk="1" latinLnBrk="0" hangingPunct="1">
        <a:defRPr sz="1759" kern="1200">
          <a:solidFill>
            <a:schemeClr val="tx1"/>
          </a:solidFill>
          <a:latin typeface="+mn-lt"/>
          <a:ea typeface="+mn-ea"/>
          <a:cs typeface="+mn-cs"/>
        </a:defRPr>
      </a:lvl7pPr>
      <a:lvl8pPr marL="3127751" algn="l" defTabSz="446822" rtl="0" eaLnBrk="1" latinLnBrk="0" hangingPunct="1">
        <a:defRPr sz="1759" kern="1200">
          <a:solidFill>
            <a:schemeClr val="tx1"/>
          </a:solidFill>
          <a:latin typeface="+mn-lt"/>
          <a:ea typeface="+mn-ea"/>
          <a:cs typeface="+mn-cs"/>
        </a:defRPr>
      </a:lvl8pPr>
      <a:lvl9pPr marL="3574572" algn="l" defTabSz="446822" rtl="0" eaLnBrk="1" latinLnBrk="0" hangingPunct="1">
        <a:defRPr sz="175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gi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8.png"/><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wmf"/><Relationship Id="rId4" Type="http://schemas.openxmlformats.org/officeDocument/2006/relationships/image" Target="../media/image10.wmf"/><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jpg"/><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png"/><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ctrTitle"/>
          </p:nvPr>
        </p:nvSpPr>
        <p:spPr>
          <a:xfrm>
            <a:off x="409575" y="2616200"/>
            <a:ext cx="4024866" cy="3092450"/>
          </a:xfrm>
          <a:noFill/>
          <a:ln/>
        </p:spPr>
        <p:txBody>
          <a:bodyPr>
            <a:normAutofit/>
          </a:bodyPr>
          <a:lstStyle/>
          <a:p>
            <a:r>
              <a:rPr lang="en-US" dirty="0" smtClean="0"/>
              <a:t>Materials Handling/Rigging</a:t>
            </a:r>
            <a:endParaRPr lang="en-US" dirty="0"/>
          </a:p>
        </p:txBody>
      </p:sp>
      <p:sp>
        <p:nvSpPr>
          <p:cNvPr id="7" name="TextBox 6"/>
          <p:cNvSpPr txBox="1"/>
          <p:nvPr/>
        </p:nvSpPr>
        <p:spPr>
          <a:xfrm>
            <a:off x="4984172" y="410158"/>
            <a:ext cx="4591050" cy="1938992"/>
          </a:xfrm>
          <a:prstGeom prst="rect">
            <a:avLst/>
          </a:prstGeom>
          <a:noFill/>
        </p:spPr>
        <p:txBody>
          <a:bodyPr wrap="square" rtlCol="0">
            <a:spAutoFit/>
          </a:bodyPr>
          <a:lstStyle/>
          <a:p>
            <a:pPr algn="ctr"/>
            <a:r>
              <a:rPr lang="en-US" sz="4000" b="1" dirty="0">
                <a:solidFill>
                  <a:srgbClr val="000000"/>
                </a:solidFill>
                <a:latin typeface="Arial" charset="0"/>
                <a:cs typeface="Arial" charset="0"/>
              </a:rPr>
              <a:t>Foundations of</a:t>
            </a:r>
            <a:r>
              <a:rPr lang="en-US" sz="4000" dirty="0">
                <a:solidFill>
                  <a:srgbClr val="000000"/>
                </a:solidFill>
                <a:latin typeface="Arial" charset="0"/>
                <a:cs typeface="Arial" charset="0"/>
              </a:rPr>
              <a:t> </a:t>
            </a:r>
          </a:p>
          <a:p>
            <a:pPr algn="ctr"/>
            <a:r>
              <a:rPr lang="en-US" sz="4000" b="1" dirty="0">
                <a:solidFill>
                  <a:srgbClr val="000000"/>
                </a:solidFill>
                <a:latin typeface="Arial" charset="0"/>
                <a:cs typeface="Arial" charset="0"/>
              </a:rPr>
              <a:t>Manufacturing</a:t>
            </a:r>
          </a:p>
          <a:p>
            <a:pPr algn="ctr"/>
            <a:endParaRPr lang="en-US" sz="4000" b="1" dirty="0">
              <a:solidFill>
                <a:srgbClr val="000000"/>
              </a:solidFill>
              <a:latin typeface="Arial" pitchFamily="34" charset="0"/>
              <a:cs typeface="Arial"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679" y="846297"/>
            <a:ext cx="4180952" cy="711626"/>
          </a:xfrm>
          <a:prstGeom prst="rect">
            <a:avLst/>
          </a:prstGeom>
        </p:spPr>
      </p:pic>
      <p:sp>
        <p:nvSpPr>
          <p:cNvPr id="3" name="TextBox 2"/>
          <p:cNvSpPr txBox="1"/>
          <p:nvPr/>
        </p:nvSpPr>
        <p:spPr>
          <a:xfrm>
            <a:off x="829128" y="2287930"/>
            <a:ext cx="8354231" cy="584776"/>
          </a:xfrm>
          <a:prstGeom prst="rect">
            <a:avLst/>
          </a:prstGeom>
          <a:noFill/>
        </p:spPr>
        <p:txBody>
          <a:bodyPr wrap="square" rtlCol="0">
            <a:spAutoFit/>
          </a:bodyPr>
          <a:lstStyle/>
          <a:p>
            <a:pPr algn="ctr"/>
            <a:r>
              <a:rPr lang="en-US" sz="3200" dirty="0" smtClean="0">
                <a:solidFill>
                  <a:srgbClr val="000000"/>
                </a:solidFill>
                <a:latin typeface="+mj-lt"/>
              </a:rPr>
              <a:t>Section 13:</a:t>
            </a:r>
            <a:endParaRPr lang="en-US" sz="3200" dirty="0">
              <a:solidFill>
                <a:srgbClr val="000000"/>
              </a:solidFill>
              <a:latin typeface="+mj-lt"/>
            </a:endParaRPr>
          </a:p>
        </p:txBody>
      </p:sp>
      <p:pic>
        <p:nvPicPr>
          <p:cNvPr id="4" name="Picture 3" descr="riggingshuttle.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3331" y="2974070"/>
            <a:ext cx="4529036" cy="3019357"/>
          </a:xfrm>
          <a:prstGeom prst="rect">
            <a:avLst/>
          </a:prstGeom>
        </p:spPr>
      </p:pic>
      <p:sp>
        <p:nvSpPr>
          <p:cNvPr id="6" name="TextBox 5"/>
          <p:cNvSpPr txBox="1"/>
          <p:nvPr/>
        </p:nvSpPr>
        <p:spPr>
          <a:xfrm>
            <a:off x="1671392" y="1839913"/>
            <a:ext cx="6726483" cy="584775"/>
          </a:xfrm>
          <a:prstGeom prst="rect">
            <a:avLst/>
          </a:prstGeom>
        </p:spPr>
        <p:txBody>
          <a:bodyPr rtlCol="0">
            <a:spAutoFit/>
          </a:bodyPr>
          <a:lstStyle/>
          <a:p>
            <a:pPr algn="ctr"/>
            <a:r>
              <a:rPr lang="en-US" sz="3200" dirty="0">
                <a:solidFill>
                  <a:srgbClr val="000000"/>
                </a:solidFill>
                <a:latin typeface="Calibri"/>
                <a:cs typeface="Times New Roman"/>
              </a:rPr>
              <a:t>Domain 1: Safety Awareness</a:t>
            </a:r>
            <a:endParaRPr lang="en-US" sz="3200" dirty="0">
              <a:solidFill>
                <a:srgbClr val="000000"/>
              </a:solidFill>
              <a:latin typeface="Calibri"/>
            </a:endParaRPr>
          </a:p>
        </p:txBody>
      </p:sp>
    </p:spTree>
    <p:extLst>
      <p:ext uri="{BB962C8B-B14F-4D97-AF65-F5344CB8AC3E}">
        <p14:creationId xmlns:p14="http://schemas.microsoft.com/office/powerpoint/2010/main" val="9132587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Text Box 2"/>
          <p:cNvSpPr txBox="1">
            <a:spLocks noChangeArrowheads="1"/>
          </p:cNvSpPr>
          <p:nvPr/>
        </p:nvSpPr>
        <p:spPr bwMode="auto">
          <a:xfrm>
            <a:off x="1592580" y="521300"/>
            <a:ext cx="62865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400" dirty="0">
                <a:latin typeface="+mj-lt"/>
              </a:rPr>
              <a:t>Injuries</a:t>
            </a:r>
          </a:p>
        </p:txBody>
      </p:sp>
      <p:sp>
        <p:nvSpPr>
          <p:cNvPr id="343043" name="Text Box 3"/>
          <p:cNvSpPr txBox="1">
            <a:spLocks noChangeArrowheads="1"/>
          </p:cNvSpPr>
          <p:nvPr/>
        </p:nvSpPr>
        <p:spPr bwMode="auto">
          <a:xfrm>
            <a:off x="586740" y="1656988"/>
            <a:ext cx="5280660" cy="3219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5000"/>
              </a:lnSpc>
              <a:spcBef>
                <a:spcPct val="20000"/>
              </a:spcBef>
            </a:pPr>
            <a:r>
              <a:rPr lang="en-US" sz="2800" dirty="0">
                <a:latin typeface="+mn-lt"/>
              </a:rPr>
              <a:t>Lifting objects is a major cause of back injuries in the work place</a:t>
            </a:r>
          </a:p>
          <a:p>
            <a:pPr>
              <a:lnSpc>
                <a:spcPct val="95000"/>
              </a:lnSpc>
              <a:spcBef>
                <a:spcPct val="20000"/>
              </a:spcBef>
            </a:pPr>
            <a:endParaRPr lang="en-US" sz="2800" dirty="0">
              <a:latin typeface="+mn-lt"/>
            </a:endParaRPr>
          </a:p>
          <a:p>
            <a:pPr>
              <a:lnSpc>
                <a:spcPct val="95000"/>
              </a:lnSpc>
              <a:spcBef>
                <a:spcPct val="20000"/>
              </a:spcBef>
            </a:pPr>
            <a:r>
              <a:rPr lang="en-US" sz="2800" dirty="0">
                <a:latin typeface="+mn-lt"/>
              </a:rPr>
              <a:t>Improper storing and handling of material and equipment can cause struck by and crushed by injuries </a:t>
            </a:r>
          </a:p>
          <a:p>
            <a:pPr>
              <a:lnSpc>
                <a:spcPct val="95000"/>
              </a:lnSpc>
              <a:spcBef>
                <a:spcPct val="20000"/>
              </a:spcBef>
            </a:pPr>
            <a:endParaRPr lang="en-US" sz="2800" dirty="0">
              <a:latin typeface="+mn-lt"/>
            </a:endParaRPr>
          </a:p>
        </p:txBody>
      </p:sp>
      <p:pic>
        <p:nvPicPr>
          <p:cNvPr id="343045" name="Picture 5" descr="C:\TMP\materialhandling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42185" y="1745756"/>
            <a:ext cx="3682841" cy="35823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651043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1026"/>
          <p:cNvSpPr>
            <a:spLocks noGrp="1" noChangeArrowheads="1"/>
          </p:cNvSpPr>
          <p:nvPr>
            <p:ph type="title"/>
          </p:nvPr>
        </p:nvSpPr>
        <p:spPr>
          <a:xfrm>
            <a:off x="0" y="32156"/>
            <a:ext cx="10058400" cy="1117071"/>
          </a:xfrm>
        </p:spPr>
        <p:txBody>
          <a:bodyPr/>
          <a:lstStyle/>
          <a:p>
            <a:r>
              <a:rPr lang="en-US"/>
              <a:t>Hazards</a:t>
            </a:r>
          </a:p>
        </p:txBody>
      </p:sp>
      <p:sp>
        <p:nvSpPr>
          <p:cNvPr id="348163" name="Rectangle 1027"/>
          <p:cNvSpPr>
            <a:spLocks noGrp="1" noChangeArrowheads="1"/>
          </p:cNvSpPr>
          <p:nvPr>
            <p:ph type="body" sz="half" idx="1"/>
          </p:nvPr>
        </p:nvSpPr>
        <p:spPr>
          <a:xfrm>
            <a:off x="419100" y="1422553"/>
            <a:ext cx="5154930" cy="4021455"/>
          </a:xfrm>
        </p:spPr>
        <p:txBody>
          <a:bodyPr>
            <a:normAutofit fontScale="77500" lnSpcReduction="20000"/>
          </a:bodyPr>
          <a:lstStyle/>
          <a:p>
            <a:pPr marL="0" indent="0">
              <a:lnSpc>
                <a:spcPct val="90000"/>
              </a:lnSpc>
              <a:spcBef>
                <a:spcPct val="10000"/>
              </a:spcBef>
            </a:pPr>
            <a:r>
              <a:rPr lang="en-US" dirty="0"/>
              <a:t>Improper manual lifting or </a:t>
            </a:r>
            <a:r>
              <a:rPr lang="en-US" dirty="0" smtClean="0"/>
              <a:t>carrying </a:t>
            </a:r>
            <a:r>
              <a:rPr lang="en-US" dirty="0"/>
              <a:t>loads that are too </a:t>
            </a:r>
            <a:r>
              <a:rPr lang="en-US" dirty="0" smtClean="0"/>
              <a:t>large </a:t>
            </a:r>
            <a:r>
              <a:rPr lang="en-US" dirty="0"/>
              <a:t>or heavy</a:t>
            </a:r>
          </a:p>
          <a:p>
            <a:pPr marL="0" indent="0">
              <a:lnSpc>
                <a:spcPct val="90000"/>
              </a:lnSpc>
              <a:spcBef>
                <a:spcPct val="10000"/>
              </a:spcBef>
            </a:pPr>
            <a:endParaRPr lang="en-US" dirty="0"/>
          </a:p>
          <a:p>
            <a:pPr marL="0" indent="0">
              <a:lnSpc>
                <a:spcPct val="90000"/>
              </a:lnSpc>
              <a:spcBef>
                <a:spcPct val="10000"/>
              </a:spcBef>
            </a:pPr>
            <a:r>
              <a:rPr lang="en-US" dirty="0"/>
              <a:t>Being struck by materials or being caught in pinch points </a:t>
            </a:r>
          </a:p>
          <a:p>
            <a:pPr marL="0" indent="0">
              <a:lnSpc>
                <a:spcPct val="90000"/>
              </a:lnSpc>
              <a:spcBef>
                <a:spcPct val="10000"/>
              </a:spcBef>
              <a:buClr>
                <a:srgbClr val="FFFF00"/>
              </a:buClr>
            </a:pPr>
            <a:endParaRPr lang="en-US" dirty="0"/>
          </a:p>
          <a:p>
            <a:pPr marL="0" indent="0">
              <a:lnSpc>
                <a:spcPct val="90000"/>
              </a:lnSpc>
              <a:spcBef>
                <a:spcPct val="10000"/>
              </a:spcBef>
            </a:pPr>
            <a:r>
              <a:rPr lang="en-US" dirty="0"/>
              <a:t>Crushed by machines, falling materials or improperly stored </a:t>
            </a:r>
            <a:r>
              <a:rPr lang="en-US" dirty="0" smtClean="0"/>
              <a:t>materials</a:t>
            </a:r>
          </a:p>
          <a:p>
            <a:pPr marL="0" indent="0">
              <a:lnSpc>
                <a:spcPct val="90000"/>
              </a:lnSpc>
              <a:spcBef>
                <a:spcPct val="10000"/>
              </a:spcBef>
              <a:buNone/>
            </a:pPr>
            <a:endParaRPr lang="en-US" dirty="0"/>
          </a:p>
          <a:p>
            <a:pPr marL="0" indent="0">
              <a:lnSpc>
                <a:spcPct val="90000"/>
              </a:lnSpc>
              <a:spcBef>
                <a:spcPct val="10000"/>
              </a:spcBef>
            </a:pPr>
            <a:r>
              <a:rPr lang="en-US" dirty="0" smtClean="0"/>
              <a:t>Incorrectly cutting ties or  securing devices</a:t>
            </a:r>
          </a:p>
          <a:p>
            <a:pPr marL="0" indent="0">
              <a:lnSpc>
                <a:spcPct val="90000"/>
              </a:lnSpc>
              <a:spcBef>
                <a:spcPct val="10000"/>
              </a:spcBef>
              <a:buClr>
                <a:srgbClr val="FFFF00"/>
              </a:buClr>
            </a:pPr>
            <a:endParaRPr lang="en-US" dirty="0"/>
          </a:p>
          <a:p>
            <a:pPr marL="0" indent="0">
              <a:lnSpc>
                <a:spcPct val="90000"/>
              </a:lnSpc>
              <a:buClr>
                <a:srgbClr val="FFFF00"/>
              </a:buClr>
            </a:pPr>
            <a:endParaRPr lang="en-US" dirty="0"/>
          </a:p>
        </p:txBody>
      </p:sp>
      <p:pic>
        <p:nvPicPr>
          <p:cNvPr id="348168" name="Picture 1032" descr="F:\General Industry Photos\219 Photos01\Slide37.JPG"/>
          <p:cNvPicPr>
            <a:picLocks noGrp="1" noChangeAspect="1" noChangeArrowheads="1"/>
          </p:cNvPicPr>
          <p:nvPr>
            <p:ph type="clipArt" sz="half" idx="2"/>
          </p:nvPr>
        </p:nvPicPr>
        <p:blipFill>
          <a:blip r:embed="rId3" cstate="print">
            <a:extLst>
              <a:ext uri="{28A0092B-C50C-407E-A947-70E740481C1C}">
                <a14:useLocalDpi xmlns:a14="http://schemas.microsoft.com/office/drawing/2010/main" val="0"/>
              </a:ext>
            </a:extLst>
          </a:blip>
          <a:srcRect/>
          <a:stretch>
            <a:fillRect/>
          </a:stretch>
        </p:blipFill>
        <p:spPr>
          <a:xfrm>
            <a:off x="6370320" y="2811295"/>
            <a:ext cx="3688080" cy="315262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660066"/>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169" name="Picture 1033" descr="C:\A-MAIN FILE\OUTREACH\filter01\Slide2.JPG"/>
          <p:cNvPicPr>
            <a:picLocks noChangeAspect="1" noChangeArrowheads="1"/>
          </p:cNvPicPr>
          <p:nvPr/>
        </p:nvPicPr>
        <p:blipFill>
          <a:blip r:embed="rId4" cstate="print">
            <a:extLst>
              <a:ext uri="{28A0092B-C50C-407E-A947-70E740481C1C}">
                <a14:useLocalDpi xmlns:a14="http://schemas.microsoft.com/office/drawing/2010/main" val="0"/>
              </a:ext>
            </a:extLst>
          </a:blip>
          <a:srcRect l="28889" t="26297" r="28888" b="33704"/>
          <a:stretch>
            <a:fillRect/>
          </a:stretch>
        </p:blipFill>
        <p:spPr bwMode="auto">
          <a:xfrm>
            <a:off x="6370320" y="751808"/>
            <a:ext cx="3688080" cy="2645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3065699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a:xfrm>
            <a:off x="0" y="144702"/>
            <a:ext cx="10058400" cy="1117071"/>
          </a:xfrm>
        </p:spPr>
        <p:txBody>
          <a:bodyPr/>
          <a:lstStyle/>
          <a:p>
            <a:r>
              <a:rPr lang="en-US"/>
              <a:t>Manual Handling</a:t>
            </a:r>
          </a:p>
        </p:txBody>
      </p:sp>
      <p:sp>
        <p:nvSpPr>
          <p:cNvPr id="350211" name="Rectangle 3"/>
          <p:cNvSpPr>
            <a:spLocks noGrp="1" noChangeArrowheads="1"/>
          </p:cNvSpPr>
          <p:nvPr>
            <p:ph type="body" sz="half" idx="1"/>
          </p:nvPr>
        </p:nvSpPr>
        <p:spPr>
          <a:xfrm>
            <a:off x="419100" y="1340485"/>
            <a:ext cx="5783580" cy="4021455"/>
          </a:xfrm>
        </p:spPr>
        <p:txBody>
          <a:bodyPr>
            <a:normAutofit fontScale="85000" lnSpcReduction="20000"/>
          </a:bodyPr>
          <a:lstStyle/>
          <a:p>
            <a:pPr marL="0" indent="0">
              <a:lnSpc>
                <a:spcPct val="90000"/>
              </a:lnSpc>
              <a:spcBef>
                <a:spcPct val="35000"/>
              </a:spcBef>
              <a:buNone/>
            </a:pPr>
            <a:r>
              <a:rPr lang="en-US" dirty="0"/>
              <a:t>Seek help:</a:t>
            </a:r>
          </a:p>
          <a:p>
            <a:pPr marL="0" indent="0">
              <a:lnSpc>
                <a:spcPct val="90000"/>
              </a:lnSpc>
              <a:spcBef>
                <a:spcPct val="35000"/>
              </a:spcBef>
              <a:buFontTx/>
              <a:buChar char="•"/>
            </a:pPr>
            <a:r>
              <a:rPr lang="en-US" dirty="0"/>
              <a:t>  When a load is too bulky to properly grasp or lift </a:t>
            </a:r>
          </a:p>
          <a:p>
            <a:pPr marL="0" indent="0">
              <a:lnSpc>
                <a:spcPct val="90000"/>
              </a:lnSpc>
              <a:spcBef>
                <a:spcPct val="35000"/>
              </a:spcBef>
              <a:buFontTx/>
              <a:buChar char="•"/>
            </a:pPr>
            <a:r>
              <a:rPr lang="en-US" dirty="0"/>
              <a:t>  When you can’t see around or over the load</a:t>
            </a:r>
          </a:p>
          <a:p>
            <a:pPr marL="0" indent="0">
              <a:lnSpc>
                <a:spcPct val="90000"/>
              </a:lnSpc>
              <a:spcBef>
                <a:spcPct val="35000"/>
              </a:spcBef>
              <a:buFontTx/>
              <a:buChar char="•"/>
            </a:pPr>
            <a:r>
              <a:rPr lang="en-US" dirty="0"/>
              <a:t>  When you can’t safely handle the load</a:t>
            </a:r>
          </a:p>
          <a:p>
            <a:pPr marL="0" indent="0">
              <a:lnSpc>
                <a:spcPct val="80000"/>
              </a:lnSpc>
              <a:spcBef>
                <a:spcPct val="35000"/>
              </a:spcBef>
            </a:pPr>
            <a:endParaRPr lang="en-US" dirty="0"/>
          </a:p>
          <a:p>
            <a:pPr marL="0" indent="0">
              <a:lnSpc>
                <a:spcPct val="90000"/>
              </a:lnSpc>
              <a:spcBef>
                <a:spcPct val="35000"/>
              </a:spcBef>
              <a:buNone/>
            </a:pPr>
            <a:r>
              <a:rPr lang="en-US" dirty="0"/>
              <a:t>Attach handles to loads to reduce the chances of getting fingers smashed.</a:t>
            </a:r>
          </a:p>
          <a:p>
            <a:pPr marL="0" indent="0">
              <a:lnSpc>
                <a:spcPct val="80000"/>
              </a:lnSpc>
              <a:spcBef>
                <a:spcPct val="30000"/>
              </a:spcBef>
              <a:buNone/>
            </a:pPr>
            <a:endParaRPr lang="en-US" dirty="0"/>
          </a:p>
        </p:txBody>
      </p:sp>
      <p:pic>
        <p:nvPicPr>
          <p:cNvPr id="350214" name="Picture 6" descr="C:\TMP\carrying.jpg"/>
          <p:cNvPicPr>
            <a:picLocks noGrp="1" noChangeAspect="1" noChangeArrowheads="1"/>
          </p:cNvPicPr>
          <p:nvPr>
            <p:ph type="clipArt" sz="half" idx="2"/>
          </p:nvPr>
        </p:nvPicPr>
        <p:blipFill>
          <a:blip r:embed="rId3" cstate="print">
            <a:extLst>
              <a:ext uri="{28A0092B-C50C-407E-A947-70E740481C1C}">
                <a14:useLocalDpi xmlns:a14="http://schemas.microsoft.com/office/drawing/2010/main" val="0"/>
              </a:ext>
            </a:extLst>
          </a:blip>
          <a:srcRect/>
          <a:stretch>
            <a:fillRect/>
          </a:stretch>
        </p:blipFill>
        <p:spPr>
          <a:xfrm>
            <a:off x="6202680" y="2012280"/>
            <a:ext cx="3855720" cy="305022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4</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2717810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p:txBody>
          <a:bodyPr/>
          <a:lstStyle/>
          <a:p>
            <a:r>
              <a:rPr lang="en-US" dirty="0"/>
              <a:t>Safe Lifting</a:t>
            </a:r>
          </a:p>
        </p:txBody>
      </p:sp>
      <p:graphicFrame>
        <p:nvGraphicFramePr>
          <p:cNvPr id="404483" name="Object 3"/>
          <p:cNvGraphicFramePr>
            <a:graphicFrameLocks noGrp="1" noChangeAspect="1"/>
          </p:cNvGraphicFramePr>
          <p:nvPr>
            <p:ph type="clipArt" sz="half" idx="1"/>
            <p:extLst>
              <p:ext uri="{D42A27DB-BD31-4B8C-83A1-F6EECF244321}">
                <p14:modId xmlns:p14="http://schemas.microsoft.com/office/powerpoint/2010/main" val="524102229"/>
              </p:ext>
            </p:extLst>
          </p:nvPr>
        </p:nvGraphicFramePr>
        <p:xfrm>
          <a:off x="292601" y="1347082"/>
          <a:ext cx="3702050" cy="4021455"/>
        </p:xfrm>
        <a:graphic>
          <a:graphicData uri="http://schemas.openxmlformats.org/presentationml/2006/ole">
            <mc:AlternateContent xmlns:mc="http://schemas.openxmlformats.org/markup-compatibility/2006">
              <mc:Choice xmlns:v="urn:schemas-microsoft-com:vml" Requires="v">
                <p:oleObj spid="_x0000_s1042" name="Photo Editor Photo" r:id="rId4" imgW="2095793" imgH="2561905" progId="">
                  <p:embed/>
                </p:oleObj>
              </mc:Choice>
              <mc:Fallback>
                <p:oleObj name="Photo Editor Photo" r:id="rId4" imgW="2095793" imgH="2561905"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601" y="1347082"/>
                        <a:ext cx="3702050" cy="40214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4484" name="Rectangle 4"/>
          <p:cNvSpPr>
            <a:spLocks noGrp="1" noChangeArrowheads="1"/>
          </p:cNvSpPr>
          <p:nvPr>
            <p:ph type="body" sz="half" idx="2"/>
          </p:nvPr>
        </p:nvSpPr>
        <p:spPr>
          <a:xfrm>
            <a:off x="4191000" y="1381019"/>
            <a:ext cx="5867400" cy="4021455"/>
          </a:xfrm>
        </p:spPr>
        <p:txBody>
          <a:bodyPr>
            <a:normAutofit fontScale="92500" lnSpcReduction="10000"/>
          </a:bodyPr>
          <a:lstStyle/>
          <a:p>
            <a:pPr marL="0" indent="0">
              <a:spcBef>
                <a:spcPct val="40000"/>
              </a:spcBef>
            </a:pPr>
            <a:r>
              <a:rPr lang="en-US" dirty="0"/>
              <a:t>Break load </a:t>
            </a:r>
            <a:r>
              <a:rPr lang="en-US"/>
              <a:t>into </a:t>
            </a:r>
            <a:r>
              <a:rPr lang="en-US" smtClean="0"/>
              <a:t>parts  </a:t>
            </a:r>
            <a:endParaRPr lang="en-US" dirty="0"/>
          </a:p>
          <a:p>
            <a:pPr marL="0" indent="0">
              <a:spcBef>
                <a:spcPct val="40000"/>
              </a:spcBef>
            </a:pPr>
            <a:r>
              <a:rPr lang="en-US" dirty="0"/>
              <a:t>Get help with heavy or bulky items</a:t>
            </a:r>
          </a:p>
          <a:p>
            <a:pPr marL="0" indent="0">
              <a:spcBef>
                <a:spcPct val="40000"/>
              </a:spcBef>
            </a:pPr>
            <a:r>
              <a:rPr lang="en-US" dirty="0"/>
              <a:t>Lift with legs, keep back straight, do not twist</a:t>
            </a:r>
          </a:p>
          <a:p>
            <a:pPr marL="0" indent="0">
              <a:spcBef>
                <a:spcPct val="40000"/>
              </a:spcBef>
            </a:pPr>
            <a:r>
              <a:rPr lang="en-US" dirty="0"/>
              <a:t>Use handling aids - such as steps, trestles, shoulder pads, handles, and wheels</a:t>
            </a:r>
          </a:p>
          <a:p>
            <a:pPr marL="0" indent="0">
              <a:spcBef>
                <a:spcPct val="40000"/>
              </a:spcBef>
            </a:pPr>
            <a:r>
              <a:rPr lang="en-US" dirty="0"/>
              <a:t>Avoid lifting above shoulder level</a:t>
            </a:r>
          </a:p>
        </p:txBody>
      </p:sp>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5</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353603664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a:xfrm>
            <a:off x="0" y="112546"/>
            <a:ext cx="10058400" cy="1117071"/>
          </a:xfrm>
        </p:spPr>
        <p:txBody>
          <a:bodyPr/>
          <a:lstStyle/>
          <a:p>
            <a:r>
              <a:rPr lang="en-US" dirty="0"/>
              <a:t>Personal Protective Equipment</a:t>
            </a:r>
          </a:p>
        </p:txBody>
      </p:sp>
      <p:sp>
        <p:nvSpPr>
          <p:cNvPr id="352259" name="Rectangle 3"/>
          <p:cNvSpPr>
            <a:spLocks noGrp="1" noChangeArrowheads="1"/>
          </p:cNvSpPr>
          <p:nvPr>
            <p:ph type="body" sz="half" idx="1"/>
          </p:nvPr>
        </p:nvSpPr>
        <p:spPr>
          <a:xfrm>
            <a:off x="502920" y="1489428"/>
            <a:ext cx="5364480" cy="4021455"/>
          </a:xfrm>
        </p:spPr>
        <p:txBody>
          <a:bodyPr>
            <a:normAutofit fontScale="92500" lnSpcReduction="10000"/>
          </a:bodyPr>
          <a:lstStyle/>
          <a:p>
            <a:pPr marL="0" indent="0">
              <a:lnSpc>
                <a:spcPct val="90000"/>
              </a:lnSpc>
              <a:spcBef>
                <a:spcPct val="35000"/>
              </a:spcBef>
              <a:buNone/>
            </a:pPr>
            <a:r>
              <a:rPr lang="en-US" dirty="0"/>
              <a:t>For loads with sharp or rough </a:t>
            </a:r>
          </a:p>
          <a:p>
            <a:pPr marL="0" indent="0">
              <a:lnSpc>
                <a:spcPct val="90000"/>
              </a:lnSpc>
              <a:spcBef>
                <a:spcPct val="35000"/>
              </a:spcBef>
              <a:buNone/>
            </a:pPr>
            <a:r>
              <a:rPr lang="en-US" dirty="0"/>
              <a:t>edges, wear gloves or other</a:t>
            </a:r>
          </a:p>
          <a:p>
            <a:pPr marL="0" indent="0">
              <a:lnSpc>
                <a:spcPct val="90000"/>
              </a:lnSpc>
              <a:spcBef>
                <a:spcPct val="35000"/>
              </a:spcBef>
              <a:buNone/>
            </a:pPr>
            <a:r>
              <a:rPr lang="en-US" dirty="0"/>
              <a:t>hand and forearm </a:t>
            </a:r>
            <a:r>
              <a:rPr lang="en-US" dirty="0" smtClean="0"/>
              <a:t>protection. </a:t>
            </a:r>
            <a:endParaRPr lang="en-US" dirty="0"/>
          </a:p>
          <a:p>
            <a:pPr marL="0" indent="0">
              <a:lnSpc>
                <a:spcPct val="90000"/>
              </a:lnSpc>
              <a:spcBef>
                <a:spcPct val="35000"/>
              </a:spcBef>
              <a:buNone/>
            </a:pPr>
            <a:endParaRPr lang="en-US" dirty="0"/>
          </a:p>
          <a:p>
            <a:pPr marL="0" indent="0">
              <a:lnSpc>
                <a:spcPct val="90000"/>
              </a:lnSpc>
              <a:spcBef>
                <a:spcPct val="35000"/>
              </a:spcBef>
              <a:buNone/>
            </a:pPr>
            <a:r>
              <a:rPr lang="en-US" dirty="0"/>
              <a:t>When loads are heavy or bulky, </a:t>
            </a:r>
          </a:p>
          <a:p>
            <a:pPr marL="0" indent="0">
              <a:lnSpc>
                <a:spcPct val="90000"/>
              </a:lnSpc>
              <a:spcBef>
                <a:spcPct val="35000"/>
              </a:spcBef>
              <a:buNone/>
            </a:pPr>
            <a:r>
              <a:rPr lang="en-US" dirty="0"/>
              <a:t>wear steel-toed safety shoes to</a:t>
            </a:r>
          </a:p>
          <a:p>
            <a:pPr marL="0" indent="0">
              <a:lnSpc>
                <a:spcPct val="90000"/>
              </a:lnSpc>
              <a:spcBef>
                <a:spcPct val="35000"/>
              </a:spcBef>
              <a:buNone/>
            </a:pPr>
            <a:r>
              <a:rPr lang="en-US" dirty="0"/>
              <a:t>prevent foot injuries if the load</a:t>
            </a:r>
          </a:p>
          <a:p>
            <a:pPr marL="0" indent="0">
              <a:lnSpc>
                <a:spcPct val="90000"/>
              </a:lnSpc>
              <a:spcBef>
                <a:spcPct val="35000"/>
              </a:spcBef>
              <a:buNone/>
            </a:pPr>
            <a:r>
              <a:rPr lang="en-US" dirty="0"/>
              <a:t>is </a:t>
            </a:r>
            <a:r>
              <a:rPr lang="en-US" dirty="0" smtClean="0"/>
              <a:t>dropped.</a:t>
            </a:r>
            <a:endParaRPr lang="en-US" dirty="0"/>
          </a:p>
        </p:txBody>
      </p:sp>
      <p:pic>
        <p:nvPicPr>
          <p:cNvPr id="352261" name="Picture 5"/>
          <p:cNvPicPr>
            <a:picLocks noGrp="1" noChangeArrowheads="1"/>
          </p:cNvPicPr>
          <p:nvPr>
            <p:ph type="clipArt" sz="half" idx="2"/>
          </p:nvPr>
        </p:nvPicPr>
        <p:blipFill>
          <a:blip r:embed="rId3" cstate="print">
            <a:extLst>
              <a:ext uri="{28A0092B-C50C-407E-A947-70E740481C1C}">
                <a14:useLocalDpi xmlns:a14="http://schemas.microsoft.com/office/drawing/2010/main" val="0"/>
              </a:ext>
            </a:extLst>
          </a:blip>
          <a:srcRect/>
          <a:stretch>
            <a:fillRect/>
          </a:stretch>
        </p:blipFill>
        <p:spPr>
          <a:xfrm>
            <a:off x="5867400" y="3649098"/>
            <a:ext cx="3939540" cy="2111575"/>
          </a:xfrm>
          <a:noFill/>
          <a:ln/>
        </p:spPr>
      </p:pic>
      <p:pic>
        <p:nvPicPr>
          <p:cNvPr id="352262" name="Picture 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1489428"/>
            <a:ext cx="2972118" cy="1900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6</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173334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a:xfrm>
            <a:off x="0" y="128625"/>
            <a:ext cx="10058400" cy="1117071"/>
          </a:xfrm>
        </p:spPr>
        <p:txBody>
          <a:bodyPr>
            <a:normAutofit/>
          </a:bodyPr>
          <a:lstStyle/>
          <a:p>
            <a:r>
              <a:rPr lang="en-US" sz="4000" dirty="0"/>
              <a:t>Materials Handling Equipment</a:t>
            </a:r>
          </a:p>
        </p:txBody>
      </p:sp>
      <p:sp>
        <p:nvSpPr>
          <p:cNvPr id="363523" name="Rectangle 3"/>
          <p:cNvSpPr>
            <a:spLocks noGrp="1" noChangeArrowheads="1"/>
          </p:cNvSpPr>
          <p:nvPr>
            <p:ph type="body" sz="half" idx="1"/>
          </p:nvPr>
        </p:nvSpPr>
        <p:spPr>
          <a:xfrm>
            <a:off x="3213100" y="1582518"/>
            <a:ext cx="3513455" cy="4319341"/>
          </a:xfrm>
        </p:spPr>
        <p:txBody>
          <a:bodyPr>
            <a:normAutofit fontScale="92500"/>
          </a:bodyPr>
          <a:lstStyle/>
          <a:p>
            <a:pPr marL="0" indent="0">
              <a:lnSpc>
                <a:spcPct val="85000"/>
              </a:lnSpc>
              <a:spcBef>
                <a:spcPct val="0"/>
              </a:spcBef>
              <a:buNone/>
            </a:pPr>
            <a:r>
              <a:rPr lang="en-US" dirty="0"/>
              <a:t>Employees must be</a:t>
            </a:r>
          </a:p>
          <a:p>
            <a:pPr marL="0" indent="0">
              <a:lnSpc>
                <a:spcPct val="85000"/>
              </a:lnSpc>
              <a:spcBef>
                <a:spcPct val="0"/>
              </a:spcBef>
              <a:buNone/>
            </a:pPr>
            <a:r>
              <a:rPr lang="en-US" dirty="0"/>
              <a:t>trained in the </a:t>
            </a:r>
            <a:r>
              <a:rPr lang="en-US" dirty="0" smtClean="0"/>
              <a:t>proper use </a:t>
            </a:r>
            <a:r>
              <a:rPr lang="en-US" dirty="0"/>
              <a:t>and limitations of the equipment they </a:t>
            </a:r>
            <a:r>
              <a:rPr lang="en-US" dirty="0" smtClean="0"/>
              <a:t>operate.</a:t>
            </a:r>
            <a:endParaRPr lang="en-US" dirty="0"/>
          </a:p>
          <a:p>
            <a:pPr marL="0" indent="0">
              <a:lnSpc>
                <a:spcPct val="85000"/>
              </a:lnSpc>
              <a:spcBef>
                <a:spcPct val="0"/>
              </a:spcBef>
              <a:buNone/>
            </a:pPr>
            <a:endParaRPr lang="en-US" dirty="0"/>
          </a:p>
          <a:p>
            <a:pPr marL="0" indent="0">
              <a:lnSpc>
                <a:spcPct val="85000"/>
              </a:lnSpc>
              <a:spcBef>
                <a:spcPct val="0"/>
              </a:spcBef>
              <a:buNone/>
            </a:pPr>
            <a:r>
              <a:rPr lang="en-US" dirty="0"/>
              <a:t>This includes knowing how to effectively use</a:t>
            </a:r>
          </a:p>
          <a:p>
            <a:pPr marL="0" indent="0">
              <a:lnSpc>
                <a:spcPct val="85000"/>
              </a:lnSpc>
              <a:spcBef>
                <a:spcPct val="0"/>
              </a:spcBef>
              <a:buNone/>
            </a:pPr>
            <a:r>
              <a:rPr lang="en-US" dirty="0"/>
              <a:t>equipment such as</a:t>
            </a:r>
          </a:p>
          <a:p>
            <a:pPr marL="0" indent="0">
              <a:lnSpc>
                <a:spcPct val="85000"/>
              </a:lnSpc>
              <a:spcBef>
                <a:spcPct val="0"/>
              </a:spcBef>
              <a:buNone/>
            </a:pPr>
            <a:r>
              <a:rPr lang="en-US" dirty="0"/>
              <a:t>forklifts, cranes, </a:t>
            </a:r>
          </a:p>
          <a:p>
            <a:pPr marL="0" indent="0">
              <a:lnSpc>
                <a:spcPct val="85000"/>
              </a:lnSpc>
              <a:spcBef>
                <a:spcPct val="0"/>
              </a:spcBef>
              <a:buNone/>
            </a:pPr>
            <a:r>
              <a:rPr lang="en-US" dirty="0"/>
              <a:t>and </a:t>
            </a:r>
            <a:r>
              <a:rPr lang="en-US" dirty="0" smtClean="0"/>
              <a:t>slings.</a:t>
            </a:r>
            <a:endParaRPr lang="en-US" dirty="0"/>
          </a:p>
        </p:txBody>
      </p:sp>
      <p:pic>
        <p:nvPicPr>
          <p:cNvPr id="363529" name="Picture 9" descr="P:\Temp-crane collapse\crane11.jpg"/>
          <p:cNvPicPr>
            <a:picLocks noGrp="1" noChangeAspect="1" noChangeArrowheads="1"/>
          </p:cNvPicPr>
          <p:nvPr>
            <p:ph type="clipArt" sz="half" idx="2"/>
          </p:nvPr>
        </p:nvPicPr>
        <p:blipFill>
          <a:blip r:embed="rId3" cstate="print">
            <a:extLst>
              <a:ext uri="{28A0092B-C50C-407E-A947-70E740481C1C}">
                <a14:useLocalDpi xmlns:a14="http://schemas.microsoft.com/office/drawing/2010/main" val="0"/>
              </a:ext>
            </a:extLst>
          </a:blip>
          <a:srcRect/>
          <a:stretch>
            <a:fillRect/>
          </a:stretch>
        </p:blipFill>
        <p:spPr>
          <a:xfrm>
            <a:off x="6726555" y="2411146"/>
            <a:ext cx="3331845" cy="2220179"/>
          </a:xfrm>
          <a:noFill/>
          <a:ln>
            <a:solidFill>
              <a:srgbClr val="FF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63526" name="Picture 6" descr="Q:\John B\crane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65" y="1712843"/>
            <a:ext cx="3003550" cy="3276741"/>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7"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7</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230666238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a:xfrm>
            <a:off x="0" y="257248"/>
            <a:ext cx="10058400" cy="819185"/>
          </a:xfrm>
        </p:spPr>
        <p:txBody>
          <a:bodyPr>
            <a:normAutofit/>
          </a:bodyPr>
          <a:lstStyle/>
          <a:p>
            <a:r>
              <a:rPr lang="en-US" sz="4000" dirty="0"/>
              <a:t>Lumber</a:t>
            </a:r>
          </a:p>
        </p:txBody>
      </p:sp>
      <p:sp>
        <p:nvSpPr>
          <p:cNvPr id="355331" name="Rectangle 3"/>
          <p:cNvSpPr>
            <a:spLocks noGrp="1" noChangeArrowheads="1"/>
          </p:cNvSpPr>
          <p:nvPr>
            <p:ph idx="1"/>
          </p:nvPr>
        </p:nvSpPr>
        <p:spPr>
          <a:xfrm>
            <a:off x="502920" y="1638372"/>
            <a:ext cx="5113020" cy="4021455"/>
          </a:xfrm>
        </p:spPr>
        <p:txBody>
          <a:bodyPr/>
          <a:lstStyle/>
          <a:p>
            <a:pPr marL="0" indent="0"/>
            <a:r>
              <a:rPr lang="en-US" sz="2800" dirty="0"/>
              <a:t>Remove nails before stacking</a:t>
            </a:r>
          </a:p>
          <a:p>
            <a:pPr marL="0" indent="0"/>
            <a:endParaRPr lang="en-US" sz="2800" dirty="0"/>
          </a:p>
          <a:p>
            <a:pPr marL="0" indent="0"/>
            <a:r>
              <a:rPr lang="en-US" sz="2800" dirty="0"/>
              <a:t>Stack on sills</a:t>
            </a:r>
          </a:p>
          <a:p>
            <a:pPr marL="0" indent="0"/>
            <a:endParaRPr lang="en-US" sz="2800" dirty="0"/>
          </a:p>
          <a:p>
            <a:pPr marL="0" indent="0"/>
            <a:r>
              <a:rPr lang="en-US" sz="2800" dirty="0"/>
              <a:t>Stack lumber so that it is stable and self supporting</a:t>
            </a:r>
          </a:p>
        </p:txBody>
      </p:sp>
      <p:pic>
        <p:nvPicPr>
          <p:cNvPr id="355332" name="Picture 4" descr="C:\A-MAIN FILE\OUTREACH\filter01\Slide4.JPG"/>
          <p:cNvPicPr>
            <a:picLocks noChangeAspect="1" noChangeArrowheads="1"/>
          </p:cNvPicPr>
          <p:nvPr/>
        </p:nvPicPr>
        <p:blipFill>
          <a:blip r:embed="rId3" cstate="print">
            <a:extLst>
              <a:ext uri="{28A0092B-C50C-407E-A947-70E740481C1C}">
                <a14:useLocalDpi xmlns:a14="http://schemas.microsoft.com/office/drawing/2010/main" val="0"/>
              </a:ext>
            </a:extLst>
          </a:blip>
          <a:srcRect l="56667" t="18889" r="12222" b="50000"/>
          <a:stretch>
            <a:fillRect/>
          </a:stretch>
        </p:blipFill>
        <p:spPr bwMode="auto">
          <a:xfrm>
            <a:off x="6362561" y="1039571"/>
            <a:ext cx="3352800" cy="2234142"/>
          </a:xfrm>
          <a:prstGeom prst="rect">
            <a:avLst/>
          </a:prstGeom>
          <a:noFill/>
          <a:effectLst>
            <a:outerShdw blurRad="50800" dist="76200" dir="2700000" algn="tl" rotWithShape="0">
              <a:srgbClr val="000000"/>
            </a:outerShdw>
          </a:effectLst>
          <a:extLst>
            <a:ext uri="{909E8E84-426E-40dd-AFC4-6F175D3DCCD1}">
              <a14:hiddenFill xmlns:a14="http://schemas.microsoft.com/office/drawing/2010/main">
                <a:solidFill>
                  <a:srgbClr val="FFFFFF"/>
                </a:solidFill>
              </a14:hiddenFill>
            </a:ext>
          </a:extLst>
        </p:spPr>
      </p:pic>
      <p:pic>
        <p:nvPicPr>
          <p:cNvPr id="355333" name="Picture 5" descr="C:\A-MAIN FILE\OUTREACH\filter01\Slide5.JPG"/>
          <p:cNvPicPr>
            <a:picLocks noChangeAspect="1" noChangeArrowheads="1"/>
          </p:cNvPicPr>
          <p:nvPr/>
        </p:nvPicPr>
        <p:blipFill>
          <a:blip r:embed="rId4" cstate="print">
            <a:extLst>
              <a:ext uri="{28A0092B-C50C-407E-A947-70E740481C1C}">
                <a14:useLocalDpi xmlns:a14="http://schemas.microsoft.com/office/drawing/2010/main" val="0"/>
              </a:ext>
            </a:extLst>
          </a:blip>
          <a:srcRect l="57777" t="52963" r="12222" b="15926"/>
          <a:stretch>
            <a:fillRect/>
          </a:stretch>
        </p:blipFill>
        <p:spPr bwMode="auto">
          <a:xfrm>
            <a:off x="6057098" y="3494100"/>
            <a:ext cx="3352800" cy="2316371"/>
          </a:xfrm>
          <a:prstGeom prst="rect">
            <a:avLst/>
          </a:prstGeom>
          <a:noFill/>
          <a:effectLst>
            <a:outerShdw blurRad="63500" dist="101600" dir="2700000" algn="tl" rotWithShape="0">
              <a:srgbClr val="000000"/>
            </a:outerShdw>
          </a:effectLst>
          <a:extLst>
            <a:ext uri="{909E8E84-426E-40dd-AFC4-6F175D3DCCD1}">
              <a14:hiddenFill xmlns:a14="http://schemas.microsoft.com/office/drawing/2010/main">
                <a:solidFill>
                  <a:srgbClr val="FFFFFF"/>
                </a:solidFill>
              </a14:hiddenFill>
            </a:ext>
          </a:extLst>
        </p:spPr>
      </p:pic>
      <p:sp>
        <p:nvSpPr>
          <p:cNvPr id="7"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8</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286729376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3" name="Text Box 1027"/>
          <p:cNvSpPr txBox="1">
            <a:spLocks noGrp="1" noChangeArrowheads="1"/>
          </p:cNvSpPr>
          <p:nvPr>
            <p:ph type="title"/>
          </p:nvPr>
        </p:nvSpPr>
        <p:spPr>
          <a:xfrm>
            <a:off x="0" y="112547"/>
            <a:ext cx="10058400" cy="1117071"/>
          </a:xfrm>
          <a:noFill/>
          <a:ln/>
        </p:spPr>
        <p:txBody>
          <a:bodyPr>
            <a:normAutofit/>
          </a:bodyPr>
          <a:lstStyle/>
          <a:p>
            <a:r>
              <a:rPr lang="en-US" sz="4000" dirty="0"/>
              <a:t>Brick Storage</a:t>
            </a:r>
          </a:p>
        </p:txBody>
      </p:sp>
      <p:sp>
        <p:nvSpPr>
          <p:cNvPr id="353282" name="Rectangle 1026"/>
          <p:cNvSpPr>
            <a:spLocks noGrp="1" noChangeArrowheads="1"/>
          </p:cNvSpPr>
          <p:nvPr>
            <p:ph idx="1"/>
          </p:nvPr>
        </p:nvSpPr>
        <p:spPr>
          <a:xfrm>
            <a:off x="502920" y="1787313"/>
            <a:ext cx="5113020" cy="3798041"/>
          </a:xfrm>
        </p:spPr>
        <p:txBody>
          <a:bodyPr/>
          <a:lstStyle/>
          <a:p>
            <a:pPr marL="0" indent="0">
              <a:lnSpc>
                <a:spcPct val="85000"/>
              </a:lnSpc>
            </a:pPr>
            <a:r>
              <a:rPr lang="en-US" sz="2800"/>
              <a:t>Stack bricks in a manner that will keep them from falling</a:t>
            </a:r>
          </a:p>
          <a:p>
            <a:pPr marL="0" indent="0">
              <a:lnSpc>
                <a:spcPct val="85000"/>
              </a:lnSpc>
            </a:pPr>
            <a:endParaRPr lang="en-US" sz="2800"/>
          </a:p>
          <a:p>
            <a:pPr marL="0" indent="0">
              <a:lnSpc>
                <a:spcPct val="85000"/>
              </a:lnSpc>
            </a:pPr>
            <a:r>
              <a:rPr lang="en-US" sz="2800"/>
              <a:t>Do not stack them more than 7 feet high</a:t>
            </a:r>
          </a:p>
          <a:p>
            <a:pPr marL="0" indent="0">
              <a:lnSpc>
                <a:spcPct val="85000"/>
              </a:lnSpc>
            </a:pPr>
            <a:endParaRPr lang="en-US" sz="2800"/>
          </a:p>
          <a:p>
            <a:pPr marL="0" indent="0">
              <a:lnSpc>
                <a:spcPct val="85000"/>
              </a:lnSpc>
            </a:pPr>
            <a:r>
              <a:rPr lang="en-US" sz="2800"/>
              <a:t>Taper back a loose brick stack after it is 4 feet high</a:t>
            </a:r>
          </a:p>
        </p:txBody>
      </p:sp>
      <p:pic>
        <p:nvPicPr>
          <p:cNvPr id="353284" name="Picture 1028" descr="C:\A-MAIN FILE\OUTREACH\filter01\Slide3.JPG"/>
          <p:cNvPicPr>
            <a:picLocks noChangeAspect="1" noChangeArrowheads="1"/>
          </p:cNvPicPr>
          <p:nvPr/>
        </p:nvPicPr>
        <p:blipFill>
          <a:blip r:embed="rId3" cstate="print">
            <a:extLst>
              <a:ext uri="{28A0092B-C50C-407E-A947-70E740481C1C}">
                <a14:useLocalDpi xmlns:a14="http://schemas.microsoft.com/office/drawing/2010/main" val="0"/>
              </a:ext>
            </a:extLst>
          </a:blip>
          <a:srcRect l="54445" t="27779" r="14444" b="24814"/>
          <a:stretch>
            <a:fillRect/>
          </a:stretch>
        </p:blipFill>
        <p:spPr bwMode="auto">
          <a:xfrm>
            <a:off x="5794408" y="1500288"/>
            <a:ext cx="4023360" cy="4085066"/>
          </a:xfrm>
          <a:prstGeom prst="rect">
            <a:avLst/>
          </a:prstGeom>
          <a:noFill/>
          <a:effectLst>
            <a:outerShdw blurRad="66675" dist="101600" dir="2700000" algn="tl" rotWithShape="0">
              <a:srgbClr val="000000">
                <a:alpha val="90000"/>
              </a:srgbClr>
            </a:outerShdw>
          </a:effectLst>
          <a:extLst>
            <a:ext uri="{909E8E84-426E-40dd-AFC4-6F175D3DCCD1}">
              <a14:hiddenFill xmlns:a14="http://schemas.microsoft.com/office/drawing/2010/main">
                <a:solidFill>
                  <a:srgbClr val="FFFFFF"/>
                </a:solidFill>
              </a14:hiddenFill>
            </a:ext>
          </a:extLst>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9</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288982916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6859"/>
            <a:ext cx="10058400" cy="1117071"/>
          </a:xfrm>
        </p:spPr>
        <p:txBody>
          <a:bodyPr>
            <a:normAutofit/>
          </a:bodyPr>
          <a:lstStyle/>
          <a:p>
            <a:r>
              <a:rPr lang="en-US" sz="4000" dirty="0" smtClean="0"/>
              <a:t>Drums and Barrels</a:t>
            </a:r>
            <a:endParaRPr lang="en-US" sz="4000" dirty="0"/>
          </a:p>
        </p:txBody>
      </p:sp>
      <p:sp>
        <p:nvSpPr>
          <p:cNvPr id="3" name="Content Placeholder 2"/>
          <p:cNvSpPr>
            <a:spLocks noGrp="1"/>
          </p:cNvSpPr>
          <p:nvPr>
            <p:ph idx="1"/>
          </p:nvPr>
        </p:nvSpPr>
        <p:spPr>
          <a:xfrm>
            <a:off x="502920" y="1885464"/>
            <a:ext cx="4792981" cy="2600242"/>
          </a:xfrm>
        </p:spPr>
        <p:txBody>
          <a:bodyPr/>
          <a:lstStyle/>
          <a:p>
            <a:r>
              <a:rPr lang="en-US" dirty="0" smtClean="0"/>
              <a:t>Stacked symmetrically</a:t>
            </a:r>
          </a:p>
          <a:p>
            <a:r>
              <a:rPr lang="en-US" dirty="0" smtClean="0"/>
              <a:t>Blocked if on sides</a:t>
            </a:r>
          </a:p>
          <a:p>
            <a:r>
              <a:rPr lang="en-US" dirty="0" smtClean="0"/>
              <a:t>Stacking Caution-product availability</a:t>
            </a:r>
            <a:endParaRPr lang="en-US" dirty="0"/>
          </a:p>
        </p:txBody>
      </p:sp>
      <p:pic>
        <p:nvPicPr>
          <p:cNvPr id="4" name="Picture 3" descr="800px-Tequila_barrels.jpg"/>
          <p:cNvPicPr>
            <a:picLocks noChangeAspect="1"/>
          </p:cNvPicPr>
          <p:nvPr/>
        </p:nvPicPr>
        <p:blipFill>
          <a:blip r:embed="rId2" cstate="print"/>
          <a:stretch>
            <a:fillRect/>
          </a:stretch>
        </p:blipFill>
        <p:spPr>
          <a:xfrm>
            <a:off x="5437717" y="1599830"/>
            <a:ext cx="4163484" cy="31226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10</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391108136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0561"/>
            <a:ext cx="10058400" cy="1117071"/>
          </a:xfrm>
        </p:spPr>
        <p:txBody>
          <a:bodyPr>
            <a:normAutofit/>
          </a:bodyPr>
          <a:lstStyle/>
          <a:p>
            <a:r>
              <a:rPr lang="en-US" sz="4000" dirty="0" smtClean="0"/>
              <a:t>Conveyors</a:t>
            </a:r>
            <a:endParaRPr lang="en-US" sz="4000" dirty="0"/>
          </a:p>
        </p:txBody>
      </p:sp>
      <p:sp>
        <p:nvSpPr>
          <p:cNvPr id="3" name="Text Placeholder 2"/>
          <p:cNvSpPr>
            <a:spLocks noGrp="1"/>
          </p:cNvSpPr>
          <p:nvPr>
            <p:ph type="body" sz="half" idx="1"/>
          </p:nvPr>
        </p:nvSpPr>
        <p:spPr/>
        <p:txBody>
          <a:bodyPr/>
          <a:lstStyle/>
          <a:p>
            <a:r>
              <a:rPr lang="en-US" dirty="0" smtClean="0"/>
              <a:t>Protect Hands</a:t>
            </a:r>
          </a:p>
          <a:p>
            <a:r>
              <a:rPr lang="en-US" dirty="0" smtClean="0"/>
              <a:t>No loose clothing</a:t>
            </a:r>
          </a:p>
          <a:p>
            <a:r>
              <a:rPr lang="en-US" dirty="0" smtClean="0"/>
              <a:t>E-Stops</a:t>
            </a:r>
          </a:p>
          <a:p>
            <a:r>
              <a:rPr lang="en-US" dirty="0" smtClean="0"/>
              <a:t>Not a ride!</a:t>
            </a:r>
          </a:p>
          <a:p>
            <a:r>
              <a:rPr lang="en-US" dirty="0" smtClean="0"/>
              <a:t>Signs and Guards</a:t>
            </a:r>
          </a:p>
          <a:p>
            <a:r>
              <a:rPr lang="en-US" dirty="0" smtClean="0"/>
              <a:t>Interlocks</a:t>
            </a:r>
            <a:endParaRPr lang="en-US" dirty="0"/>
          </a:p>
        </p:txBody>
      </p:sp>
      <p:pic>
        <p:nvPicPr>
          <p:cNvPr id="6" name="ClipArt Placeholder 5" descr="Green-belt-conveyor.jpg"/>
          <p:cNvPicPr>
            <a:picLocks noGrp="1" noChangeAspect="1"/>
          </p:cNvPicPr>
          <p:nvPr>
            <p:ph type="clipArt" sz="half" idx="2"/>
          </p:nvPr>
        </p:nvPicPr>
        <p:blipFill>
          <a:blip r:embed="rId2" cstate="print"/>
          <a:stretch>
            <a:fillRect/>
          </a:stretch>
        </p:blipFill>
        <p:spPr>
          <a:xfrm>
            <a:off x="4317473" y="1409701"/>
            <a:ext cx="5474228" cy="4105671"/>
          </a:xfrm>
        </p:spPr>
      </p:pic>
      <p:sp>
        <p:nvSpPr>
          <p:cNvPr id="7"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11</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175410902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3074"/>
          <p:cNvSpPr>
            <a:spLocks noGrp="1" noChangeArrowheads="1"/>
          </p:cNvSpPr>
          <p:nvPr>
            <p:ph type="title"/>
          </p:nvPr>
        </p:nvSpPr>
        <p:spPr>
          <a:xfrm>
            <a:off x="0" y="214058"/>
            <a:ext cx="10058400" cy="1117071"/>
          </a:xfrm>
        </p:spPr>
        <p:txBody>
          <a:bodyPr>
            <a:normAutofit/>
          </a:bodyPr>
          <a:lstStyle/>
          <a:p>
            <a:r>
              <a:rPr lang="en-US" sz="4000" dirty="0"/>
              <a:t>Cranes</a:t>
            </a:r>
          </a:p>
        </p:txBody>
      </p:sp>
      <p:sp>
        <p:nvSpPr>
          <p:cNvPr id="368643" name="Rectangle 3075"/>
          <p:cNvSpPr>
            <a:spLocks noGrp="1" noChangeArrowheads="1"/>
          </p:cNvSpPr>
          <p:nvPr>
            <p:ph type="body" sz="half" idx="1"/>
          </p:nvPr>
        </p:nvSpPr>
        <p:spPr>
          <a:xfrm>
            <a:off x="419100" y="1712843"/>
            <a:ext cx="5095435" cy="4021455"/>
          </a:xfrm>
        </p:spPr>
        <p:txBody>
          <a:bodyPr/>
          <a:lstStyle/>
          <a:p>
            <a:pPr marL="0" indent="0">
              <a:lnSpc>
                <a:spcPct val="80000"/>
              </a:lnSpc>
              <a:spcBef>
                <a:spcPct val="10000"/>
              </a:spcBef>
            </a:pPr>
            <a:r>
              <a:rPr lang="en-US" sz="2800"/>
              <a:t>Check the load chart in the cab</a:t>
            </a:r>
          </a:p>
          <a:p>
            <a:pPr marL="0" indent="0">
              <a:lnSpc>
                <a:spcPct val="80000"/>
              </a:lnSpc>
              <a:spcBef>
                <a:spcPct val="10000"/>
              </a:spcBef>
            </a:pPr>
            <a:endParaRPr lang="en-US" sz="2800"/>
          </a:p>
          <a:p>
            <a:pPr marL="0" indent="0">
              <a:lnSpc>
                <a:spcPct val="80000"/>
              </a:lnSpc>
              <a:spcBef>
                <a:spcPct val="10000"/>
              </a:spcBef>
            </a:pPr>
            <a:r>
              <a:rPr lang="en-US" sz="2800"/>
              <a:t>Frequently inspect</a:t>
            </a:r>
          </a:p>
          <a:p>
            <a:pPr marL="0" indent="0">
              <a:lnSpc>
                <a:spcPct val="80000"/>
              </a:lnSpc>
              <a:spcBef>
                <a:spcPct val="10000"/>
              </a:spcBef>
            </a:pPr>
            <a:endParaRPr lang="en-US" sz="2800"/>
          </a:p>
          <a:p>
            <a:pPr marL="0" indent="0">
              <a:lnSpc>
                <a:spcPct val="80000"/>
              </a:lnSpc>
              <a:spcBef>
                <a:spcPct val="10000"/>
              </a:spcBef>
            </a:pPr>
            <a:r>
              <a:rPr lang="en-US" sz="2800"/>
              <a:t>Never lift people</a:t>
            </a:r>
          </a:p>
          <a:p>
            <a:pPr marL="0" indent="0">
              <a:lnSpc>
                <a:spcPct val="80000"/>
              </a:lnSpc>
              <a:spcBef>
                <a:spcPct val="10000"/>
              </a:spcBef>
            </a:pPr>
            <a:endParaRPr lang="en-US" sz="2800"/>
          </a:p>
          <a:p>
            <a:pPr marL="0" indent="0">
              <a:lnSpc>
                <a:spcPct val="80000"/>
              </a:lnSpc>
              <a:spcBef>
                <a:spcPct val="10000"/>
              </a:spcBef>
            </a:pPr>
            <a:r>
              <a:rPr lang="en-US" sz="2800"/>
              <a:t>Check overhead power lines</a:t>
            </a:r>
          </a:p>
          <a:p>
            <a:pPr marL="0" indent="0">
              <a:lnSpc>
                <a:spcPct val="80000"/>
              </a:lnSpc>
              <a:spcBef>
                <a:spcPct val="10000"/>
              </a:spcBef>
            </a:pPr>
            <a:endParaRPr lang="en-US" sz="2800"/>
          </a:p>
          <a:p>
            <a:pPr marL="0" indent="0">
              <a:lnSpc>
                <a:spcPct val="80000"/>
              </a:lnSpc>
              <a:spcBef>
                <a:spcPct val="10000"/>
              </a:spcBef>
            </a:pPr>
            <a:r>
              <a:rPr lang="en-US" sz="2800"/>
              <a:t>Ensure area of travel is clear</a:t>
            </a:r>
          </a:p>
          <a:p>
            <a:pPr marL="0" indent="0"/>
            <a:endParaRPr lang="en-US"/>
          </a:p>
          <a:p>
            <a:pPr marL="0" indent="0"/>
            <a:endParaRPr lang="en-US"/>
          </a:p>
          <a:p>
            <a:pPr marL="0" indent="0"/>
            <a:endParaRPr lang="en-US"/>
          </a:p>
          <a:p>
            <a:pPr marL="0" indent="0"/>
            <a:endParaRPr lang="en-US"/>
          </a:p>
        </p:txBody>
      </p:sp>
      <p:pic>
        <p:nvPicPr>
          <p:cNvPr id="368645" name="Picture 3077" descr="Q:\John B\crane02.jpg"/>
          <p:cNvPicPr>
            <a:picLocks noGrp="1" noChangeAspect="1" noChangeArrowheads="1"/>
          </p:cNvPicPr>
          <p:nvPr>
            <p:ph type="clipArt" sz="half" idx="2"/>
          </p:nvPr>
        </p:nvPicPr>
        <p:blipFill>
          <a:blip r:embed="rId3" cstate="print">
            <a:extLst>
              <a:ext uri="{28A0092B-C50C-407E-A947-70E740481C1C}">
                <a14:useLocalDpi xmlns:a14="http://schemas.microsoft.com/office/drawing/2010/main" val="0"/>
              </a:ext>
            </a:extLst>
          </a:blip>
          <a:stretch>
            <a:fillRect/>
          </a:stretch>
        </p:blipFill>
        <p:spPr>
          <a:xfrm>
            <a:off x="5829562" y="1712914"/>
            <a:ext cx="3273018" cy="4021137"/>
          </a:xfrm>
          <a:noFill/>
          <a:ln>
            <a:solidFill>
              <a:srgbClr val="FF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12</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182549051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8" name="Rectangle 6"/>
          <p:cNvSpPr>
            <a:spLocks noChangeArrowheads="1"/>
          </p:cNvSpPr>
          <p:nvPr/>
        </p:nvSpPr>
        <p:spPr bwMode="auto">
          <a:xfrm>
            <a:off x="0" y="237176"/>
            <a:ext cx="10058400" cy="1117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lgn="ctr"/>
            <a:r>
              <a:rPr lang="en-US" sz="4000" dirty="0">
                <a:latin typeface="+mj-lt"/>
                <a:cs typeface="Times New Roman" panose="02020603050405020304" pitchFamily="18" charset="0"/>
              </a:rPr>
              <a:t>Rigging Equipment Slings</a:t>
            </a:r>
          </a:p>
        </p:txBody>
      </p:sp>
      <p:sp>
        <p:nvSpPr>
          <p:cNvPr id="310279" name="Rectangle 7"/>
          <p:cNvSpPr>
            <a:spLocks noChangeArrowheads="1"/>
          </p:cNvSpPr>
          <p:nvPr/>
        </p:nvSpPr>
        <p:spPr bwMode="auto">
          <a:xfrm>
            <a:off x="1012874" y="1612133"/>
            <a:ext cx="8215532" cy="1378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800" dirty="0">
                <a:latin typeface="+mn-lt"/>
              </a:rPr>
              <a:t>Types of slings covered are those made from alloy steel chain, wire rope, metal mesh, natural or synthetic fiber rope, and synthetic web.</a:t>
            </a:r>
          </a:p>
        </p:txBody>
      </p:sp>
      <p:sp>
        <p:nvSpPr>
          <p:cNvPr id="310283" name="Text Box 11"/>
          <p:cNvSpPr txBox="1">
            <a:spLocks noChangeArrowheads="1"/>
          </p:cNvSpPr>
          <p:nvPr/>
        </p:nvSpPr>
        <p:spPr bwMode="auto">
          <a:xfrm>
            <a:off x="586740" y="5091982"/>
            <a:ext cx="98937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Chain</a:t>
            </a:r>
          </a:p>
        </p:txBody>
      </p:sp>
      <p:sp>
        <p:nvSpPr>
          <p:cNvPr id="310284" name="Text Box 12"/>
          <p:cNvSpPr txBox="1">
            <a:spLocks noChangeArrowheads="1"/>
          </p:cNvSpPr>
          <p:nvPr/>
        </p:nvSpPr>
        <p:spPr bwMode="auto">
          <a:xfrm>
            <a:off x="2951163" y="5091982"/>
            <a:ext cx="152252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Wire rope</a:t>
            </a:r>
          </a:p>
        </p:txBody>
      </p:sp>
      <p:sp>
        <p:nvSpPr>
          <p:cNvPr id="310285" name="Text Box 13"/>
          <p:cNvSpPr txBox="1">
            <a:spLocks noChangeArrowheads="1"/>
          </p:cNvSpPr>
          <p:nvPr/>
        </p:nvSpPr>
        <p:spPr bwMode="auto">
          <a:xfrm>
            <a:off x="5381944" y="5091982"/>
            <a:ext cx="171453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Metal mesh</a:t>
            </a:r>
          </a:p>
        </p:txBody>
      </p:sp>
      <p:sp>
        <p:nvSpPr>
          <p:cNvPr id="310286" name="Text Box 14"/>
          <p:cNvSpPr txBox="1">
            <a:spLocks noChangeArrowheads="1"/>
          </p:cNvSpPr>
          <p:nvPr/>
        </p:nvSpPr>
        <p:spPr bwMode="auto">
          <a:xfrm>
            <a:off x="7896544" y="5091982"/>
            <a:ext cx="14157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Synthetic</a:t>
            </a:r>
          </a:p>
        </p:txBody>
      </p:sp>
      <p:pic>
        <p:nvPicPr>
          <p:cNvPr id="310288" name="Picture 16" descr="C:\A-MAIN FILE\OUTREACH\filter01\Slide10.JPG"/>
          <p:cNvPicPr>
            <a:picLocks noChangeAspect="1" noChangeArrowheads="1"/>
          </p:cNvPicPr>
          <p:nvPr/>
        </p:nvPicPr>
        <p:blipFill>
          <a:blip r:embed="rId3" cstate="print">
            <a:extLst>
              <a:ext uri="{28A0092B-C50C-407E-A947-70E740481C1C}">
                <a14:useLocalDpi xmlns:a14="http://schemas.microsoft.com/office/drawing/2010/main" val="0"/>
              </a:ext>
            </a:extLst>
          </a:blip>
          <a:srcRect l="3334" t="54445" r="3334" b="23334"/>
          <a:stretch>
            <a:fillRect/>
          </a:stretch>
        </p:blipFill>
        <p:spPr bwMode="auto">
          <a:xfrm>
            <a:off x="335280" y="3574627"/>
            <a:ext cx="9387840" cy="14894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13</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367738365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6" name="Rectangle 6"/>
          <p:cNvSpPr>
            <a:spLocks noGrp="1" noChangeArrowheads="1"/>
          </p:cNvSpPr>
          <p:nvPr>
            <p:ph type="title"/>
          </p:nvPr>
        </p:nvSpPr>
        <p:spPr>
          <a:xfrm>
            <a:off x="0" y="176859"/>
            <a:ext cx="10058400" cy="1117071"/>
          </a:xfrm>
          <a:noFill/>
          <a:ln/>
        </p:spPr>
        <p:txBody>
          <a:bodyPr>
            <a:normAutofit/>
          </a:bodyPr>
          <a:lstStyle/>
          <a:p>
            <a:r>
              <a:rPr lang="en-US" sz="4000" dirty="0"/>
              <a:t>Sling Inspection</a:t>
            </a:r>
          </a:p>
        </p:txBody>
      </p:sp>
      <p:sp>
        <p:nvSpPr>
          <p:cNvPr id="312327" name="Rectangle 7"/>
          <p:cNvSpPr>
            <a:spLocks noChangeArrowheads="1"/>
          </p:cNvSpPr>
          <p:nvPr/>
        </p:nvSpPr>
        <p:spPr bwMode="auto">
          <a:xfrm>
            <a:off x="335280" y="1414956"/>
            <a:ext cx="5699760" cy="3569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50000"/>
              </a:spcBef>
            </a:pPr>
            <a:r>
              <a:rPr lang="en-US" sz="2800" dirty="0">
                <a:latin typeface="+mn-lt"/>
              </a:rPr>
              <a:t>Inspect slings:</a:t>
            </a:r>
          </a:p>
          <a:p>
            <a:pPr marL="342900" indent="-342900">
              <a:spcBef>
                <a:spcPct val="50000"/>
              </a:spcBef>
              <a:buClr>
                <a:srgbClr val="FFCC00"/>
              </a:buClr>
              <a:buFont typeface="Wingdings" pitchFamily="2" charset="2"/>
              <a:buChar char="Ø"/>
            </a:pPr>
            <a:r>
              <a:rPr lang="en-US" sz="2800" dirty="0">
                <a:latin typeface="+mn-lt"/>
              </a:rPr>
              <a:t> Each day before use</a:t>
            </a:r>
          </a:p>
          <a:p>
            <a:pPr marL="342900" indent="-342900">
              <a:spcBef>
                <a:spcPct val="50000"/>
              </a:spcBef>
              <a:buClr>
                <a:srgbClr val="FFCC00"/>
              </a:buClr>
              <a:buFont typeface="Wingdings" pitchFamily="2" charset="2"/>
              <a:buChar char="Ø"/>
            </a:pPr>
            <a:r>
              <a:rPr lang="en-US" sz="2800" dirty="0">
                <a:latin typeface="+mn-lt"/>
              </a:rPr>
              <a:t> Where service conditions                         warrant</a:t>
            </a:r>
          </a:p>
          <a:p>
            <a:pPr marL="342900" indent="-342900">
              <a:spcBef>
                <a:spcPct val="50000"/>
              </a:spcBef>
              <a:buClr>
                <a:srgbClr val="FFFF00"/>
              </a:buClr>
              <a:buFont typeface="Wingdings" pitchFamily="2" charset="2"/>
              <a:buNone/>
            </a:pPr>
            <a:r>
              <a:rPr lang="en-US" sz="2800" dirty="0">
                <a:latin typeface="+mn-lt"/>
              </a:rPr>
              <a:t>Remove them from service if</a:t>
            </a:r>
          </a:p>
          <a:p>
            <a:pPr marL="342900" indent="-342900">
              <a:lnSpc>
                <a:spcPct val="80000"/>
              </a:lnSpc>
              <a:spcBef>
                <a:spcPct val="15000"/>
              </a:spcBef>
              <a:buClr>
                <a:srgbClr val="FFFF00"/>
              </a:buClr>
              <a:buFont typeface="Wingdings" pitchFamily="2" charset="2"/>
              <a:buNone/>
            </a:pPr>
            <a:r>
              <a:rPr lang="en-US" sz="2800" dirty="0">
                <a:latin typeface="+mn-lt"/>
              </a:rPr>
              <a:t>damaged or defective</a:t>
            </a:r>
          </a:p>
        </p:txBody>
      </p:sp>
      <p:pic>
        <p:nvPicPr>
          <p:cNvPr id="312330" name="Picture 10" descr="C:\A-MAIN FILE\OUTREACH\filter01\Slide11.JPG"/>
          <p:cNvPicPr>
            <a:picLocks noChangeAspect="1" noChangeArrowheads="1"/>
          </p:cNvPicPr>
          <p:nvPr/>
        </p:nvPicPr>
        <p:blipFill>
          <a:blip r:embed="rId3" cstate="print">
            <a:extLst>
              <a:ext uri="{28A0092B-C50C-407E-A947-70E740481C1C}">
                <a14:useLocalDpi xmlns:a14="http://schemas.microsoft.com/office/drawing/2010/main" val="0"/>
              </a:ext>
            </a:extLst>
          </a:blip>
          <a:srcRect l="58888" t="23334" r="7777" b="14444"/>
          <a:stretch>
            <a:fillRect/>
          </a:stretch>
        </p:blipFill>
        <p:spPr bwMode="auto">
          <a:xfrm>
            <a:off x="6190458" y="1563899"/>
            <a:ext cx="3412173" cy="4244869"/>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14</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329078225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4" name="Rectangle 4"/>
          <p:cNvSpPr>
            <a:spLocks noChangeArrowheads="1"/>
          </p:cNvSpPr>
          <p:nvPr/>
        </p:nvSpPr>
        <p:spPr bwMode="auto">
          <a:xfrm>
            <a:off x="0" y="144703"/>
            <a:ext cx="10058400" cy="656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1" algn="ctr">
              <a:lnSpc>
                <a:spcPct val="90000"/>
              </a:lnSpc>
              <a:spcBef>
                <a:spcPct val="20000"/>
              </a:spcBef>
            </a:pPr>
            <a:r>
              <a:rPr lang="en-US" sz="4000" dirty="0">
                <a:latin typeface="+mj-lt"/>
              </a:rPr>
              <a:t>Remove From Service</a:t>
            </a:r>
          </a:p>
        </p:txBody>
      </p:sp>
      <p:pic>
        <p:nvPicPr>
          <p:cNvPr id="317445" name="Picture 5" descr="C:\A-MAIN FILE\OUTREACH\filter01\Slide12.JPG"/>
          <p:cNvPicPr>
            <a:picLocks noChangeAspect="1" noChangeArrowheads="1"/>
          </p:cNvPicPr>
          <p:nvPr/>
        </p:nvPicPr>
        <p:blipFill>
          <a:blip r:embed="rId3" cstate="print">
            <a:extLst>
              <a:ext uri="{28A0092B-C50C-407E-A947-70E740481C1C}">
                <a14:useLocalDpi xmlns:a14="http://schemas.microsoft.com/office/drawing/2010/main" val="0"/>
              </a:ext>
            </a:extLst>
          </a:blip>
          <a:srcRect l="27779" t="23334" r="26666" b="29259"/>
          <a:stretch>
            <a:fillRect/>
          </a:stretch>
        </p:blipFill>
        <p:spPr bwMode="auto">
          <a:xfrm>
            <a:off x="2517410" y="839268"/>
            <a:ext cx="5362734" cy="3718915"/>
          </a:xfrm>
          <a:prstGeom prst="rect">
            <a:avLst/>
          </a:prstGeom>
          <a:noFill/>
          <a:extLst>
            <a:ext uri="{909E8E84-426E-40dd-AFC4-6F175D3DCCD1}">
              <a14:hiddenFill xmlns:a14="http://schemas.microsoft.com/office/drawing/2010/main">
                <a:solidFill>
                  <a:srgbClr val="FFFFFF"/>
                </a:solidFill>
              </a14:hiddenFill>
            </a:ext>
          </a:extLst>
        </p:spPr>
      </p:pic>
      <p:sp>
        <p:nvSpPr>
          <p:cNvPr id="317446" name="Rectangle 6"/>
          <p:cNvSpPr>
            <a:spLocks noChangeArrowheads="1"/>
          </p:cNvSpPr>
          <p:nvPr/>
        </p:nvSpPr>
        <p:spPr bwMode="auto">
          <a:xfrm>
            <a:off x="86627" y="4577612"/>
            <a:ext cx="10058400" cy="882293"/>
          </a:xfrm>
          <a:prstGeom prst="rect">
            <a:avLst/>
          </a:prstGeom>
          <a:solidFill>
            <a:srgbClr val="3399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spcBef>
                <a:spcPct val="20000"/>
              </a:spcBef>
            </a:pPr>
            <a:r>
              <a:rPr lang="en-US" sz="2800" b="1" dirty="0">
                <a:solidFill>
                  <a:schemeClr val="bg1"/>
                </a:solidFill>
                <a:latin typeface="+mn-lt"/>
              </a:rPr>
              <a:t>Immediately remove damaged or </a:t>
            </a:r>
          </a:p>
          <a:p>
            <a:pPr algn="ctr">
              <a:lnSpc>
                <a:spcPct val="80000"/>
              </a:lnSpc>
              <a:spcBef>
                <a:spcPct val="20000"/>
              </a:spcBef>
            </a:pPr>
            <a:r>
              <a:rPr lang="en-US" sz="2800" b="1" dirty="0">
                <a:solidFill>
                  <a:schemeClr val="bg1"/>
                </a:solidFill>
                <a:latin typeface="+mn-lt"/>
              </a:rPr>
              <a:t>defective slings from service</a:t>
            </a:r>
          </a:p>
        </p:txBody>
      </p:sp>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15</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256800909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987" y="269940"/>
            <a:ext cx="9987414" cy="707886"/>
          </a:xfrm>
          <a:prstGeom prst="rect">
            <a:avLst/>
          </a:prstGeom>
          <a:noFill/>
        </p:spPr>
        <p:txBody>
          <a:bodyPr wrap="square" rtlCol="0">
            <a:spAutoFit/>
          </a:bodyPr>
          <a:lstStyle/>
          <a:p>
            <a:pPr algn="ctr"/>
            <a:r>
              <a:rPr lang="en-US" sz="4000" dirty="0" smtClean="0">
                <a:latin typeface="+mj-lt"/>
                <a:cs typeface="Arial" pitchFamily="34" charset="0"/>
              </a:rPr>
              <a:t>Importance of Operator</a:t>
            </a:r>
            <a:endParaRPr lang="en-US" sz="4000" dirty="0">
              <a:latin typeface="+mj-lt"/>
              <a:cs typeface="Arial" pitchFamily="34" charset="0"/>
            </a:endParaRPr>
          </a:p>
        </p:txBody>
      </p:sp>
      <p:sp>
        <p:nvSpPr>
          <p:cNvPr id="3" name="TextBox 2"/>
          <p:cNvSpPr txBox="1"/>
          <p:nvPr/>
        </p:nvSpPr>
        <p:spPr>
          <a:xfrm>
            <a:off x="328367" y="1590052"/>
            <a:ext cx="5668174" cy="4339650"/>
          </a:xfrm>
          <a:prstGeom prst="rect">
            <a:avLst/>
          </a:prstGeom>
          <a:noFill/>
        </p:spPr>
        <p:txBody>
          <a:bodyPr wrap="square" rtlCol="0">
            <a:spAutoFit/>
          </a:bodyPr>
          <a:lstStyle/>
          <a:p>
            <a:pPr>
              <a:spcAft>
                <a:spcPts val="1800"/>
              </a:spcAft>
              <a:buFont typeface="Arial" pitchFamily="34" charset="0"/>
              <a:buChar char="•"/>
            </a:pPr>
            <a:r>
              <a:rPr lang="en-US" sz="3600" dirty="0" smtClean="0">
                <a:latin typeface="+mn-lt"/>
              </a:rPr>
              <a:t> Inspection of Slings</a:t>
            </a:r>
          </a:p>
          <a:p>
            <a:pPr>
              <a:spcAft>
                <a:spcPts val="1800"/>
              </a:spcAft>
              <a:buFont typeface="Arial" pitchFamily="34" charset="0"/>
              <a:buChar char="•"/>
            </a:pPr>
            <a:r>
              <a:rPr lang="en-US" sz="3600" dirty="0" smtClean="0">
                <a:latin typeface="+mn-lt"/>
              </a:rPr>
              <a:t> Selection of Proper</a:t>
            </a:r>
            <a:br>
              <a:rPr lang="en-US" sz="3600" dirty="0" smtClean="0">
                <a:latin typeface="+mn-lt"/>
              </a:rPr>
            </a:br>
            <a:r>
              <a:rPr lang="en-US" sz="3600" dirty="0" smtClean="0">
                <a:latin typeface="+mn-lt"/>
              </a:rPr>
              <a:t>    Sling/Hardware</a:t>
            </a:r>
          </a:p>
          <a:p>
            <a:pPr>
              <a:spcAft>
                <a:spcPts val="1800"/>
              </a:spcAft>
              <a:buFont typeface="Arial" pitchFamily="34" charset="0"/>
              <a:buChar char="•"/>
            </a:pPr>
            <a:r>
              <a:rPr lang="en-US" sz="3600" dirty="0" smtClean="0">
                <a:latin typeface="+mn-lt"/>
              </a:rPr>
              <a:t> </a:t>
            </a:r>
            <a:r>
              <a:rPr lang="en-US" sz="3600" dirty="0">
                <a:latin typeface="+mn-lt"/>
              </a:rPr>
              <a:t>Safety-Minded</a:t>
            </a:r>
          </a:p>
          <a:p>
            <a:pPr>
              <a:spcAft>
                <a:spcPts val="1800"/>
              </a:spcAft>
              <a:buFont typeface="Arial" pitchFamily="34" charset="0"/>
              <a:buChar char="•"/>
            </a:pPr>
            <a:r>
              <a:rPr lang="en-US" sz="3600" dirty="0" smtClean="0">
                <a:latin typeface="+mn-lt"/>
              </a:rPr>
              <a:t>Proper Operation- No Jerks!</a:t>
            </a:r>
          </a:p>
          <a:p>
            <a:endParaRPr lang="en-US" sz="3600" dirty="0">
              <a:latin typeface="+mn-lt"/>
            </a:endParaRPr>
          </a:p>
        </p:txBody>
      </p:sp>
      <p:pic>
        <p:nvPicPr>
          <p:cNvPr id="4" name="Picture 3" descr="slingammo.jpg"/>
          <p:cNvPicPr>
            <a:picLocks noChangeAspect="1"/>
          </p:cNvPicPr>
          <p:nvPr/>
        </p:nvPicPr>
        <p:blipFill>
          <a:blip r:embed="rId2" cstate="print"/>
          <a:stretch>
            <a:fillRect/>
          </a:stretch>
        </p:blipFill>
        <p:spPr>
          <a:xfrm>
            <a:off x="5486401" y="1456004"/>
            <a:ext cx="4184017" cy="2986342"/>
          </a:xfrm>
          <a:prstGeom prst="rect">
            <a:avLst/>
          </a:prstGeom>
          <a:ln>
            <a:noFill/>
          </a:ln>
          <a:effectLst>
            <a:outerShdw blurRad="292100" dist="139700" dir="2700000" algn="tl" rotWithShape="0">
              <a:srgbClr val="333333">
                <a:alpha val="65000"/>
              </a:srgbClr>
            </a:outerShdw>
          </a:effectLst>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16</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423759483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Rectangle 3"/>
          <p:cNvSpPr>
            <a:spLocks noChangeArrowheads="1"/>
          </p:cNvSpPr>
          <p:nvPr/>
        </p:nvSpPr>
        <p:spPr bwMode="auto">
          <a:xfrm>
            <a:off x="343301" y="1117071"/>
            <a:ext cx="5364480"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5000"/>
              </a:lnSpc>
            </a:pPr>
            <a:r>
              <a:rPr lang="en-US" sz="2800" dirty="0">
                <a:latin typeface="+mn-lt"/>
              </a:rPr>
              <a:t>Adapts to shape of the load</a:t>
            </a:r>
          </a:p>
          <a:p>
            <a:pPr>
              <a:lnSpc>
                <a:spcPct val="85000"/>
              </a:lnSpc>
            </a:pPr>
            <a:endParaRPr lang="en-US" sz="2800" dirty="0">
              <a:latin typeface="+mn-lt"/>
            </a:endParaRPr>
          </a:p>
          <a:p>
            <a:pPr>
              <a:lnSpc>
                <a:spcPct val="85000"/>
              </a:lnSpc>
            </a:pPr>
            <a:r>
              <a:rPr lang="en-US" sz="2800" dirty="0">
                <a:latin typeface="+mn-lt"/>
              </a:rPr>
              <a:t>Can damage by sudden shocks</a:t>
            </a:r>
          </a:p>
          <a:p>
            <a:pPr>
              <a:lnSpc>
                <a:spcPct val="85000"/>
              </a:lnSpc>
            </a:pPr>
            <a:endParaRPr lang="en-US" sz="2800" dirty="0">
              <a:latin typeface="+mn-lt"/>
            </a:endParaRPr>
          </a:p>
          <a:p>
            <a:pPr>
              <a:lnSpc>
                <a:spcPct val="85000"/>
              </a:lnSpc>
            </a:pPr>
            <a:r>
              <a:rPr lang="en-US" sz="2800" dirty="0">
                <a:latin typeface="+mn-lt"/>
              </a:rPr>
              <a:t>Best choice for hoisting very hot materials</a:t>
            </a:r>
          </a:p>
          <a:p>
            <a:pPr>
              <a:lnSpc>
                <a:spcPct val="85000"/>
              </a:lnSpc>
            </a:pPr>
            <a:endParaRPr lang="en-US" sz="2800" dirty="0">
              <a:latin typeface="+mn-lt"/>
            </a:endParaRPr>
          </a:p>
          <a:p>
            <a:pPr>
              <a:lnSpc>
                <a:spcPct val="85000"/>
              </a:lnSpc>
            </a:pPr>
            <a:r>
              <a:rPr lang="en-US" sz="2800" dirty="0">
                <a:latin typeface="+mn-lt"/>
              </a:rPr>
              <a:t>Must have an affixed tag stating size, grade, rated capacity, and sling manufacturer</a:t>
            </a:r>
          </a:p>
        </p:txBody>
      </p:sp>
      <p:sp>
        <p:nvSpPr>
          <p:cNvPr id="180228" name="Text Box 4"/>
          <p:cNvSpPr txBox="1">
            <a:spLocks noChangeArrowheads="1"/>
          </p:cNvSpPr>
          <p:nvPr/>
        </p:nvSpPr>
        <p:spPr bwMode="auto">
          <a:xfrm>
            <a:off x="0" y="225092"/>
            <a:ext cx="100584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4000" dirty="0">
                <a:latin typeface="+mj-lt"/>
                <a:cs typeface="Times New Roman" panose="02020603050405020304" pitchFamily="18" charset="0"/>
              </a:rPr>
              <a:t>Alloy Steel Chains</a:t>
            </a:r>
          </a:p>
        </p:txBody>
      </p:sp>
      <p:sp>
        <p:nvSpPr>
          <p:cNvPr id="180230" name="Text Box 6"/>
          <p:cNvSpPr txBox="1">
            <a:spLocks noChangeArrowheads="1"/>
          </p:cNvSpPr>
          <p:nvPr/>
        </p:nvSpPr>
        <p:spPr bwMode="auto">
          <a:xfrm>
            <a:off x="1676400" y="5734298"/>
            <a:ext cx="32689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sz="1800">
              <a:solidFill>
                <a:srgbClr val="FFFF00"/>
              </a:solidFill>
              <a:latin typeface="Times New Roman" pitchFamily="18" charset="0"/>
            </a:endParaRPr>
          </a:p>
        </p:txBody>
      </p:sp>
      <p:pic>
        <p:nvPicPr>
          <p:cNvPr id="180232" name="Picture 8" descr="C:\A-MAIN FILE\OUTREACH\filter01\Slide13.JPG"/>
          <p:cNvPicPr>
            <a:picLocks noChangeAspect="1" noChangeArrowheads="1"/>
          </p:cNvPicPr>
          <p:nvPr/>
        </p:nvPicPr>
        <p:blipFill>
          <a:blip r:embed="rId3" cstate="print">
            <a:extLst>
              <a:ext uri="{28A0092B-C50C-407E-A947-70E740481C1C}">
                <a14:useLocalDpi xmlns:a14="http://schemas.microsoft.com/office/drawing/2010/main" val="0"/>
              </a:ext>
            </a:extLst>
          </a:blip>
          <a:srcRect l="46666" t="29259" r="11111" b="29259"/>
          <a:stretch>
            <a:fillRect/>
          </a:stretch>
        </p:blipFill>
        <p:spPr bwMode="auto">
          <a:xfrm>
            <a:off x="5951822" y="3374486"/>
            <a:ext cx="3604260" cy="23598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0233" name="Picture 9" descr="S:\Cranes 150\150C\MVC-019S.JPG"/>
          <p:cNvPicPr>
            <a:picLocks noChangeAspect="1" noChangeArrowheads="1"/>
          </p:cNvPicPr>
          <p:nvPr/>
        </p:nvPicPr>
        <p:blipFill>
          <a:blip r:embed="rId4" cstate="print">
            <a:lum bright="6000" contrast="6000"/>
            <a:extLst>
              <a:ext uri="{28A0092B-C50C-407E-A947-70E740481C1C}">
                <a14:useLocalDpi xmlns:a14="http://schemas.microsoft.com/office/drawing/2010/main" val="0"/>
              </a:ext>
            </a:extLst>
          </a:blip>
          <a:srcRect/>
          <a:stretch>
            <a:fillRect/>
          </a:stretch>
        </p:blipFill>
        <p:spPr bwMode="auto">
          <a:xfrm>
            <a:off x="5988117" y="1077712"/>
            <a:ext cx="3101340" cy="20665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17</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35175743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ChangeArrowheads="1"/>
          </p:cNvSpPr>
          <p:nvPr/>
        </p:nvSpPr>
        <p:spPr bwMode="auto">
          <a:xfrm>
            <a:off x="171651" y="2214151"/>
            <a:ext cx="4442460" cy="2551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5000"/>
              </a:lnSpc>
            </a:pPr>
            <a:r>
              <a:rPr lang="en-US" sz="2800" dirty="0">
                <a:latin typeface="+mn-lt"/>
              </a:rPr>
              <a:t>Hooks, rings, oblong links, or other attachments, when used with alloy steel chains, must have a rated capacity at least equal to that of the chain</a:t>
            </a:r>
          </a:p>
        </p:txBody>
      </p:sp>
      <p:sp>
        <p:nvSpPr>
          <p:cNvPr id="182278" name="Text Box 6"/>
          <p:cNvSpPr txBox="1">
            <a:spLocks noChangeArrowheads="1"/>
          </p:cNvSpPr>
          <p:nvPr/>
        </p:nvSpPr>
        <p:spPr bwMode="auto">
          <a:xfrm>
            <a:off x="0" y="372054"/>
            <a:ext cx="10058400" cy="1188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20000"/>
              </a:spcBef>
            </a:pPr>
            <a:r>
              <a:rPr lang="en-US" sz="4000" dirty="0">
                <a:latin typeface="+mj-lt"/>
              </a:rPr>
              <a:t>Alloy Steel Chain Attachments</a:t>
            </a:r>
          </a:p>
          <a:p>
            <a:pPr algn="ctr">
              <a:lnSpc>
                <a:spcPct val="90000"/>
              </a:lnSpc>
              <a:spcBef>
                <a:spcPct val="20000"/>
              </a:spcBef>
            </a:pPr>
            <a:r>
              <a:rPr lang="en-US" sz="3200" b="1" dirty="0">
                <a:latin typeface="+mj-lt"/>
              </a:rPr>
              <a:t>Rated Capacity</a:t>
            </a:r>
          </a:p>
        </p:txBody>
      </p:sp>
      <p:sp>
        <p:nvSpPr>
          <p:cNvPr id="182279" name="Text Box 7"/>
          <p:cNvSpPr txBox="1">
            <a:spLocks noChangeArrowheads="1"/>
          </p:cNvSpPr>
          <p:nvPr/>
        </p:nvSpPr>
        <p:spPr bwMode="auto">
          <a:xfrm>
            <a:off x="1676400" y="5734298"/>
            <a:ext cx="32689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sz="1800">
              <a:solidFill>
                <a:srgbClr val="FFFF00"/>
              </a:solidFill>
              <a:latin typeface="Times New Roman" pitchFamily="18" charset="0"/>
            </a:endParaRPr>
          </a:p>
        </p:txBody>
      </p:sp>
      <p:pic>
        <p:nvPicPr>
          <p:cNvPr id="182281" name="Picture 9" descr="C:\A-MAIN FILE\OUTREACH\filter01\Slide15.JPG"/>
          <p:cNvPicPr>
            <a:picLocks noChangeAspect="1" noChangeArrowheads="1"/>
          </p:cNvPicPr>
          <p:nvPr/>
        </p:nvPicPr>
        <p:blipFill>
          <a:blip r:embed="rId3" cstate="print">
            <a:extLst>
              <a:ext uri="{28A0092B-C50C-407E-A947-70E740481C1C}">
                <a14:useLocalDpi xmlns:a14="http://schemas.microsoft.com/office/drawing/2010/main" val="0"/>
              </a:ext>
            </a:extLst>
          </a:blip>
          <a:srcRect l="47778" t="32222" r="7777" b="29259"/>
          <a:stretch>
            <a:fillRect/>
          </a:stretch>
        </p:blipFill>
        <p:spPr bwMode="auto">
          <a:xfrm>
            <a:off x="4678419" y="2132249"/>
            <a:ext cx="5113020" cy="29524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18</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129380224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2" name="Picture 12" descr="C:\A-MAIN FILE\OUTREACH\filter01\Slide17.JPG"/>
          <p:cNvPicPr>
            <a:picLocks noChangeAspect="1" noChangeArrowheads="1"/>
          </p:cNvPicPr>
          <p:nvPr/>
        </p:nvPicPr>
        <p:blipFill>
          <a:blip r:embed="rId3" cstate="print">
            <a:extLst>
              <a:ext uri="{28A0092B-C50C-407E-A947-70E740481C1C}">
                <a14:useLocalDpi xmlns:a14="http://schemas.microsoft.com/office/drawing/2010/main" val="0"/>
              </a:ext>
            </a:extLst>
          </a:blip>
          <a:srcRect l="41112" t="30740" r="6667" b="23334"/>
          <a:stretch>
            <a:fillRect/>
          </a:stretch>
        </p:blipFill>
        <p:spPr bwMode="auto">
          <a:xfrm>
            <a:off x="4036704" y="2412703"/>
            <a:ext cx="5732938" cy="33605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84323" name="Text Box 3"/>
          <p:cNvSpPr txBox="1">
            <a:spLocks noChangeArrowheads="1"/>
          </p:cNvSpPr>
          <p:nvPr/>
        </p:nvSpPr>
        <p:spPr bwMode="auto">
          <a:xfrm>
            <a:off x="0" y="337639"/>
            <a:ext cx="10058400" cy="605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80000"/>
              </a:lnSpc>
            </a:pPr>
            <a:r>
              <a:rPr lang="en-US" sz="4000" dirty="0">
                <a:latin typeface="+mj-lt"/>
                <a:cs typeface="Times New Roman" panose="02020603050405020304" pitchFamily="18" charset="0"/>
              </a:rPr>
              <a:t>Chain Wear</a:t>
            </a:r>
          </a:p>
        </p:txBody>
      </p:sp>
      <p:sp>
        <p:nvSpPr>
          <p:cNvPr id="184330" name="Text Box 10"/>
          <p:cNvSpPr txBox="1">
            <a:spLocks noChangeArrowheads="1"/>
          </p:cNvSpPr>
          <p:nvPr/>
        </p:nvSpPr>
        <p:spPr bwMode="auto">
          <a:xfrm>
            <a:off x="-81011" y="1127736"/>
            <a:ext cx="9484894" cy="2569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1">
              <a:lnSpc>
                <a:spcPct val="85000"/>
              </a:lnSpc>
            </a:pPr>
            <a:r>
              <a:rPr lang="en-US" sz="2800" dirty="0">
                <a:latin typeface="+mn-lt"/>
              </a:rPr>
              <a:t>When a chain shows excessive wear, or is cracked or pitted, remove it from </a:t>
            </a:r>
            <a:r>
              <a:rPr lang="en-US" sz="2800" dirty="0" smtClean="0">
                <a:latin typeface="+mn-lt"/>
              </a:rPr>
              <a:t>service.</a:t>
            </a:r>
            <a:endParaRPr lang="en-US" sz="2800" dirty="0">
              <a:latin typeface="+mn-lt"/>
            </a:endParaRPr>
          </a:p>
          <a:p>
            <a:pPr lvl="1">
              <a:lnSpc>
                <a:spcPct val="85000"/>
              </a:lnSpc>
            </a:pPr>
            <a:endParaRPr lang="en-US" sz="2800" dirty="0">
              <a:latin typeface="+mn-lt"/>
            </a:endParaRPr>
          </a:p>
          <a:p>
            <a:pPr lvl="1">
              <a:lnSpc>
                <a:spcPct val="85000"/>
              </a:lnSpc>
            </a:pPr>
            <a:r>
              <a:rPr lang="en-US" sz="2800" dirty="0">
                <a:latin typeface="+mn-lt"/>
              </a:rPr>
              <a:t>Non-alloy repair links </a:t>
            </a:r>
            <a:r>
              <a:rPr lang="en-US" sz="2800" dirty="0" smtClean="0">
                <a:latin typeface="+mn-lt"/>
              </a:rPr>
              <a:t/>
            </a:r>
            <a:br>
              <a:rPr lang="en-US" sz="2800" dirty="0" smtClean="0">
                <a:latin typeface="+mn-lt"/>
              </a:rPr>
            </a:br>
            <a:r>
              <a:rPr lang="en-US" sz="2800" b="1" dirty="0" smtClean="0">
                <a:solidFill>
                  <a:srgbClr val="FF0000"/>
                </a:solidFill>
                <a:latin typeface="+mn-lt"/>
              </a:rPr>
              <a:t>can </a:t>
            </a:r>
            <a:r>
              <a:rPr lang="en-US" sz="2800" b="1" dirty="0">
                <a:solidFill>
                  <a:srgbClr val="FF0000"/>
                </a:solidFill>
                <a:latin typeface="+mn-lt"/>
              </a:rPr>
              <a:t>not</a:t>
            </a:r>
            <a:r>
              <a:rPr lang="en-US" sz="2800" dirty="0">
                <a:latin typeface="+mn-lt"/>
              </a:rPr>
              <a:t> be </a:t>
            </a:r>
            <a:r>
              <a:rPr lang="en-US" sz="2800" dirty="0" smtClean="0">
                <a:latin typeface="+mn-lt"/>
              </a:rPr>
              <a:t>used.</a:t>
            </a:r>
            <a:endParaRPr lang="en-US" sz="2800" dirty="0">
              <a:latin typeface="+mn-lt"/>
            </a:endParaRPr>
          </a:p>
          <a:p>
            <a:pPr>
              <a:spcBef>
                <a:spcPct val="50000"/>
              </a:spcBef>
            </a:pPr>
            <a:endParaRPr lang="en-US" sz="2800" b="1" dirty="0">
              <a:latin typeface="+mn-lt"/>
            </a:endParaRPr>
          </a:p>
        </p:txBody>
      </p:sp>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19</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223389683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a:xfrm>
            <a:off x="0" y="209263"/>
            <a:ext cx="10058400" cy="1117071"/>
          </a:xfrm>
        </p:spPr>
        <p:txBody>
          <a:bodyPr>
            <a:normAutofit/>
          </a:bodyPr>
          <a:lstStyle/>
          <a:p>
            <a:r>
              <a:rPr lang="en-US" sz="4000" dirty="0"/>
              <a:t>Wire Rope Slings</a:t>
            </a:r>
          </a:p>
        </p:txBody>
      </p:sp>
      <p:sp>
        <p:nvSpPr>
          <p:cNvPr id="379907" name="Rectangle 3"/>
          <p:cNvSpPr>
            <a:spLocks noGrp="1" noChangeArrowheads="1"/>
          </p:cNvSpPr>
          <p:nvPr>
            <p:ph type="body" sz="half" idx="1"/>
          </p:nvPr>
        </p:nvSpPr>
        <p:spPr>
          <a:xfrm>
            <a:off x="419100" y="1712843"/>
            <a:ext cx="5886609" cy="4021455"/>
          </a:xfrm>
        </p:spPr>
        <p:txBody>
          <a:bodyPr/>
          <a:lstStyle/>
          <a:p>
            <a:pPr marL="0" indent="0">
              <a:lnSpc>
                <a:spcPct val="85000"/>
              </a:lnSpc>
              <a:spcBef>
                <a:spcPct val="15000"/>
              </a:spcBef>
            </a:pPr>
            <a:r>
              <a:rPr lang="en-US" sz="2800" dirty="0"/>
              <a:t>Used to hoist materials</a:t>
            </a:r>
          </a:p>
          <a:p>
            <a:pPr marL="0" indent="0">
              <a:lnSpc>
                <a:spcPct val="85000"/>
              </a:lnSpc>
              <a:spcBef>
                <a:spcPct val="15000"/>
              </a:spcBef>
              <a:buNone/>
            </a:pPr>
            <a:endParaRPr lang="en-US" sz="2800" dirty="0"/>
          </a:p>
          <a:p>
            <a:pPr marL="0" indent="0">
              <a:lnSpc>
                <a:spcPct val="80000"/>
              </a:lnSpc>
              <a:spcBef>
                <a:spcPct val="30000"/>
              </a:spcBef>
            </a:pPr>
            <a:r>
              <a:rPr lang="en-US" sz="2800" dirty="0">
                <a:solidFill>
                  <a:srgbClr val="92D050"/>
                </a:solidFill>
              </a:rPr>
              <a:t>Selection considerations:  </a:t>
            </a:r>
          </a:p>
          <a:p>
            <a:pPr marL="0" indent="0">
              <a:lnSpc>
                <a:spcPct val="80000"/>
              </a:lnSpc>
              <a:spcBef>
                <a:spcPct val="30000"/>
              </a:spcBef>
              <a:buClr>
                <a:srgbClr val="00B050"/>
              </a:buClr>
              <a:buFont typeface="Wingdings" pitchFamily="2" charset="2"/>
              <a:buChar char="Ø"/>
            </a:pPr>
            <a:r>
              <a:rPr lang="en-US" sz="2800" dirty="0">
                <a:solidFill>
                  <a:srgbClr val="92D050"/>
                </a:solidFill>
              </a:rPr>
              <a:t> </a:t>
            </a:r>
            <a:r>
              <a:rPr lang="en-US" sz="2800" dirty="0">
                <a:solidFill>
                  <a:srgbClr val="000000"/>
                </a:solidFill>
              </a:rPr>
              <a:t>strength</a:t>
            </a:r>
          </a:p>
          <a:p>
            <a:pPr marL="0" indent="0">
              <a:lnSpc>
                <a:spcPct val="80000"/>
              </a:lnSpc>
              <a:spcBef>
                <a:spcPct val="30000"/>
              </a:spcBef>
              <a:buClr>
                <a:srgbClr val="00B050"/>
              </a:buClr>
              <a:buFont typeface="Wingdings" pitchFamily="2" charset="2"/>
              <a:buChar char="Ø"/>
            </a:pPr>
            <a:r>
              <a:rPr lang="en-US" sz="2800" dirty="0">
                <a:solidFill>
                  <a:srgbClr val="000000"/>
                </a:solidFill>
              </a:rPr>
              <a:t> ability to bend without cracking</a:t>
            </a:r>
          </a:p>
          <a:p>
            <a:pPr marL="0" indent="0">
              <a:lnSpc>
                <a:spcPct val="80000"/>
              </a:lnSpc>
              <a:spcBef>
                <a:spcPct val="30000"/>
              </a:spcBef>
              <a:buClr>
                <a:srgbClr val="00B050"/>
              </a:buClr>
              <a:buFont typeface="Wingdings" pitchFamily="2" charset="2"/>
              <a:buChar char="Ø"/>
            </a:pPr>
            <a:r>
              <a:rPr lang="en-US" sz="2800" dirty="0">
                <a:solidFill>
                  <a:srgbClr val="000000"/>
                </a:solidFill>
              </a:rPr>
              <a:t> ability to withstand abrasive </a:t>
            </a:r>
            <a:r>
              <a:rPr lang="en-US" sz="2800" dirty="0" smtClean="0">
                <a:solidFill>
                  <a:srgbClr val="000000"/>
                </a:solidFill>
              </a:rPr>
              <a:t>wear</a:t>
            </a:r>
            <a:endParaRPr lang="en-US" sz="2800" dirty="0">
              <a:solidFill>
                <a:srgbClr val="000000"/>
              </a:solidFill>
            </a:endParaRPr>
          </a:p>
          <a:p>
            <a:pPr marL="0" indent="0">
              <a:lnSpc>
                <a:spcPct val="80000"/>
              </a:lnSpc>
              <a:spcBef>
                <a:spcPct val="30000"/>
              </a:spcBef>
              <a:buClr>
                <a:srgbClr val="00B050"/>
              </a:buClr>
              <a:buFont typeface="Wingdings" pitchFamily="2" charset="2"/>
              <a:buChar char="Ø"/>
            </a:pPr>
            <a:r>
              <a:rPr lang="en-US" sz="2800" dirty="0">
                <a:solidFill>
                  <a:srgbClr val="000000"/>
                </a:solidFill>
              </a:rPr>
              <a:t> ability to withstand </a:t>
            </a:r>
            <a:r>
              <a:rPr lang="en-US" sz="2800" dirty="0"/>
              <a:t>abuse</a:t>
            </a:r>
          </a:p>
        </p:txBody>
      </p:sp>
      <p:pic>
        <p:nvPicPr>
          <p:cNvPr id="379909" name="Picture 5" descr="D:\Construction\CONST PART I\Rigging\filter\Slide1.JPG"/>
          <p:cNvPicPr>
            <a:picLocks noGrp="1" noChangeAspect="1" noChangeArrowheads="1"/>
          </p:cNvPicPr>
          <p:nvPr>
            <p:ph type="clipArt" sz="half" idx="2"/>
          </p:nvPr>
        </p:nvPicPr>
        <p:blipFill>
          <a:blip r:embed="rId3" cstate="print">
            <a:extLst>
              <a:ext uri="{28A0092B-C50C-407E-A947-70E740481C1C}">
                <a14:useLocalDpi xmlns:a14="http://schemas.microsoft.com/office/drawing/2010/main" val="0"/>
              </a:ext>
            </a:extLst>
          </a:blip>
          <a:stretch>
            <a:fillRect/>
          </a:stretch>
        </p:blipFill>
        <p:spPr>
          <a:xfrm>
            <a:off x="6362516" y="1713161"/>
            <a:ext cx="3538600" cy="40211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79910" name="Rectangle 6"/>
          <p:cNvSpPr>
            <a:spLocks noChangeArrowheads="1"/>
          </p:cNvSpPr>
          <p:nvPr/>
        </p:nvSpPr>
        <p:spPr bwMode="auto">
          <a:xfrm>
            <a:off x="6305709" y="4590852"/>
            <a:ext cx="132540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atin typeface="Times New Roman" pitchFamily="18" charset="0"/>
              </a:rPr>
              <a:t>Wire rope</a:t>
            </a:r>
          </a:p>
        </p:txBody>
      </p:sp>
      <p:sp>
        <p:nvSpPr>
          <p:cNvPr id="379911" name="Rectangle 7"/>
          <p:cNvSpPr>
            <a:spLocks noChangeArrowheads="1"/>
          </p:cNvSpPr>
          <p:nvPr/>
        </p:nvSpPr>
        <p:spPr bwMode="auto">
          <a:xfrm>
            <a:off x="8980966" y="3920610"/>
            <a:ext cx="99257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Strand</a:t>
            </a:r>
          </a:p>
        </p:txBody>
      </p:sp>
      <p:sp>
        <p:nvSpPr>
          <p:cNvPr id="379912" name="Rectangle 8"/>
          <p:cNvSpPr>
            <a:spLocks noChangeArrowheads="1"/>
          </p:cNvSpPr>
          <p:nvPr/>
        </p:nvSpPr>
        <p:spPr bwMode="auto">
          <a:xfrm>
            <a:off x="8965249" y="2952482"/>
            <a:ext cx="100540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Center</a:t>
            </a:r>
          </a:p>
        </p:txBody>
      </p:sp>
      <p:sp>
        <p:nvSpPr>
          <p:cNvPr id="379913" name="Rectangle 9"/>
          <p:cNvSpPr>
            <a:spLocks noChangeArrowheads="1"/>
          </p:cNvSpPr>
          <p:nvPr/>
        </p:nvSpPr>
        <p:spPr bwMode="auto">
          <a:xfrm>
            <a:off x="8600282" y="2013831"/>
            <a:ext cx="7874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Wire</a:t>
            </a:r>
          </a:p>
        </p:txBody>
      </p:sp>
      <p:sp>
        <p:nvSpPr>
          <p:cNvPr id="379914" name="Rectangle 10"/>
          <p:cNvSpPr>
            <a:spLocks noChangeArrowheads="1"/>
          </p:cNvSpPr>
          <p:nvPr/>
        </p:nvSpPr>
        <p:spPr bwMode="auto">
          <a:xfrm>
            <a:off x="6885465" y="2226386"/>
            <a:ext cx="78293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Core</a:t>
            </a:r>
          </a:p>
        </p:txBody>
      </p:sp>
      <p:sp>
        <p:nvSpPr>
          <p:cNvPr id="12"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20</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107274652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 y="257249"/>
            <a:ext cx="10058400" cy="1117071"/>
          </a:xfrm>
        </p:spPr>
        <p:txBody>
          <a:bodyPr>
            <a:normAutofit/>
          </a:bodyPr>
          <a:lstStyle/>
          <a:p>
            <a:r>
              <a:rPr lang="en-US" sz="4000" dirty="0" smtClean="0"/>
              <a:t>Wire Rope Lay</a:t>
            </a:r>
            <a:endParaRPr lang="en-US" sz="4000" dirty="0"/>
          </a:p>
        </p:txBody>
      </p:sp>
      <p:pic>
        <p:nvPicPr>
          <p:cNvPr id="6" name="Picture 5" descr="different rope lay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273" y="1463322"/>
            <a:ext cx="4498341" cy="3343428"/>
          </a:xfrm>
          <a:prstGeom prst="rect">
            <a:avLst/>
          </a:prstGeom>
          <a:noFill/>
          <a:ln>
            <a:noFill/>
          </a:ln>
        </p:spPr>
      </p:pic>
      <p:pic>
        <p:nvPicPr>
          <p:cNvPr id="4" name="Picture 3" descr="langs_lay_reglar_lay-505c312035ce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9450" y="1722174"/>
            <a:ext cx="4127500" cy="2921000"/>
          </a:xfrm>
          <a:prstGeom prst="rect">
            <a:avLst/>
          </a:prstGeom>
        </p:spPr>
      </p:pic>
      <p:sp>
        <p:nvSpPr>
          <p:cNvPr id="7"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21</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17349907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3657"/>
            <a:ext cx="10058400" cy="1117071"/>
          </a:xfrm>
        </p:spPr>
        <p:txBody>
          <a:bodyPr>
            <a:normAutofit/>
          </a:bodyPr>
          <a:lstStyle/>
          <a:p>
            <a:r>
              <a:rPr lang="en-US" sz="4000" dirty="0" smtClean="0"/>
              <a:t>Wire Rope Selection</a:t>
            </a:r>
            <a:endParaRPr lang="en-US" sz="4000" dirty="0"/>
          </a:p>
        </p:txBody>
      </p:sp>
      <p:sp>
        <p:nvSpPr>
          <p:cNvPr id="3" name="Content Placeholder 2"/>
          <p:cNvSpPr>
            <a:spLocks noGrp="1"/>
          </p:cNvSpPr>
          <p:nvPr>
            <p:ph sz="half" idx="1"/>
          </p:nvPr>
        </p:nvSpPr>
        <p:spPr/>
        <p:txBody>
          <a:bodyPr/>
          <a:lstStyle/>
          <a:p>
            <a:r>
              <a:rPr lang="en-US" dirty="0" smtClean="0"/>
              <a:t>Strength</a:t>
            </a:r>
          </a:p>
          <a:p>
            <a:r>
              <a:rPr lang="en-US" dirty="0" smtClean="0"/>
              <a:t>Fatigue</a:t>
            </a:r>
          </a:p>
          <a:p>
            <a:r>
              <a:rPr lang="en-US" dirty="0" smtClean="0"/>
              <a:t>Abrasive Wear</a:t>
            </a:r>
          </a:p>
          <a:p>
            <a:r>
              <a:rPr lang="en-US" dirty="0" smtClean="0"/>
              <a:t>Abuse</a:t>
            </a:r>
            <a:endParaRPr lang="en-US" dirty="0"/>
          </a:p>
        </p:txBody>
      </p:sp>
      <p:pic>
        <p:nvPicPr>
          <p:cNvPr id="5" name="Picture 4" descr="wire rope fatigue failur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3452" y="3974851"/>
            <a:ext cx="4192656" cy="1892549"/>
          </a:xfrm>
          <a:prstGeom prst="rect">
            <a:avLst/>
          </a:prstGeom>
          <a:noFill/>
          <a:ln>
            <a:noFill/>
          </a:ln>
        </p:spPr>
      </p:pic>
      <p:pic>
        <p:nvPicPr>
          <p:cNvPr id="6" name="Picture 5" descr="479px-Steel_wire_rope.png"/>
          <p:cNvPicPr>
            <a:picLocks noChangeAspect="1"/>
          </p:cNvPicPr>
          <p:nvPr/>
        </p:nvPicPr>
        <p:blipFill>
          <a:blip r:embed="rId3" cstate="print"/>
          <a:stretch>
            <a:fillRect/>
          </a:stretch>
        </p:blipFill>
        <p:spPr>
          <a:xfrm>
            <a:off x="6080048" y="1239741"/>
            <a:ext cx="3041806" cy="38038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8610600" y="5048250"/>
            <a:ext cx="1028700" cy="261610"/>
          </a:xfrm>
          <a:prstGeom prst="rect">
            <a:avLst/>
          </a:prstGeom>
          <a:noFill/>
        </p:spPr>
        <p:txBody>
          <a:bodyPr wrap="square" rtlCol="0">
            <a:spAutoFit/>
          </a:bodyPr>
          <a:lstStyle/>
          <a:p>
            <a:r>
              <a:rPr lang="en-US" sz="1100" dirty="0" err="1" smtClean="0"/>
              <a:t>Volty</a:t>
            </a:r>
            <a:endParaRPr lang="en-US" sz="1100" dirty="0"/>
          </a:p>
        </p:txBody>
      </p:sp>
      <p:sp>
        <p:nvSpPr>
          <p:cNvPr id="8"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22</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272193940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3" name="Rectangle 7"/>
          <p:cNvSpPr>
            <a:spLocks noChangeArrowheads="1"/>
          </p:cNvSpPr>
          <p:nvPr/>
        </p:nvSpPr>
        <p:spPr bwMode="auto">
          <a:xfrm>
            <a:off x="1089660" y="1751630"/>
            <a:ext cx="7627620" cy="4279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4" name="Line 8"/>
          <p:cNvSpPr>
            <a:spLocks noChangeShapeType="1"/>
          </p:cNvSpPr>
          <p:nvPr/>
        </p:nvSpPr>
        <p:spPr bwMode="auto">
          <a:xfrm>
            <a:off x="2849880" y="1751630"/>
            <a:ext cx="0" cy="427900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00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5" name="Line 9"/>
          <p:cNvSpPr>
            <a:spLocks noChangeShapeType="1"/>
          </p:cNvSpPr>
          <p:nvPr/>
        </p:nvSpPr>
        <p:spPr bwMode="auto">
          <a:xfrm>
            <a:off x="6537960" y="1751630"/>
            <a:ext cx="0" cy="427900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8" name="Text Box 12"/>
          <p:cNvSpPr txBox="1">
            <a:spLocks noChangeArrowheads="1"/>
          </p:cNvSpPr>
          <p:nvPr/>
        </p:nvSpPr>
        <p:spPr bwMode="auto">
          <a:xfrm>
            <a:off x="-20955" y="311013"/>
            <a:ext cx="10058400" cy="1044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spcBef>
                <a:spcPct val="10000"/>
              </a:spcBef>
            </a:pPr>
            <a:r>
              <a:rPr lang="en-US" sz="4000" dirty="0">
                <a:latin typeface="+mj-lt"/>
                <a:cs typeface="Times New Roman" panose="02020603050405020304" pitchFamily="18" charset="0"/>
              </a:rPr>
              <a:t>Wire Rope Slings </a:t>
            </a:r>
          </a:p>
          <a:p>
            <a:pPr algn="ctr">
              <a:lnSpc>
                <a:spcPct val="80000"/>
              </a:lnSpc>
              <a:spcBef>
                <a:spcPct val="10000"/>
              </a:spcBef>
            </a:pPr>
            <a:r>
              <a:rPr lang="en-US" sz="3200" b="1" dirty="0">
                <a:solidFill>
                  <a:srgbClr val="FF0000"/>
                </a:solidFill>
                <a:latin typeface="+mj-lt"/>
              </a:rPr>
              <a:t>Remove From Service</a:t>
            </a:r>
          </a:p>
        </p:txBody>
      </p:sp>
      <p:sp>
        <p:nvSpPr>
          <p:cNvPr id="9229" name="Text Box 13"/>
          <p:cNvSpPr txBox="1">
            <a:spLocks noChangeArrowheads="1"/>
          </p:cNvSpPr>
          <p:nvPr/>
        </p:nvSpPr>
        <p:spPr bwMode="auto">
          <a:xfrm>
            <a:off x="0" y="1304802"/>
            <a:ext cx="10058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800">
                <a:solidFill>
                  <a:schemeClr val="bg1"/>
                </a:solidFill>
              </a:rPr>
              <a:t>If these happen, remove the wire rope sling from service</a:t>
            </a:r>
          </a:p>
        </p:txBody>
      </p:sp>
      <p:pic>
        <p:nvPicPr>
          <p:cNvPr id="9234" name="Picture 18" descr="C:\A-MAIN FILE\OUTREACH\filter01\Slide21.JPG"/>
          <p:cNvPicPr>
            <a:picLocks noChangeAspect="1" noChangeArrowheads="1"/>
          </p:cNvPicPr>
          <p:nvPr/>
        </p:nvPicPr>
        <p:blipFill>
          <a:blip r:embed="rId3" cstate="print">
            <a:extLst>
              <a:ext uri="{28A0092B-C50C-407E-A947-70E740481C1C}">
                <a14:useLocalDpi xmlns:a14="http://schemas.microsoft.com/office/drawing/2010/main" val="0"/>
              </a:ext>
            </a:extLst>
          </a:blip>
          <a:srcRect l="6667" t="25864" r="56667" b="44507"/>
          <a:stretch>
            <a:fillRect/>
          </a:stretch>
        </p:blipFill>
        <p:spPr bwMode="auto">
          <a:xfrm>
            <a:off x="347506" y="1812138"/>
            <a:ext cx="3675856" cy="1978147"/>
          </a:xfrm>
          <a:prstGeom prst="rect">
            <a:avLst/>
          </a:prstGeom>
          <a:noFill/>
          <a:extLst>
            <a:ext uri="{909E8E84-426E-40dd-AFC4-6F175D3DCCD1}">
              <a14:hiddenFill xmlns:a14="http://schemas.microsoft.com/office/drawing/2010/main">
                <a:solidFill>
                  <a:srgbClr val="FFFFFF"/>
                </a:solidFill>
              </a14:hiddenFill>
            </a:ext>
          </a:extLst>
        </p:spPr>
      </p:pic>
      <p:pic>
        <p:nvPicPr>
          <p:cNvPr id="9235" name="Picture 19" descr="C:\A-MAIN FILE\OUTREACH\filter01\Slide21.JPG"/>
          <p:cNvPicPr>
            <a:picLocks noChangeAspect="1" noChangeArrowheads="1"/>
          </p:cNvPicPr>
          <p:nvPr/>
        </p:nvPicPr>
        <p:blipFill>
          <a:blip r:embed="rId3" cstate="print">
            <a:extLst>
              <a:ext uri="{28A0092B-C50C-407E-A947-70E740481C1C}">
                <a14:useLocalDpi xmlns:a14="http://schemas.microsoft.com/office/drawing/2010/main" val="0"/>
              </a:ext>
            </a:extLst>
          </a:blip>
          <a:srcRect l="48889" t="25555" r="14676" b="44815"/>
          <a:stretch>
            <a:fillRect/>
          </a:stretch>
        </p:blipFill>
        <p:spPr bwMode="auto">
          <a:xfrm>
            <a:off x="5696269" y="1815240"/>
            <a:ext cx="3670618" cy="1987456"/>
          </a:xfrm>
          <a:prstGeom prst="rect">
            <a:avLst/>
          </a:prstGeom>
          <a:noFill/>
          <a:extLst>
            <a:ext uri="{909E8E84-426E-40dd-AFC4-6F175D3DCCD1}">
              <a14:hiddenFill xmlns:a14="http://schemas.microsoft.com/office/drawing/2010/main">
                <a:solidFill>
                  <a:srgbClr val="FFFFFF"/>
                </a:solidFill>
              </a14:hiddenFill>
            </a:ext>
          </a:extLst>
        </p:spPr>
      </p:pic>
      <p:pic>
        <p:nvPicPr>
          <p:cNvPr id="9236" name="Picture 20" descr="C:\A-MAIN FILE\OUTREACH\filter01\Slide21.JPG"/>
          <p:cNvPicPr>
            <a:picLocks noChangeAspect="1" noChangeArrowheads="1"/>
          </p:cNvPicPr>
          <p:nvPr/>
        </p:nvPicPr>
        <p:blipFill>
          <a:blip r:embed="rId3" cstate="print">
            <a:extLst>
              <a:ext uri="{28A0092B-C50C-407E-A947-70E740481C1C}">
                <a14:useLocalDpi xmlns:a14="http://schemas.microsoft.com/office/drawing/2010/main" val="0"/>
              </a:ext>
            </a:extLst>
          </a:blip>
          <a:srcRect l="36667" t="57408" r="36667" b="14444"/>
          <a:stretch>
            <a:fillRect/>
          </a:stretch>
        </p:blipFill>
        <p:spPr bwMode="auto">
          <a:xfrm>
            <a:off x="3583305" y="4026110"/>
            <a:ext cx="2849880" cy="2004522"/>
          </a:xfrm>
          <a:prstGeom prst="rect">
            <a:avLst/>
          </a:prstGeom>
          <a:noFill/>
          <a:extLst>
            <a:ext uri="{909E8E84-426E-40dd-AFC4-6F175D3DCCD1}">
              <a14:hiddenFill xmlns:a14="http://schemas.microsoft.com/office/drawing/2010/main">
                <a:solidFill>
                  <a:srgbClr val="FFFFFF"/>
                </a:solidFill>
              </a14:hiddenFill>
            </a:ext>
          </a:extLst>
        </p:spPr>
      </p:pic>
      <p:sp>
        <p:nvSpPr>
          <p:cNvPr id="9233" name="Text Box 17"/>
          <p:cNvSpPr txBox="1">
            <a:spLocks noChangeArrowheads="1"/>
          </p:cNvSpPr>
          <p:nvPr/>
        </p:nvSpPr>
        <p:spPr bwMode="auto">
          <a:xfrm>
            <a:off x="6450987" y="5529502"/>
            <a:ext cx="12967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latin typeface="+mn-lt"/>
              </a:rPr>
              <a:t>Crushing</a:t>
            </a:r>
          </a:p>
        </p:txBody>
      </p:sp>
      <p:sp>
        <p:nvSpPr>
          <p:cNvPr id="9231" name="Text Box 15"/>
          <p:cNvSpPr txBox="1">
            <a:spLocks noChangeArrowheads="1"/>
          </p:cNvSpPr>
          <p:nvPr/>
        </p:nvSpPr>
        <p:spPr bwMode="auto">
          <a:xfrm>
            <a:off x="6873242" y="3790285"/>
            <a:ext cx="112813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latin typeface="+mn-lt"/>
              </a:rPr>
              <a:t>Kinking</a:t>
            </a:r>
          </a:p>
        </p:txBody>
      </p:sp>
      <p:sp>
        <p:nvSpPr>
          <p:cNvPr id="9226" name="Text Box 10"/>
          <p:cNvSpPr txBox="1">
            <a:spLocks noChangeArrowheads="1"/>
          </p:cNvSpPr>
          <p:nvPr/>
        </p:nvSpPr>
        <p:spPr bwMode="auto">
          <a:xfrm>
            <a:off x="1089661" y="3802697"/>
            <a:ext cx="1624363" cy="461665"/>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solidFill>
                  <a:schemeClr val="bg1"/>
                </a:solidFill>
                <a:latin typeface="+mn-lt"/>
              </a:rPr>
              <a:t>Bird Caging</a:t>
            </a:r>
          </a:p>
        </p:txBody>
      </p:sp>
      <p:sp>
        <p:nvSpPr>
          <p:cNvPr id="14"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23</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113904062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Text Box 2"/>
          <p:cNvSpPr txBox="1">
            <a:spLocks noChangeArrowheads="1"/>
          </p:cNvSpPr>
          <p:nvPr/>
        </p:nvSpPr>
        <p:spPr bwMode="auto">
          <a:xfrm>
            <a:off x="0" y="288578"/>
            <a:ext cx="10142220" cy="713016"/>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65000"/>
              </a:spcBef>
            </a:pPr>
            <a:r>
              <a:rPr lang="en-US" sz="4400" b="1" dirty="0">
                <a:solidFill>
                  <a:srgbClr val="FFFF00"/>
                </a:solidFill>
                <a:latin typeface="+mj-lt"/>
              </a:rPr>
              <a:t>Lubrication</a:t>
            </a:r>
          </a:p>
        </p:txBody>
      </p:sp>
      <p:pic>
        <p:nvPicPr>
          <p:cNvPr id="381955" name="Picture 3" descr="D:\Construction\CONST PART I\Rigging\filter\Slide1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68130"/>
            <a:ext cx="10058400" cy="4230906"/>
          </a:xfrm>
          <a:prstGeom prst="rect">
            <a:avLst/>
          </a:prstGeom>
          <a:noFill/>
          <a:extLst>
            <a:ext uri="{909E8E84-426E-40dd-AFC4-6F175D3DCCD1}">
              <a14:hiddenFill xmlns:a14="http://schemas.microsoft.com/office/drawing/2010/main">
                <a:solidFill>
                  <a:srgbClr val="FFFFFF"/>
                </a:solidFill>
              </a14:hiddenFill>
            </a:ext>
          </a:extLst>
        </p:spPr>
      </p:pic>
      <p:sp>
        <p:nvSpPr>
          <p:cNvPr id="381957" name="Rectangle 5"/>
          <p:cNvSpPr>
            <a:spLocks noChangeArrowheads="1"/>
          </p:cNvSpPr>
          <p:nvPr/>
        </p:nvSpPr>
        <p:spPr bwMode="auto">
          <a:xfrm>
            <a:off x="2190950" y="5360029"/>
            <a:ext cx="7397115" cy="4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65000"/>
              </a:spcBef>
            </a:pPr>
            <a:r>
              <a:rPr lang="en-US" sz="2800" b="1" dirty="0">
                <a:latin typeface="+mn-lt"/>
              </a:rPr>
              <a:t>Regularly lubricate ropes and chains</a:t>
            </a:r>
          </a:p>
        </p:txBody>
      </p:sp>
      <p:sp>
        <p:nvSpPr>
          <p:cNvPr id="7"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24</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77325288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1631"/>
            <a:ext cx="10058400" cy="1117071"/>
          </a:xfrm>
        </p:spPr>
        <p:txBody>
          <a:bodyPr>
            <a:normAutofit/>
          </a:bodyPr>
          <a:lstStyle/>
          <a:p>
            <a:r>
              <a:rPr lang="en-US" sz="4000" dirty="0" smtClean="0"/>
              <a:t>Fiber Rope</a:t>
            </a:r>
            <a:endParaRPr lang="en-US" sz="4000" dirty="0"/>
          </a:p>
        </p:txBody>
      </p:sp>
      <p:sp>
        <p:nvSpPr>
          <p:cNvPr id="3" name="Content Placeholder 2"/>
          <p:cNvSpPr>
            <a:spLocks noGrp="1"/>
          </p:cNvSpPr>
          <p:nvPr>
            <p:ph sz="half" idx="1"/>
          </p:nvPr>
        </p:nvSpPr>
        <p:spPr/>
        <p:txBody>
          <a:bodyPr/>
          <a:lstStyle/>
          <a:p>
            <a:r>
              <a:rPr lang="en-US" dirty="0" smtClean="0"/>
              <a:t>Pliant, non-marking</a:t>
            </a:r>
          </a:p>
          <a:p>
            <a:r>
              <a:rPr lang="en-US" dirty="0" smtClean="0"/>
              <a:t>Sensitive to stress, heat</a:t>
            </a:r>
          </a:p>
          <a:p>
            <a:r>
              <a:rPr lang="en-US" dirty="0" smtClean="0"/>
              <a:t>Inexpensive</a:t>
            </a:r>
          </a:p>
          <a:p>
            <a:r>
              <a:rPr lang="en-US" dirty="0" smtClean="0"/>
              <a:t>Less strength than wire</a:t>
            </a:r>
          </a:p>
          <a:p>
            <a:r>
              <a:rPr lang="en-US" dirty="0" smtClean="0"/>
              <a:t>Impacted by chemicals</a:t>
            </a:r>
          </a:p>
          <a:p>
            <a:r>
              <a:rPr lang="en-US" dirty="0" smtClean="0"/>
              <a:t>Easy to detect-shiny fibers</a:t>
            </a:r>
          </a:p>
          <a:p>
            <a:r>
              <a:rPr lang="en-US" dirty="0" smtClean="0"/>
              <a:t>Climbing ropes, slings</a:t>
            </a:r>
            <a:endParaRPr lang="en-US" dirty="0"/>
          </a:p>
        </p:txBody>
      </p:sp>
      <p:pic>
        <p:nvPicPr>
          <p:cNvPr id="5" name="Content Placeholder 4" descr="Bosal.jpg"/>
          <p:cNvPicPr>
            <a:picLocks noGrp="1" noChangeAspect="1"/>
          </p:cNvPicPr>
          <p:nvPr>
            <p:ph sz="half" idx="2"/>
          </p:nvPr>
        </p:nvPicPr>
        <p:blipFill>
          <a:blip r:embed="rId2" cstate="print"/>
          <a:stretch>
            <a:fillRect/>
          </a:stretch>
        </p:blipFill>
        <p:spPr>
          <a:xfrm>
            <a:off x="4892676" y="1978121"/>
            <a:ext cx="4894263" cy="3574858"/>
          </a:xfrm>
          <a:effectLst>
            <a:outerShdw blurRad="66675" dist="101600" dir="2700000" algn="tl" rotWithShape="0">
              <a:srgbClr val="000000"/>
            </a:outerShdw>
          </a:effectLst>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25</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24173515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Rectangle 3"/>
          <p:cNvSpPr>
            <a:spLocks noGrp="1" noChangeArrowheads="1"/>
          </p:cNvSpPr>
          <p:nvPr>
            <p:ph type="title"/>
          </p:nvPr>
        </p:nvSpPr>
        <p:spPr>
          <a:xfrm>
            <a:off x="0" y="186178"/>
            <a:ext cx="10058400" cy="1117071"/>
          </a:xfrm>
          <a:noFill/>
          <a:ln/>
        </p:spPr>
        <p:txBody>
          <a:bodyPr lIns="92075" tIns="46038" rIns="92075" bIns="46038"/>
          <a:lstStyle/>
          <a:p>
            <a:pPr>
              <a:lnSpc>
                <a:spcPct val="80000"/>
              </a:lnSpc>
            </a:pPr>
            <a:r>
              <a:rPr lang="en-US" sz="4000" dirty="0"/>
              <a:t>Synthetic Web Sling</a:t>
            </a:r>
            <a:r>
              <a:rPr lang="en-US" dirty="0"/>
              <a:t/>
            </a:r>
            <a:br>
              <a:rPr lang="en-US" dirty="0"/>
            </a:br>
            <a:r>
              <a:rPr lang="en-US" sz="3200" dirty="0"/>
              <a:t>Markings</a:t>
            </a:r>
          </a:p>
        </p:txBody>
      </p:sp>
      <p:sp>
        <p:nvSpPr>
          <p:cNvPr id="157698" name="Rectangle 2"/>
          <p:cNvSpPr>
            <a:spLocks noGrp="1" noChangeArrowheads="1"/>
          </p:cNvSpPr>
          <p:nvPr>
            <p:ph idx="1"/>
          </p:nvPr>
        </p:nvSpPr>
        <p:spPr>
          <a:xfrm>
            <a:off x="241835" y="1303249"/>
            <a:ext cx="5029200" cy="4021455"/>
          </a:xfrm>
        </p:spPr>
        <p:txBody>
          <a:bodyPr/>
          <a:lstStyle/>
          <a:p>
            <a:r>
              <a:rPr lang="en-US" sz="2800" dirty="0" smtClean="0"/>
              <a:t>Mark </a:t>
            </a:r>
            <a:r>
              <a:rPr lang="en-US" sz="2800" dirty="0"/>
              <a:t>or code to show:</a:t>
            </a:r>
          </a:p>
          <a:p>
            <a:pPr lvl="1"/>
            <a:r>
              <a:rPr lang="en-US" sz="2800" dirty="0"/>
              <a:t>Name or trademark of manufacturer</a:t>
            </a:r>
          </a:p>
          <a:p>
            <a:pPr lvl="1"/>
            <a:r>
              <a:rPr lang="en-US" sz="2800" dirty="0"/>
              <a:t>Rated capacities for the type of hitch</a:t>
            </a:r>
          </a:p>
          <a:p>
            <a:pPr lvl="1"/>
            <a:r>
              <a:rPr lang="en-US" sz="2800" dirty="0"/>
              <a:t>Type of material</a:t>
            </a:r>
          </a:p>
        </p:txBody>
      </p:sp>
      <p:pic>
        <p:nvPicPr>
          <p:cNvPr id="157703" name="Picture 7" descr="C:\A-MAIN FILE\OUTREACH\filter01\Slide23.JPG"/>
          <p:cNvPicPr>
            <a:picLocks noChangeAspect="1" noChangeArrowheads="1"/>
          </p:cNvPicPr>
          <p:nvPr/>
        </p:nvPicPr>
        <p:blipFill>
          <a:blip r:embed="rId3" cstate="print">
            <a:extLst>
              <a:ext uri="{28A0092B-C50C-407E-A947-70E740481C1C}">
                <a14:useLocalDpi xmlns:a14="http://schemas.microsoft.com/office/drawing/2010/main" val="0"/>
              </a:ext>
            </a:extLst>
          </a:blip>
          <a:srcRect l="52222" t="35185" r="6667" b="18889"/>
          <a:stretch>
            <a:fillRect/>
          </a:stretch>
        </p:blipFill>
        <p:spPr bwMode="auto">
          <a:xfrm>
            <a:off x="4674678" y="1861786"/>
            <a:ext cx="5193222" cy="3865247"/>
          </a:xfrm>
          <a:prstGeom prst="rect">
            <a:avLst/>
          </a:prstGeom>
          <a:ln>
            <a:noFill/>
          </a:ln>
          <a:effectLst>
            <a:outerShdw blurRad="292100" dist="139700" dir="2700000" algn="tl" rotWithShape="0">
              <a:schemeClr val="tx1">
                <a:alpha val="87000"/>
              </a:schemeClr>
            </a:outerShdw>
          </a:effectLst>
          <a:extLst>
            <a:ext uri="{909E8E84-426E-40dd-AFC4-6F175D3DCCD1}">
              <a14:hiddenFill xmlns:a14="http://schemas.microsoft.com/office/drawing/2010/main">
                <a:solidFill>
                  <a:srgbClr val="FFFFFF"/>
                </a:solidFill>
              </a14:hiddenFill>
            </a:ext>
          </a:extLst>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26</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291946348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4" name="Rectangle 4"/>
          <p:cNvSpPr>
            <a:spLocks noGrp="1" noChangeArrowheads="1"/>
          </p:cNvSpPr>
          <p:nvPr>
            <p:ph type="title"/>
          </p:nvPr>
        </p:nvSpPr>
        <p:spPr>
          <a:xfrm>
            <a:off x="0" y="299489"/>
            <a:ext cx="10058400" cy="819185"/>
          </a:xfrm>
          <a:noFill/>
          <a:ln/>
        </p:spPr>
        <p:txBody>
          <a:bodyPr>
            <a:normAutofit fontScale="90000"/>
          </a:bodyPr>
          <a:lstStyle/>
          <a:p>
            <a:pPr>
              <a:lnSpc>
                <a:spcPct val="80000"/>
              </a:lnSpc>
            </a:pPr>
            <a:r>
              <a:rPr lang="en-US" sz="4400" dirty="0"/>
              <a:t>Synthetic Web Slings</a:t>
            </a:r>
            <a:r>
              <a:rPr lang="en-US" dirty="0"/>
              <a:t/>
            </a:r>
            <a:br>
              <a:rPr lang="en-US" dirty="0"/>
            </a:br>
            <a:r>
              <a:rPr lang="en-US" sz="3200" dirty="0"/>
              <a:t>Fittings</a:t>
            </a:r>
          </a:p>
        </p:txBody>
      </p:sp>
      <p:sp>
        <p:nvSpPr>
          <p:cNvPr id="163843" name="Rectangle 3"/>
          <p:cNvSpPr>
            <a:spLocks noGrp="1" noChangeArrowheads="1"/>
          </p:cNvSpPr>
          <p:nvPr>
            <p:ph idx="1"/>
          </p:nvPr>
        </p:nvSpPr>
        <p:spPr>
          <a:xfrm>
            <a:off x="200526" y="1162841"/>
            <a:ext cx="4610100" cy="2908646"/>
          </a:xfrm>
        </p:spPr>
        <p:txBody>
          <a:bodyPr/>
          <a:lstStyle/>
          <a:p>
            <a:pPr>
              <a:buNone/>
            </a:pPr>
            <a:r>
              <a:rPr lang="en-US" sz="2000" b="0" dirty="0"/>
              <a:t>	</a:t>
            </a:r>
            <a:r>
              <a:rPr lang="en-US" sz="2800" dirty="0"/>
              <a:t>Fittings must be:</a:t>
            </a:r>
          </a:p>
          <a:p>
            <a:pPr lvl="1"/>
            <a:r>
              <a:rPr lang="en-US" sz="2800" dirty="0"/>
              <a:t>At least as strong as that of the sling</a:t>
            </a:r>
          </a:p>
          <a:p>
            <a:pPr lvl="1"/>
            <a:r>
              <a:rPr lang="en-US" sz="2800" dirty="0"/>
              <a:t>Free of sharp edges that could damage the webbing</a:t>
            </a:r>
          </a:p>
          <a:p>
            <a:endParaRPr lang="en-US" sz="2800" dirty="0"/>
          </a:p>
        </p:txBody>
      </p:sp>
      <p:sp>
        <p:nvSpPr>
          <p:cNvPr id="163849" name="Text Box 9"/>
          <p:cNvSpPr txBox="1">
            <a:spLocks noChangeArrowheads="1"/>
          </p:cNvSpPr>
          <p:nvPr/>
        </p:nvSpPr>
        <p:spPr bwMode="auto">
          <a:xfrm>
            <a:off x="754380" y="5785497"/>
            <a:ext cx="31851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sz="1800" b="1">
              <a:solidFill>
                <a:srgbClr val="FFFF00"/>
              </a:solidFill>
              <a:latin typeface="Times New Roman" pitchFamily="18" charset="0"/>
            </a:endParaRPr>
          </a:p>
        </p:txBody>
      </p:sp>
      <p:pic>
        <p:nvPicPr>
          <p:cNvPr id="163850" name="Picture 10" descr="C:\A-MAIN FILE\OUTREACH\filter01\Slide24.JPG"/>
          <p:cNvPicPr>
            <a:picLocks noChangeAspect="1" noChangeArrowheads="1"/>
          </p:cNvPicPr>
          <p:nvPr/>
        </p:nvPicPr>
        <p:blipFill>
          <a:blip r:embed="rId3" cstate="print">
            <a:extLst>
              <a:ext uri="{28A0092B-C50C-407E-A947-70E740481C1C}">
                <a14:useLocalDpi xmlns:a14="http://schemas.microsoft.com/office/drawing/2010/main" val="0"/>
              </a:ext>
            </a:extLst>
          </a:blip>
          <a:srcRect l="50000" t="31851" r="13333" b="26666"/>
          <a:stretch>
            <a:fillRect/>
          </a:stretch>
        </p:blipFill>
        <p:spPr bwMode="auto">
          <a:xfrm>
            <a:off x="4810626" y="1908746"/>
            <a:ext cx="5020778" cy="3784757"/>
          </a:xfrm>
          <a:prstGeom prst="rect">
            <a:avLst/>
          </a:prstGeom>
          <a:noFill/>
          <a:effectLst>
            <a:outerShdw blurRad="73025" dist="139700" dir="2700000" algn="tl" rotWithShape="0">
              <a:srgbClr val="000000"/>
            </a:outerShdw>
          </a:effectLst>
          <a:extLst>
            <a:ext uri="{909E8E84-426E-40dd-AFC4-6F175D3DCCD1}">
              <a14:hiddenFill xmlns:a14="http://schemas.microsoft.com/office/drawing/2010/main">
                <a:solidFill>
                  <a:srgbClr val="FFFFFF"/>
                </a:solidFill>
              </a14:hiddenFill>
            </a:ext>
          </a:extLst>
        </p:spPr>
      </p:pic>
      <p:sp>
        <p:nvSpPr>
          <p:cNvPr id="8"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27</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327860863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7" name="Rectangle 3"/>
          <p:cNvSpPr>
            <a:spLocks noGrp="1" noChangeArrowheads="1"/>
          </p:cNvSpPr>
          <p:nvPr>
            <p:ph type="title"/>
          </p:nvPr>
        </p:nvSpPr>
        <p:spPr>
          <a:xfrm>
            <a:off x="0" y="143577"/>
            <a:ext cx="10058400" cy="1117071"/>
          </a:xfrm>
          <a:noFill/>
          <a:ln/>
        </p:spPr>
        <p:txBody>
          <a:bodyPr/>
          <a:lstStyle/>
          <a:p>
            <a:pPr>
              <a:lnSpc>
                <a:spcPct val="80000"/>
              </a:lnSpc>
            </a:pPr>
            <a:r>
              <a:rPr lang="en-US" sz="4000" dirty="0"/>
              <a:t>Synthetic Web Sling</a:t>
            </a:r>
            <a:br>
              <a:rPr lang="en-US" sz="4000" dirty="0"/>
            </a:br>
            <a:r>
              <a:rPr lang="en-US" sz="3200" dirty="0"/>
              <a:t>Stitching</a:t>
            </a:r>
          </a:p>
        </p:txBody>
      </p:sp>
      <p:sp>
        <p:nvSpPr>
          <p:cNvPr id="159746" name="Rectangle 2"/>
          <p:cNvSpPr>
            <a:spLocks noGrp="1" noChangeArrowheads="1"/>
          </p:cNvSpPr>
          <p:nvPr>
            <p:ph idx="1"/>
          </p:nvPr>
        </p:nvSpPr>
        <p:spPr>
          <a:xfrm>
            <a:off x="77002" y="4448832"/>
            <a:ext cx="9894771" cy="876591"/>
          </a:xfrm>
          <a:solidFill>
            <a:srgbClr val="008080"/>
          </a:solidFill>
        </p:spPr>
        <p:txBody>
          <a:bodyPr/>
          <a:lstStyle/>
          <a:p>
            <a:pPr marL="0" indent="0" algn="ctr">
              <a:lnSpc>
                <a:spcPct val="90000"/>
              </a:lnSpc>
              <a:buNone/>
            </a:pPr>
            <a:r>
              <a:rPr lang="en-US" sz="1800" dirty="0"/>
              <a:t>	</a:t>
            </a:r>
            <a:r>
              <a:rPr lang="en-US" sz="2800" dirty="0"/>
              <a:t>Stitching is the only method allowed to attach end fittings to webbing, or to form eyes</a:t>
            </a:r>
          </a:p>
        </p:txBody>
      </p:sp>
      <p:pic>
        <p:nvPicPr>
          <p:cNvPr id="159753" name="Picture 9" descr="C:\A-MAIN FILE\OUTREACH\filter01\Slide25.JPG"/>
          <p:cNvPicPr>
            <a:picLocks noChangeAspect="1" noChangeArrowheads="1"/>
          </p:cNvPicPr>
          <p:nvPr/>
        </p:nvPicPr>
        <p:blipFill>
          <a:blip r:embed="rId3" cstate="print">
            <a:extLst>
              <a:ext uri="{28A0092B-C50C-407E-A947-70E740481C1C}">
                <a14:useLocalDpi xmlns:a14="http://schemas.microsoft.com/office/drawing/2010/main" val="0"/>
              </a:ext>
            </a:extLst>
          </a:blip>
          <a:srcRect l="32222" t="29259" r="28889" b="27779"/>
          <a:stretch>
            <a:fillRect/>
          </a:stretch>
        </p:blipFill>
        <p:spPr bwMode="auto">
          <a:xfrm>
            <a:off x="2498959" y="1282369"/>
            <a:ext cx="4023360" cy="2961789"/>
          </a:xfrm>
          <a:prstGeom prst="rect">
            <a:avLst/>
          </a:prstGeom>
          <a:noFill/>
          <a:extLst>
            <a:ext uri="{909E8E84-426E-40dd-AFC4-6F175D3DCCD1}">
              <a14:hiddenFill xmlns:a14="http://schemas.microsoft.com/office/drawing/2010/main">
                <a:solidFill>
                  <a:srgbClr val="FFFFFF"/>
                </a:solidFill>
              </a14:hiddenFill>
            </a:ext>
          </a:extLst>
        </p:spPr>
      </p:pic>
      <p:sp>
        <p:nvSpPr>
          <p:cNvPr id="159750" name="Line 6"/>
          <p:cNvSpPr>
            <a:spLocks noChangeShapeType="1"/>
          </p:cNvSpPr>
          <p:nvPr/>
        </p:nvSpPr>
        <p:spPr bwMode="auto">
          <a:xfrm flipH="1">
            <a:off x="5939990" y="2397398"/>
            <a:ext cx="922020" cy="297886"/>
          </a:xfrm>
          <a:prstGeom prst="line">
            <a:avLst/>
          </a:prstGeom>
          <a:noFill/>
          <a:ln w="508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9751" name="Text Box 7"/>
          <p:cNvSpPr txBox="1">
            <a:spLocks noChangeArrowheads="1"/>
          </p:cNvSpPr>
          <p:nvPr/>
        </p:nvSpPr>
        <p:spPr bwMode="auto">
          <a:xfrm>
            <a:off x="6862010" y="2064358"/>
            <a:ext cx="1948815" cy="46166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b="1" dirty="0">
                <a:solidFill>
                  <a:schemeClr val="bg1"/>
                </a:solidFill>
                <a:latin typeface="+mn-lt"/>
              </a:rPr>
              <a:t>Stitching</a:t>
            </a:r>
          </a:p>
        </p:txBody>
      </p:sp>
      <p:sp>
        <p:nvSpPr>
          <p:cNvPr id="8"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28</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382446520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3" name="Rectangle 3"/>
          <p:cNvSpPr>
            <a:spLocks noGrp="1" noChangeArrowheads="1"/>
          </p:cNvSpPr>
          <p:nvPr>
            <p:ph type="title"/>
          </p:nvPr>
        </p:nvSpPr>
        <p:spPr>
          <a:xfrm>
            <a:off x="13022" y="176859"/>
            <a:ext cx="10045378" cy="1117071"/>
          </a:xfrm>
          <a:noFill/>
          <a:ln/>
        </p:spPr>
        <p:txBody>
          <a:bodyPr>
            <a:normAutofit fontScale="90000"/>
          </a:bodyPr>
          <a:lstStyle/>
          <a:p>
            <a:pPr>
              <a:spcBef>
                <a:spcPct val="45000"/>
              </a:spcBef>
            </a:pPr>
            <a:r>
              <a:rPr lang="en-US" sz="4400" dirty="0"/>
              <a:t>Synthetic Web Slings -</a:t>
            </a:r>
            <a:br>
              <a:rPr lang="en-US" sz="4400" dirty="0"/>
            </a:br>
            <a:r>
              <a:rPr lang="en-US" sz="3200" b="1" dirty="0">
                <a:solidFill>
                  <a:srgbClr val="FF0000"/>
                </a:solidFill>
              </a:rPr>
              <a:t>Remove from Service</a:t>
            </a:r>
          </a:p>
        </p:txBody>
      </p:sp>
      <p:sp>
        <p:nvSpPr>
          <p:cNvPr id="384002" name="Rectangle 2"/>
          <p:cNvSpPr>
            <a:spLocks noGrp="1" noChangeArrowheads="1"/>
          </p:cNvSpPr>
          <p:nvPr>
            <p:ph idx="1"/>
          </p:nvPr>
        </p:nvSpPr>
        <p:spPr>
          <a:xfrm>
            <a:off x="13022" y="1517705"/>
            <a:ext cx="8243248" cy="4021455"/>
          </a:xfrm>
        </p:spPr>
        <p:txBody>
          <a:bodyPr/>
          <a:lstStyle/>
          <a:p>
            <a:pPr>
              <a:lnSpc>
                <a:spcPct val="95000"/>
              </a:lnSpc>
              <a:spcBef>
                <a:spcPct val="15000"/>
              </a:spcBef>
            </a:pPr>
            <a:r>
              <a:rPr lang="en-US" sz="2800" dirty="0" smtClean="0">
                <a:solidFill>
                  <a:srgbClr val="FF0000"/>
                </a:solidFill>
              </a:rPr>
              <a:t>Remove </a:t>
            </a:r>
            <a:r>
              <a:rPr lang="en-US" sz="2800" dirty="0">
                <a:solidFill>
                  <a:srgbClr val="FF0000"/>
                </a:solidFill>
              </a:rPr>
              <a:t>from service if any of these are present:</a:t>
            </a:r>
          </a:p>
          <a:p>
            <a:pPr lvl="1">
              <a:lnSpc>
                <a:spcPct val="95000"/>
              </a:lnSpc>
              <a:spcBef>
                <a:spcPct val="15000"/>
              </a:spcBef>
            </a:pPr>
            <a:r>
              <a:rPr lang="en-US" sz="2800" dirty="0"/>
              <a:t>Acid or caustic burns</a:t>
            </a:r>
          </a:p>
          <a:p>
            <a:pPr lvl="1">
              <a:lnSpc>
                <a:spcPct val="95000"/>
              </a:lnSpc>
              <a:spcBef>
                <a:spcPct val="15000"/>
              </a:spcBef>
            </a:pPr>
            <a:r>
              <a:rPr lang="en-US" sz="2800" dirty="0"/>
              <a:t>Melting or charring of any part </a:t>
            </a:r>
          </a:p>
          <a:p>
            <a:pPr lvl="1">
              <a:lnSpc>
                <a:spcPct val="95000"/>
              </a:lnSpc>
              <a:spcBef>
                <a:spcPct val="15000"/>
              </a:spcBef>
            </a:pPr>
            <a:r>
              <a:rPr lang="en-US" sz="2800" dirty="0"/>
              <a:t>Snags, punctures, tears or cuts</a:t>
            </a:r>
          </a:p>
          <a:p>
            <a:pPr lvl="1">
              <a:lnSpc>
                <a:spcPct val="95000"/>
              </a:lnSpc>
              <a:spcBef>
                <a:spcPct val="15000"/>
              </a:spcBef>
            </a:pPr>
            <a:r>
              <a:rPr lang="en-US" sz="2800" dirty="0"/>
              <a:t>Broken or worn stitches</a:t>
            </a:r>
          </a:p>
          <a:p>
            <a:pPr lvl="1">
              <a:lnSpc>
                <a:spcPct val="95000"/>
              </a:lnSpc>
              <a:spcBef>
                <a:spcPct val="15000"/>
              </a:spcBef>
            </a:pPr>
            <a:r>
              <a:rPr lang="en-US" sz="2800" dirty="0"/>
              <a:t>Distortion of fittings</a:t>
            </a:r>
          </a:p>
        </p:txBody>
      </p:sp>
      <p:sp>
        <p:nvSpPr>
          <p:cNvPr id="384004" name="Text Box 4"/>
          <p:cNvSpPr txBox="1">
            <a:spLocks noChangeArrowheads="1"/>
          </p:cNvSpPr>
          <p:nvPr/>
        </p:nvSpPr>
        <p:spPr bwMode="auto">
          <a:xfrm>
            <a:off x="6558915" y="5067159"/>
            <a:ext cx="2661285" cy="461665"/>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b="1" dirty="0">
                <a:solidFill>
                  <a:srgbClr val="FFFF00"/>
                </a:solidFill>
                <a:latin typeface="+mn-lt"/>
              </a:rPr>
              <a:t>Heat Damage</a:t>
            </a:r>
          </a:p>
        </p:txBody>
      </p:sp>
      <p:pic>
        <p:nvPicPr>
          <p:cNvPr id="384006" name="Picture 6" descr="C:\A-MAIN FILE\OUTREACH\filter01\Slide22.JPG"/>
          <p:cNvPicPr>
            <a:picLocks noChangeAspect="1" noChangeArrowheads="1"/>
          </p:cNvPicPr>
          <p:nvPr/>
        </p:nvPicPr>
        <p:blipFill>
          <a:blip r:embed="rId3" cstate="print">
            <a:extLst>
              <a:ext uri="{28A0092B-C50C-407E-A947-70E740481C1C}">
                <a14:useLocalDpi xmlns:a14="http://schemas.microsoft.com/office/drawing/2010/main" val="0"/>
              </a:ext>
            </a:extLst>
          </a:blip>
          <a:srcRect l="53334" t="35185" r="6667" b="24815"/>
          <a:stretch>
            <a:fillRect/>
          </a:stretch>
        </p:blipFill>
        <p:spPr bwMode="auto">
          <a:xfrm>
            <a:off x="5516880" y="2083042"/>
            <a:ext cx="4358640" cy="2904384"/>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29</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217546757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09" y="257249"/>
            <a:ext cx="9978992" cy="1117071"/>
          </a:xfrm>
        </p:spPr>
        <p:txBody>
          <a:bodyPr>
            <a:normAutofit fontScale="90000"/>
          </a:bodyPr>
          <a:lstStyle/>
          <a:p>
            <a:r>
              <a:rPr lang="en-US" sz="4000" dirty="0"/>
              <a:t>Synthetic Web Slings -</a:t>
            </a:r>
            <a:r>
              <a:rPr lang="en-US" sz="4000" dirty="0" smtClean="0"/>
              <a:t/>
            </a:r>
            <a:br>
              <a:rPr lang="en-US" sz="4000" dirty="0" smtClean="0"/>
            </a:br>
            <a:r>
              <a:rPr lang="en-US" sz="4000" b="1" dirty="0">
                <a:solidFill>
                  <a:srgbClr val="FF0000"/>
                </a:solidFill>
              </a:rPr>
              <a:t>Remove from Service</a:t>
            </a:r>
            <a:endParaRPr lang="en-US" sz="4000" dirty="0"/>
          </a:p>
        </p:txBody>
      </p:sp>
      <p:sp>
        <p:nvSpPr>
          <p:cNvPr id="3" name="Content Placeholder 2"/>
          <p:cNvSpPr>
            <a:spLocks noGrp="1"/>
          </p:cNvSpPr>
          <p:nvPr>
            <p:ph idx="1"/>
          </p:nvPr>
        </p:nvSpPr>
        <p:spPr>
          <a:xfrm>
            <a:off x="502920" y="1563901"/>
            <a:ext cx="9052560" cy="2825333"/>
          </a:xfrm>
        </p:spPr>
        <p:txBody>
          <a:bodyPr/>
          <a:lstStyle/>
          <a:p>
            <a:r>
              <a:rPr lang="en-US" sz="3200" dirty="0">
                <a:solidFill>
                  <a:srgbClr val="FF0000"/>
                </a:solidFill>
              </a:rPr>
              <a:t>Remove from service if any of these are present:</a:t>
            </a:r>
          </a:p>
          <a:p>
            <a:pPr lvl="1"/>
            <a:r>
              <a:rPr lang="en-US" i="1" dirty="0" smtClean="0"/>
              <a:t>Look for damage- fittings, bindings, threads</a:t>
            </a:r>
          </a:p>
          <a:p>
            <a:pPr lvl="1"/>
            <a:r>
              <a:rPr lang="en-US" i="1" dirty="0" smtClean="0"/>
              <a:t>Check label for load rating and age</a:t>
            </a:r>
          </a:p>
          <a:p>
            <a:pPr lvl="1"/>
            <a:r>
              <a:rPr lang="en-US" i="1" dirty="0" smtClean="0"/>
              <a:t>Look for abrasions from dragging</a:t>
            </a:r>
          </a:p>
          <a:p>
            <a:pPr lvl="1"/>
            <a:r>
              <a:rPr lang="en-US" i="1" dirty="0" smtClean="0"/>
              <a:t>Inspect load for sharp edges</a:t>
            </a:r>
            <a:endParaRPr lang="en-US" i="1" dirty="0"/>
          </a:p>
        </p:txBody>
      </p:sp>
      <p:sp>
        <p:nvSpPr>
          <p:cNvPr id="5"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30</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342148819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4703"/>
            <a:ext cx="10058400" cy="1117071"/>
          </a:xfrm>
        </p:spPr>
        <p:txBody>
          <a:bodyPr>
            <a:normAutofit/>
          </a:bodyPr>
          <a:lstStyle/>
          <a:p>
            <a:r>
              <a:rPr lang="en-US" sz="4000" dirty="0" smtClean="0"/>
              <a:t>Safe Lifting Practices</a:t>
            </a:r>
            <a:endParaRPr lang="en-US" sz="4000" dirty="0"/>
          </a:p>
        </p:txBody>
      </p:sp>
      <p:sp>
        <p:nvSpPr>
          <p:cNvPr id="3" name="Content Placeholder 2"/>
          <p:cNvSpPr>
            <a:spLocks noGrp="1"/>
          </p:cNvSpPr>
          <p:nvPr>
            <p:ph idx="1"/>
          </p:nvPr>
        </p:nvSpPr>
        <p:spPr>
          <a:xfrm>
            <a:off x="176264" y="1333220"/>
            <a:ext cx="5021580" cy="3960597"/>
          </a:xfrm>
        </p:spPr>
        <p:txBody>
          <a:bodyPr>
            <a:normAutofit/>
          </a:bodyPr>
          <a:lstStyle/>
          <a:p>
            <a:r>
              <a:rPr lang="en-US" dirty="0" smtClean="0"/>
              <a:t>Size, Weight and Center of Gravity</a:t>
            </a:r>
          </a:p>
          <a:p>
            <a:r>
              <a:rPr lang="en-US" dirty="0" smtClean="0"/>
              <a:t>Number of Legs and Angles with the Horizontal</a:t>
            </a:r>
          </a:p>
          <a:p>
            <a:r>
              <a:rPr lang="en-US" dirty="0" smtClean="0"/>
              <a:t>Rated Capacity of the Sling</a:t>
            </a:r>
          </a:p>
          <a:p>
            <a:r>
              <a:rPr lang="en-US" dirty="0" smtClean="0"/>
              <a:t>History of Care and Usage of the Sling</a:t>
            </a:r>
            <a:endParaRPr lang="en-US" dirty="0"/>
          </a:p>
        </p:txBody>
      </p:sp>
      <p:pic>
        <p:nvPicPr>
          <p:cNvPr id="6" name="Picture 5" descr="OPITO_rigging_and_lifting_train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5940" y="1659471"/>
            <a:ext cx="4623676" cy="2643515"/>
          </a:xfrm>
          <a:prstGeom prst="rect">
            <a:avLst/>
          </a:prstGeom>
          <a:effectLst>
            <a:outerShdw blurRad="66675" dist="127000" dir="2700000" algn="tl" rotWithShape="0">
              <a:srgbClr val="000000"/>
            </a:outerShdw>
          </a:effectLst>
        </p:spPr>
      </p:pic>
      <p:sp>
        <p:nvSpPr>
          <p:cNvPr id="7"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31</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206488790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3274"/>
            <a:ext cx="10058400" cy="1117071"/>
          </a:xfrm>
        </p:spPr>
        <p:txBody>
          <a:bodyPr>
            <a:normAutofit/>
          </a:bodyPr>
          <a:lstStyle/>
          <a:p>
            <a:r>
              <a:rPr lang="en-US" sz="4000" dirty="0" smtClean="0"/>
              <a:t>Three Hitches</a:t>
            </a:r>
            <a:endParaRPr lang="en-US" sz="4000" dirty="0"/>
          </a:p>
        </p:txBody>
      </p:sp>
      <p:sp>
        <p:nvSpPr>
          <p:cNvPr id="3" name="Content Placeholder 2"/>
          <p:cNvSpPr>
            <a:spLocks noGrp="1"/>
          </p:cNvSpPr>
          <p:nvPr>
            <p:ph idx="1"/>
          </p:nvPr>
        </p:nvSpPr>
        <p:spPr/>
        <p:txBody>
          <a:bodyPr/>
          <a:lstStyle/>
          <a:p>
            <a:r>
              <a:rPr lang="en-US" dirty="0" smtClean="0"/>
              <a:t>Vertical</a:t>
            </a:r>
          </a:p>
          <a:p>
            <a:pPr lvl="1"/>
            <a:r>
              <a:rPr lang="en-US" dirty="0" smtClean="0"/>
              <a:t>Least capacity</a:t>
            </a:r>
          </a:p>
          <a:p>
            <a:r>
              <a:rPr lang="en-US" dirty="0" smtClean="0"/>
              <a:t>Choker</a:t>
            </a:r>
          </a:p>
          <a:p>
            <a:r>
              <a:rPr lang="en-US" dirty="0" smtClean="0"/>
              <a:t>Basket</a:t>
            </a:r>
          </a:p>
          <a:p>
            <a:pPr lvl="1"/>
            <a:r>
              <a:rPr lang="en-US" dirty="0" smtClean="0"/>
              <a:t>Most capacity</a:t>
            </a:r>
            <a:endParaRPr lang="en-US" dirty="0"/>
          </a:p>
        </p:txBody>
      </p:sp>
      <p:pic>
        <p:nvPicPr>
          <p:cNvPr id="4" name="Picture 3" descr="wrs20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6325" y="1599193"/>
            <a:ext cx="1822215" cy="3829050"/>
          </a:xfrm>
          <a:prstGeom prst="rect">
            <a:avLst/>
          </a:prstGeom>
          <a:noFill/>
          <a:ln>
            <a:noFill/>
          </a:ln>
        </p:spPr>
      </p:pic>
      <p:pic>
        <p:nvPicPr>
          <p:cNvPr id="5" name="Picture 4" descr="wrs20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1359" y="1581152"/>
            <a:ext cx="1804988" cy="3865135"/>
          </a:xfrm>
          <a:prstGeom prst="rect">
            <a:avLst/>
          </a:prstGeom>
          <a:noFill/>
          <a:ln>
            <a:noFill/>
          </a:ln>
        </p:spPr>
      </p:pic>
      <p:pic>
        <p:nvPicPr>
          <p:cNvPr id="6" name="Picture 5" descr="wrs204"/>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43896" y="1871732"/>
            <a:ext cx="1824037" cy="3728969"/>
          </a:xfrm>
          <a:prstGeom prst="rect">
            <a:avLst/>
          </a:prstGeom>
          <a:noFill/>
          <a:ln>
            <a:noFill/>
          </a:ln>
        </p:spPr>
      </p:pic>
      <p:sp>
        <p:nvSpPr>
          <p:cNvPr id="8"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32</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71304849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5903"/>
            <a:ext cx="10058400" cy="1117071"/>
          </a:xfrm>
        </p:spPr>
        <p:txBody>
          <a:bodyPr>
            <a:normAutofit/>
          </a:bodyPr>
          <a:lstStyle/>
          <a:p>
            <a:r>
              <a:rPr lang="en-US" sz="4000" dirty="0" smtClean="0"/>
              <a:t>Sling Angles</a:t>
            </a:r>
            <a:endParaRPr lang="en-US" sz="4000" dirty="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702" y="1702559"/>
            <a:ext cx="9385532" cy="3087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33</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324154557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2937"/>
            <a:ext cx="10058400" cy="1117071"/>
          </a:xfrm>
        </p:spPr>
        <p:txBody>
          <a:bodyPr>
            <a:normAutofit/>
          </a:bodyPr>
          <a:lstStyle/>
          <a:p>
            <a:r>
              <a:rPr lang="en-US" sz="4000" dirty="0" smtClean="0"/>
              <a:t>Angle Capacity Chart</a:t>
            </a:r>
            <a:endParaRPr lang="en-US" sz="4000" dirty="0"/>
          </a:p>
        </p:txBody>
      </p:sp>
      <p:sp>
        <p:nvSpPr>
          <p:cNvPr id="3" name="Content Placeholder 2"/>
          <p:cNvSpPr>
            <a:spLocks noGrp="1"/>
          </p:cNvSpPr>
          <p:nvPr>
            <p:ph idx="1"/>
          </p:nvPr>
        </p:nvSpPr>
        <p:spPr>
          <a:xfrm>
            <a:off x="1001027" y="1554279"/>
            <a:ext cx="8573704" cy="741148"/>
          </a:xfrm>
        </p:spPr>
        <p:txBody>
          <a:bodyPr>
            <a:normAutofit/>
          </a:bodyPr>
          <a:lstStyle/>
          <a:p>
            <a:pPr marL="0" indent="0">
              <a:buNone/>
            </a:pPr>
            <a:r>
              <a:rPr lang="en-US" b="1" dirty="0" smtClean="0"/>
              <a:t>Actual Sling Capacity = Factor x Rated Capacity</a:t>
            </a:r>
            <a:endParaRPr lang="en-US" dirty="0"/>
          </a:p>
        </p:txBody>
      </p:sp>
      <p:pic>
        <p:nvPicPr>
          <p:cNvPr id="4" name="Picture 3" descr="cuchart"/>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8300" y="2560636"/>
            <a:ext cx="6810375" cy="2811463"/>
          </a:xfrm>
          <a:prstGeom prst="rect">
            <a:avLst/>
          </a:prstGeom>
          <a:noFill/>
          <a:ln>
            <a:noFill/>
          </a:ln>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34</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36621091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Sling Procedures</a:t>
            </a:r>
            <a:endParaRPr lang="en-US" sz="4000" dirty="0"/>
          </a:p>
        </p:txBody>
      </p:sp>
      <p:sp>
        <p:nvSpPr>
          <p:cNvPr id="3" name="Content Placeholder 2"/>
          <p:cNvSpPr>
            <a:spLocks noGrp="1"/>
          </p:cNvSpPr>
          <p:nvPr>
            <p:ph idx="1"/>
          </p:nvPr>
        </p:nvSpPr>
        <p:spPr>
          <a:xfrm>
            <a:off x="502920" y="1280539"/>
            <a:ext cx="9052560" cy="650559"/>
          </a:xfrm>
        </p:spPr>
        <p:txBody>
          <a:bodyPr>
            <a:normAutofit/>
          </a:bodyPr>
          <a:lstStyle/>
          <a:p>
            <a:pPr marL="0" indent="0">
              <a:buNone/>
            </a:pPr>
            <a:r>
              <a:rPr lang="en-US" dirty="0" smtClean="0"/>
              <a:t>Refer to list in Student Workbook from ANSI B30.9</a:t>
            </a:r>
            <a:endParaRPr lang="en-US" dirty="0"/>
          </a:p>
        </p:txBody>
      </p:sp>
      <p:pic>
        <p:nvPicPr>
          <p:cNvPr id="4" name="Picture 3" descr="450px-MariahInSling.jpg"/>
          <p:cNvPicPr>
            <a:picLocks noChangeAspect="1"/>
          </p:cNvPicPr>
          <p:nvPr/>
        </p:nvPicPr>
        <p:blipFill>
          <a:blip r:embed="rId2" cstate="print"/>
          <a:stretch>
            <a:fillRect/>
          </a:stretch>
        </p:blipFill>
        <p:spPr>
          <a:xfrm>
            <a:off x="5106591" y="1898831"/>
            <a:ext cx="3012281" cy="4016375"/>
          </a:xfrm>
          <a:prstGeom prst="rect">
            <a:avLst/>
          </a:prstGeom>
          <a:ln>
            <a:noFill/>
          </a:ln>
          <a:effectLst>
            <a:outerShdw blurRad="292100" dist="139700" dir="2700000" algn="tl" rotWithShape="0">
              <a:srgbClr val="333333">
                <a:alpha val="65000"/>
              </a:srgbClr>
            </a:outerShdw>
          </a:effectLst>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35</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6904120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058400" cy="1117071"/>
          </a:xfrm>
        </p:spPr>
        <p:txBody>
          <a:bodyPr>
            <a:noAutofit/>
          </a:bodyPr>
          <a:lstStyle/>
          <a:p>
            <a:r>
              <a:rPr lang="en-US" sz="4000" b="1" dirty="0" smtClean="0">
                <a:solidFill>
                  <a:srgbClr val="FF0000"/>
                </a:solidFill>
              </a:rPr>
              <a:t>NEVERS</a:t>
            </a:r>
            <a:endParaRPr lang="en-US" sz="4000" b="1" dirty="0">
              <a:solidFill>
                <a:srgbClr val="FF0000"/>
              </a:solidFill>
            </a:endParaRPr>
          </a:p>
        </p:txBody>
      </p:sp>
      <p:sp>
        <p:nvSpPr>
          <p:cNvPr id="3" name="Content Placeholder 2"/>
          <p:cNvSpPr>
            <a:spLocks noGrp="1"/>
          </p:cNvSpPr>
          <p:nvPr>
            <p:ph idx="1"/>
          </p:nvPr>
        </p:nvSpPr>
        <p:spPr>
          <a:xfrm>
            <a:off x="326659" y="1038536"/>
            <a:ext cx="9212580" cy="4607821"/>
          </a:xfrm>
        </p:spPr>
        <p:txBody>
          <a:bodyPr>
            <a:normAutofit/>
          </a:bodyPr>
          <a:lstStyle/>
          <a:p>
            <a:pPr marL="0" indent="0">
              <a:buNone/>
            </a:pPr>
            <a:r>
              <a:rPr lang="en-US" dirty="0" smtClean="0"/>
              <a:t>…allow more than one control person except hazard</a:t>
            </a:r>
          </a:p>
          <a:p>
            <a:pPr marL="0" indent="0">
              <a:buNone/>
            </a:pPr>
            <a:r>
              <a:rPr lang="en-US" dirty="0" smtClean="0"/>
              <a:t>…raise load more than necessary</a:t>
            </a:r>
          </a:p>
          <a:p>
            <a:pPr marL="0" indent="0">
              <a:buNone/>
            </a:pPr>
            <a:r>
              <a:rPr lang="en-US" dirty="0" smtClean="0"/>
              <a:t>…leave load suspended in the air</a:t>
            </a:r>
          </a:p>
          <a:p>
            <a:pPr marL="0" indent="0">
              <a:buNone/>
            </a:pPr>
            <a:r>
              <a:rPr lang="en-US" dirty="0" smtClean="0"/>
              <a:t>…work under a suspended load</a:t>
            </a:r>
          </a:p>
          <a:p>
            <a:pPr marL="0" indent="0">
              <a:buNone/>
            </a:pPr>
            <a:endParaRPr lang="en-US" dirty="0"/>
          </a:p>
          <a:p>
            <a:pPr marL="0" indent="0">
              <a:buNone/>
            </a:pPr>
            <a:r>
              <a:rPr lang="en-US" dirty="0" smtClean="0"/>
              <a:t>Attempt to lift a load greater than</a:t>
            </a:r>
            <a:br>
              <a:rPr lang="en-US" dirty="0" smtClean="0"/>
            </a:br>
            <a:r>
              <a:rPr lang="en-US" dirty="0" smtClean="0"/>
              <a:t>the rating of the hoist</a:t>
            </a:r>
          </a:p>
          <a:p>
            <a:pPr marL="0" indent="0">
              <a:buNone/>
            </a:pPr>
            <a:r>
              <a:rPr lang="en-US" dirty="0" smtClean="0"/>
              <a:t>Allow an untrained person to operate a crane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6857" y="1795452"/>
            <a:ext cx="3052382" cy="3418597"/>
          </a:xfrm>
          <a:prstGeom prst="rect">
            <a:avLst/>
          </a:prstGeom>
        </p:spPr>
      </p:pic>
      <p:sp>
        <p:nvSpPr>
          <p:cNvPr id="6"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36</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344776177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a:xfrm>
            <a:off x="0" y="1"/>
            <a:ext cx="10058400" cy="1117071"/>
          </a:xfrm>
        </p:spPr>
        <p:txBody>
          <a:bodyPr>
            <a:normAutofit/>
          </a:bodyPr>
          <a:lstStyle/>
          <a:p>
            <a:r>
              <a:rPr lang="en-US" sz="4000" dirty="0"/>
              <a:t>Summary</a:t>
            </a:r>
          </a:p>
        </p:txBody>
      </p:sp>
      <p:sp>
        <p:nvSpPr>
          <p:cNvPr id="412675" name="Rectangle 3"/>
          <p:cNvSpPr>
            <a:spLocks noGrp="1" noChangeArrowheads="1"/>
          </p:cNvSpPr>
          <p:nvPr>
            <p:ph idx="1"/>
          </p:nvPr>
        </p:nvSpPr>
        <p:spPr>
          <a:xfrm>
            <a:off x="611606" y="876440"/>
            <a:ext cx="9136380" cy="4940829"/>
          </a:xfrm>
        </p:spPr>
        <p:txBody>
          <a:bodyPr>
            <a:normAutofit fontScale="92500"/>
          </a:bodyPr>
          <a:lstStyle/>
          <a:p>
            <a:pPr marL="0" indent="0">
              <a:lnSpc>
                <a:spcPct val="85000"/>
              </a:lnSpc>
              <a:spcBef>
                <a:spcPct val="10000"/>
              </a:spcBef>
              <a:buNone/>
            </a:pPr>
            <a:r>
              <a:rPr lang="en-US" sz="3500" b="1" dirty="0">
                <a:solidFill>
                  <a:srgbClr val="92D050"/>
                </a:solidFill>
              </a:rPr>
              <a:t>Manually handling materials</a:t>
            </a:r>
          </a:p>
          <a:p>
            <a:pPr lvl="1">
              <a:lnSpc>
                <a:spcPct val="85000"/>
              </a:lnSpc>
              <a:spcBef>
                <a:spcPct val="10000"/>
              </a:spcBef>
            </a:pPr>
            <a:r>
              <a:rPr lang="en-US" dirty="0"/>
              <a:t>When lifting objects, lift with your legs, keep your back straight, do not twist, and use handling aids </a:t>
            </a:r>
          </a:p>
          <a:p>
            <a:pPr lvl="1">
              <a:lnSpc>
                <a:spcPct val="85000"/>
              </a:lnSpc>
              <a:spcBef>
                <a:spcPct val="10000"/>
              </a:spcBef>
              <a:buFontTx/>
              <a:buNone/>
            </a:pPr>
            <a:endParaRPr lang="en-US" sz="3500" dirty="0"/>
          </a:p>
          <a:p>
            <a:pPr marL="0" indent="0">
              <a:lnSpc>
                <a:spcPct val="85000"/>
              </a:lnSpc>
              <a:spcBef>
                <a:spcPct val="10000"/>
              </a:spcBef>
              <a:buNone/>
            </a:pPr>
            <a:r>
              <a:rPr lang="en-US" sz="3500" b="1" dirty="0">
                <a:solidFill>
                  <a:srgbClr val="92D050"/>
                </a:solidFill>
              </a:rPr>
              <a:t>Using cranes, forklifts, and slings to move materials</a:t>
            </a:r>
          </a:p>
          <a:p>
            <a:pPr lvl="1">
              <a:lnSpc>
                <a:spcPct val="85000"/>
              </a:lnSpc>
              <a:spcBef>
                <a:spcPct val="10000"/>
              </a:spcBef>
            </a:pPr>
            <a:r>
              <a:rPr lang="en-US" dirty="0"/>
              <a:t>Watch for potential struck by and crushed by dangers</a:t>
            </a:r>
          </a:p>
          <a:p>
            <a:pPr lvl="1">
              <a:lnSpc>
                <a:spcPct val="85000"/>
              </a:lnSpc>
              <a:spcBef>
                <a:spcPct val="10000"/>
              </a:spcBef>
            </a:pPr>
            <a:r>
              <a:rPr lang="en-US" dirty="0"/>
              <a:t>For slings, check their load capacity, inspect them, and remove them from service when they display signs of stress or wear</a:t>
            </a:r>
          </a:p>
          <a:p>
            <a:pPr lvl="1">
              <a:lnSpc>
                <a:spcPct val="85000"/>
              </a:lnSpc>
              <a:spcBef>
                <a:spcPct val="10000"/>
              </a:spcBef>
              <a:buFontTx/>
              <a:buNone/>
            </a:pPr>
            <a:endParaRPr lang="en-US" dirty="0"/>
          </a:p>
          <a:p>
            <a:pPr marL="0" indent="0">
              <a:lnSpc>
                <a:spcPct val="85000"/>
              </a:lnSpc>
              <a:spcBef>
                <a:spcPct val="10000"/>
              </a:spcBef>
              <a:buNone/>
            </a:pPr>
            <a:r>
              <a:rPr lang="en-US" sz="3500" b="1" dirty="0" smtClean="0">
                <a:solidFill>
                  <a:srgbClr val="92D050"/>
                </a:solidFill>
              </a:rPr>
              <a:t>Also</a:t>
            </a:r>
            <a:endParaRPr lang="en-US" sz="3500" b="1" dirty="0">
              <a:solidFill>
                <a:srgbClr val="92D050"/>
              </a:solidFill>
            </a:endParaRPr>
          </a:p>
          <a:p>
            <a:pPr lvl="1">
              <a:lnSpc>
                <a:spcPct val="85000"/>
              </a:lnSpc>
              <a:spcBef>
                <a:spcPct val="10000"/>
              </a:spcBef>
            </a:pPr>
            <a:r>
              <a:rPr lang="en-US" dirty="0"/>
              <a:t>Keep work areas free from debris and materials</a:t>
            </a:r>
          </a:p>
          <a:p>
            <a:pPr lvl="1">
              <a:lnSpc>
                <a:spcPct val="85000"/>
              </a:lnSpc>
              <a:spcBef>
                <a:spcPct val="10000"/>
              </a:spcBef>
            </a:pPr>
            <a:r>
              <a:rPr lang="en-US" dirty="0"/>
              <a:t>Store materials safely to avoid struck by/crushed by hazards</a:t>
            </a:r>
          </a:p>
        </p:txBody>
      </p:sp>
      <p:sp>
        <p:nvSpPr>
          <p:cNvPr id="5" name="Slide Number Placeholder 4"/>
          <p:cNvSpPr txBox="1">
            <a:spLocks/>
          </p:cNvSpPr>
          <p:nvPr/>
        </p:nvSpPr>
        <p:spPr>
          <a:xfrm>
            <a:off x="8896845" y="6188537"/>
            <a:ext cx="914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284B6D3-2432-4F73-BD85-1CCE96E2438B}" type="slidenum">
              <a:rPr lang="en-US" smtClean="0">
                <a:solidFill>
                  <a:schemeClr val="tx1"/>
                </a:solidFill>
              </a:rPr>
              <a:pPr>
                <a:defRPr/>
              </a:pPr>
              <a:t>37</a:t>
            </a:fld>
            <a:r>
              <a:rPr lang="en-US" dirty="0" smtClean="0">
                <a:solidFill>
                  <a:schemeClr val="tx1"/>
                </a:solidFill>
              </a:rPr>
              <a:t>/37</a:t>
            </a:r>
            <a:endParaRPr lang="en-US" dirty="0">
              <a:solidFill>
                <a:schemeClr val="tx1"/>
              </a:solidFill>
            </a:endParaRPr>
          </a:p>
        </p:txBody>
      </p:sp>
    </p:spTree>
    <p:extLst>
      <p:ext uri="{BB962C8B-B14F-4D97-AF65-F5344CB8AC3E}">
        <p14:creationId xmlns:p14="http://schemas.microsoft.com/office/powerpoint/2010/main" val="222656687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6758</TotalTime>
  <Words>2840</Words>
  <Application>Microsoft Macintosh PowerPoint</Application>
  <PresentationFormat>Custom</PresentationFormat>
  <Paragraphs>357</Paragraphs>
  <Slides>37</Slides>
  <Notes>27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safetyslides</vt:lpstr>
      <vt:lpstr>Photo Editor Photo</vt:lpstr>
      <vt:lpstr>Materials Handling/Rigging</vt:lpstr>
      <vt:lpstr>PowerPoint Presentation</vt:lpstr>
      <vt:lpstr>Hazards</vt:lpstr>
      <vt:lpstr>Manual Handling</vt:lpstr>
      <vt:lpstr>Safe Lifting</vt:lpstr>
      <vt:lpstr>Personal Protective Equipment</vt:lpstr>
      <vt:lpstr>Materials Handling Equipment</vt:lpstr>
      <vt:lpstr>Lumber</vt:lpstr>
      <vt:lpstr>Brick Storage</vt:lpstr>
      <vt:lpstr>Drums and Barrels</vt:lpstr>
      <vt:lpstr>Conveyors</vt:lpstr>
      <vt:lpstr>Cranes</vt:lpstr>
      <vt:lpstr>PowerPoint Presentation</vt:lpstr>
      <vt:lpstr>Sling Inspection</vt:lpstr>
      <vt:lpstr>PowerPoint Presentation</vt:lpstr>
      <vt:lpstr>PowerPoint Presentation</vt:lpstr>
      <vt:lpstr>PowerPoint Presentation</vt:lpstr>
      <vt:lpstr>PowerPoint Presentation</vt:lpstr>
      <vt:lpstr>PowerPoint Presentation</vt:lpstr>
      <vt:lpstr>Wire Rope Slings</vt:lpstr>
      <vt:lpstr>Wire Rope Lay</vt:lpstr>
      <vt:lpstr>Wire Rope Selection</vt:lpstr>
      <vt:lpstr>PowerPoint Presentation</vt:lpstr>
      <vt:lpstr>PowerPoint Presentation</vt:lpstr>
      <vt:lpstr>Fiber Rope</vt:lpstr>
      <vt:lpstr>Synthetic Web Sling Markings</vt:lpstr>
      <vt:lpstr>Synthetic Web Slings Fittings</vt:lpstr>
      <vt:lpstr>Synthetic Web Sling Stitching</vt:lpstr>
      <vt:lpstr>Synthetic Web Slings - Remove from Service</vt:lpstr>
      <vt:lpstr>Synthetic Web Slings - Remove from Service</vt:lpstr>
      <vt:lpstr>Safe Lifting Practices</vt:lpstr>
      <vt:lpstr>Three Hitches</vt:lpstr>
      <vt:lpstr>Sling Angles</vt:lpstr>
      <vt:lpstr>Angle Capacity Chart</vt:lpstr>
      <vt:lpstr>Sling Procedures</vt:lpstr>
      <vt:lpstr>NEVERS</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Powered Industrial Trucks Operator Training</dc:title>
  <dc:creator>susan salem</dc:creator>
  <cp:lastModifiedBy>Eric Dickinson</cp:lastModifiedBy>
  <cp:revision>357</cp:revision>
  <cp:lastPrinted>1999-03-01T15:50:12Z</cp:lastPrinted>
  <dcterms:created xsi:type="dcterms:W3CDTF">1995-05-28T16:02:17Z</dcterms:created>
  <dcterms:modified xsi:type="dcterms:W3CDTF">2015-05-29T17:17:54Z</dcterms:modified>
</cp:coreProperties>
</file>