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8" r:id="rId1"/>
  </p:sldMasterIdLst>
  <p:notesMasterIdLst>
    <p:notesMasterId r:id="rId42"/>
  </p:notesMasterIdLst>
  <p:handoutMasterIdLst>
    <p:handoutMasterId r:id="rId43"/>
  </p:handoutMasterIdLst>
  <p:sldIdLst>
    <p:sldId id="300" r:id="rId2"/>
    <p:sldId id="296" r:id="rId3"/>
    <p:sldId id="299" r:id="rId4"/>
    <p:sldId id="301" r:id="rId5"/>
    <p:sldId id="302" r:id="rId6"/>
    <p:sldId id="303" r:id="rId7"/>
    <p:sldId id="304" r:id="rId8"/>
    <p:sldId id="259" r:id="rId9"/>
    <p:sldId id="263" r:id="rId10"/>
    <p:sldId id="264" r:id="rId11"/>
    <p:sldId id="265" r:id="rId12"/>
    <p:sldId id="266" r:id="rId13"/>
    <p:sldId id="267" r:id="rId14"/>
    <p:sldId id="268" r:id="rId15"/>
    <p:sldId id="269" r:id="rId16"/>
    <p:sldId id="270" r:id="rId17"/>
    <p:sldId id="271" r:id="rId18"/>
    <p:sldId id="272" r:id="rId19"/>
    <p:sldId id="274" r:id="rId20"/>
    <p:sldId id="276" r:id="rId21"/>
    <p:sldId id="277" r:id="rId22"/>
    <p:sldId id="279" r:id="rId23"/>
    <p:sldId id="280" r:id="rId24"/>
    <p:sldId id="281" r:id="rId25"/>
    <p:sldId id="282" r:id="rId26"/>
    <p:sldId id="283" r:id="rId27"/>
    <p:sldId id="284" r:id="rId28"/>
    <p:sldId id="305" r:id="rId29"/>
    <p:sldId id="285" r:id="rId30"/>
    <p:sldId id="306" r:id="rId31"/>
    <p:sldId id="286" r:id="rId32"/>
    <p:sldId id="287" r:id="rId33"/>
    <p:sldId id="288" r:id="rId34"/>
    <p:sldId id="291" r:id="rId35"/>
    <p:sldId id="289" r:id="rId36"/>
    <p:sldId id="292" r:id="rId37"/>
    <p:sldId id="293" r:id="rId38"/>
    <p:sldId id="294" r:id="rId39"/>
    <p:sldId id="307" r:id="rId40"/>
    <p:sldId id="298" r:id="rId41"/>
  </p:sldIdLst>
  <p:sldSz cx="9144000" cy="6858000" type="screen4x3"/>
  <p:notesSz cx="7023100" cy="9309100"/>
  <p:custDataLst>
    <p:tags r:id="rId4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96"/>
    <a:srgbClr val="333399"/>
    <a:srgbClr val="0000CC"/>
    <a:srgbClr val="3333FF"/>
    <a:srgbClr val="FF0000"/>
    <a:srgbClr val="660066"/>
    <a:srgbClr val="800000"/>
    <a:srgbClr val="006666"/>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handoutView">
  <p:normalViewPr vertBarState="maximized" horzBarState="maximized">
    <p:restoredLeft sz="15603" autoAdjust="0"/>
    <p:restoredTop sz="95988" autoAdjust="0"/>
  </p:normalViewPr>
  <p:slideViewPr>
    <p:cSldViewPr>
      <p:cViewPr varScale="1">
        <p:scale>
          <a:sx n="67" d="100"/>
          <a:sy n="67" d="100"/>
        </p:scale>
        <p:origin x="72" y="1038"/>
      </p:cViewPr>
      <p:guideLst>
        <p:guide orient="horz" pos="2160"/>
        <p:guide pos="2880"/>
      </p:guideLst>
    </p:cSldViewPr>
  </p:slideViewPr>
  <p:notesTextViewPr>
    <p:cViewPr>
      <p:scale>
        <a:sx n="3" d="2"/>
        <a:sy n="3" d="2"/>
      </p:scale>
      <p:origin x="0" y="0"/>
    </p:cViewPr>
  </p:notesTextViewPr>
  <p:sorterViewPr>
    <p:cViewPr>
      <p:scale>
        <a:sx n="110" d="100"/>
        <a:sy n="110" d="100"/>
      </p:scale>
      <p:origin x="0" y="0"/>
    </p:cViewPr>
  </p:sorterViewPr>
  <p:notesViewPr>
    <p:cSldViewPr>
      <p:cViewPr varScale="1">
        <p:scale>
          <a:sx n="76" d="100"/>
          <a:sy n="76" d="100"/>
        </p:scale>
        <p:origin x="1626" y="102"/>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05942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bwMode="auto">
          <a:xfrm>
            <a:off x="0" y="0"/>
            <a:ext cx="3043343" cy="465455"/>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defRPr sz="1200">
                <a:latin typeface="Arial" pitchFamily="34" charset="0"/>
              </a:defRPr>
            </a:lvl1pPr>
          </a:lstStyle>
          <a:p>
            <a:pPr>
              <a:defRPr/>
            </a:pPr>
            <a:endParaRPr lang="en-US" dirty="0"/>
          </a:p>
        </p:txBody>
      </p:sp>
      <p:sp>
        <p:nvSpPr>
          <p:cNvPr id="98307" name="Rectangle 3"/>
          <p:cNvSpPr>
            <a:spLocks noGrp="1" noChangeArrowheads="1"/>
          </p:cNvSpPr>
          <p:nvPr>
            <p:ph type="dt" idx="1"/>
          </p:nvPr>
        </p:nvSpPr>
        <p:spPr bwMode="auto">
          <a:xfrm>
            <a:off x="3978132" y="0"/>
            <a:ext cx="3043343" cy="465455"/>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lgn="r">
              <a:defRPr sz="1200">
                <a:latin typeface="Arial" pitchFamily="34" charset="0"/>
              </a:defRPr>
            </a:lvl1pPr>
          </a:lstStyle>
          <a:p>
            <a:pPr>
              <a:defRPr/>
            </a:pPr>
            <a:endParaRPr lang="en-US" dirty="0"/>
          </a:p>
        </p:txBody>
      </p:sp>
      <p:sp>
        <p:nvSpPr>
          <p:cNvPr id="37892"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p:spPr>
      </p:sp>
      <p:sp>
        <p:nvSpPr>
          <p:cNvPr id="98309" name="Rectangle 5"/>
          <p:cNvSpPr>
            <a:spLocks noGrp="1" noChangeArrowheads="1"/>
          </p:cNvSpPr>
          <p:nvPr>
            <p:ph type="body" sz="quarter" idx="3"/>
          </p:nvPr>
        </p:nvSpPr>
        <p:spPr bwMode="auto">
          <a:xfrm>
            <a:off x="702310" y="4421823"/>
            <a:ext cx="5618480" cy="4189095"/>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8310" name="Rectangle 6"/>
          <p:cNvSpPr>
            <a:spLocks noGrp="1" noChangeArrowheads="1"/>
          </p:cNvSpPr>
          <p:nvPr>
            <p:ph type="ftr" sz="quarter" idx="4"/>
          </p:nvPr>
        </p:nvSpPr>
        <p:spPr bwMode="auto">
          <a:xfrm>
            <a:off x="0" y="8842029"/>
            <a:ext cx="3043343" cy="465455"/>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defRPr sz="1200">
                <a:latin typeface="Arial" pitchFamily="34" charset="0"/>
              </a:defRPr>
            </a:lvl1pPr>
          </a:lstStyle>
          <a:p>
            <a:pPr>
              <a:defRPr/>
            </a:pPr>
            <a:endParaRPr lang="en-US" dirty="0"/>
          </a:p>
        </p:txBody>
      </p:sp>
      <p:sp>
        <p:nvSpPr>
          <p:cNvPr id="98311" name="Rectangle 7"/>
          <p:cNvSpPr>
            <a:spLocks noGrp="1" noChangeArrowheads="1"/>
          </p:cNvSpPr>
          <p:nvPr>
            <p:ph type="sldNum" sz="quarter" idx="5"/>
          </p:nvPr>
        </p:nvSpPr>
        <p:spPr bwMode="auto">
          <a:xfrm>
            <a:off x="3978132" y="8842029"/>
            <a:ext cx="3043343" cy="465455"/>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lgn="r">
              <a:defRPr sz="1200">
                <a:latin typeface="Arial" pitchFamily="34" charset="0"/>
              </a:defRPr>
            </a:lvl1pPr>
          </a:lstStyle>
          <a:p>
            <a:pPr>
              <a:defRPr/>
            </a:pPr>
            <a:fld id="{33C9CE0B-863F-4D78-8741-56DF3E8B5977}" type="slidenum">
              <a:rPr lang="en-US"/>
              <a:pPr>
                <a:defRPr/>
              </a:pPr>
              <a:t>‹#›</a:t>
            </a:fld>
            <a:endParaRPr lang="en-US" dirty="0"/>
          </a:p>
        </p:txBody>
      </p:sp>
    </p:spTree>
    <p:extLst>
      <p:ext uri="{BB962C8B-B14F-4D97-AF65-F5344CB8AC3E}">
        <p14:creationId xmlns:p14="http://schemas.microsoft.com/office/powerpoint/2010/main" val="37860618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xfrm>
            <a:off x="3977927" y="8842724"/>
            <a:ext cx="3043649" cy="464839"/>
          </a:xfrm>
          <a:prstGeom prst="rect">
            <a:avLst/>
          </a:prstGeom>
          <a:noFill/>
        </p:spPr>
        <p:txBody>
          <a:bodyPr lIns="88270" tIns="44136" rIns="88270" bIns="44136"/>
          <a:lstStyle/>
          <a:p>
            <a:fld id="{52593970-BAC4-4C48-B56B-F3B132A35533}" type="slidenum">
              <a:rPr lang="en-US" smtClean="0"/>
              <a:pPr/>
              <a:t>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None/>
            </a:pPr>
            <a:endParaRPr lang="en-US" dirty="0" smtClean="0"/>
          </a:p>
          <a:p>
            <a:pPr>
              <a:buNone/>
            </a:pPr>
            <a:endParaRPr lang="en-US" dirty="0" smtClean="0"/>
          </a:p>
        </p:txBody>
      </p:sp>
    </p:spTree>
    <p:extLst>
      <p:ext uri="{BB962C8B-B14F-4D97-AF65-F5344CB8AC3E}">
        <p14:creationId xmlns:p14="http://schemas.microsoft.com/office/powerpoint/2010/main" val="3954541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3C9CE0B-863F-4D78-8741-56DF3E8B5977}" type="slidenum">
              <a:rPr lang="en-US"/>
              <a:pPr>
                <a:defRPr/>
              </a:pPr>
              <a:t>2</a:t>
            </a:fld>
            <a:endParaRPr lang="en-US" dirty="0"/>
          </a:p>
        </p:txBody>
      </p:sp>
    </p:spTree>
    <p:extLst>
      <p:ext uri="{BB962C8B-B14F-4D97-AF65-F5344CB8AC3E}">
        <p14:creationId xmlns:p14="http://schemas.microsoft.com/office/powerpoint/2010/main" val="3337047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3C9CE0B-863F-4D78-8741-56DF3E8B5977}" type="slidenum">
              <a:rPr lang="en-US"/>
              <a:pPr>
                <a:defRPr/>
              </a:pPr>
              <a:t>3</a:t>
            </a:fld>
            <a:endParaRPr lang="en-US" dirty="0"/>
          </a:p>
        </p:txBody>
      </p:sp>
    </p:spTree>
    <p:extLst>
      <p:ext uri="{BB962C8B-B14F-4D97-AF65-F5344CB8AC3E}">
        <p14:creationId xmlns:p14="http://schemas.microsoft.com/office/powerpoint/2010/main" val="3691583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9996">
              <a:spcBef>
                <a:spcPct val="30000"/>
              </a:spcBef>
              <a:defRPr sz="1200">
                <a:solidFill>
                  <a:schemeClr val="tx1"/>
                </a:solidFill>
                <a:latin typeface="Arial" panose="020B0604020202020204" pitchFamily="34" charset="0"/>
              </a:defRPr>
            </a:lvl1pPr>
            <a:lvl2pPr marL="758255" indent="-291636" defTabSz="929996">
              <a:spcBef>
                <a:spcPct val="30000"/>
              </a:spcBef>
              <a:defRPr sz="1200">
                <a:solidFill>
                  <a:schemeClr val="tx1"/>
                </a:solidFill>
                <a:latin typeface="Arial" panose="020B0604020202020204" pitchFamily="34" charset="0"/>
              </a:defRPr>
            </a:lvl2pPr>
            <a:lvl3pPr marL="1166546" indent="-233309" defTabSz="929996">
              <a:spcBef>
                <a:spcPct val="30000"/>
              </a:spcBef>
              <a:defRPr sz="1200">
                <a:solidFill>
                  <a:schemeClr val="tx1"/>
                </a:solidFill>
                <a:latin typeface="Arial" panose="020B0604020202020204" pitchFamily="34" charset="0"/>
              </a:defRPr>
            </a:lvl3pPr>
            <a:lvl4pPr marL="1633164" indent="-233309" defTabSz="929996">
              <a:spcBef>
                <a:spcPct val="30000"/>
              </a:spcBef>
              <a:defRPr sz="1200">
                <a:solidFill>
                  <a:schemeClr val="tx1"/>
                </a:solidFill>
                <a:latin typeface="Arial" panose="020B0604020202020204" pitchFamily="34" charset="0"/>
              </a:defRPr>
            </a:lvl4pPr>
            <a:lvl5pPr marL="2099782" indent="-233309" defTabSz="929996">
              <a:spcBef>
                <a:spcPct val="30000"/>
              </a:spcBef>
              <a:defRPr sz="1200">
                <a:solidFill>
                  <a:schemeClr val="tx1"/>
                </a:solidFill>
                <a:latin typeface="Arial" panose="020B0604020202020204" pitchFamily="34" charset="0"/>
              </a:defRPr>
            </a:lvl5pPr>
            <a:lvl6pPr marL="2566401" indent="-233309" defTabSz="929996" eaLnBrk="0" fontAlgn="base" hangingPunct="0">
              <a:spcBef>
                <a:spcPct val="30000"/>
              </a:spcBef>
              <a:spcAft>
                <a:spcPct val="0"/>
              </a:spcAft>
              <a:defRPr sz="1200">
                <a:solidFill>
                  <a:schemeClr val="tx1"/>
                </a:solidFill>
                <a:latin typeface="Arial" panose="020B0604020202020204" pitchFamily="34" charset="0"/>
              </a:defRPr>
            </a:lvl6pPr>
            <a:lvl7pPr marL="3033019" indent="-233309" defTabSz="929996" eaLnBrk="0" fontAlgn="base" hangingPunct="0">
              <a:spcBef>
                <a:spcPct val="30000"/>
              </a:spcBef>
              <a:spcAft>
                <a:spcPct val="0"/>
              </a:spcAft>
              <a:defRPr sz="1200">
                <a:solidFill>
                  <a:schemeClr val="tx1"/>
                </a:solidFill>
                <a:latin typeface="Arial" panose="020B0604020202020204" pitchFamily="34" charset="0"/>
              </a:defRPr>
            </a:lvl7pPr>
            <a:lvl8pPr marL="3499637" indent="-233309" defTabSz="929996" eaLnBrk="0" fontAlgn="base" hangingPunct="0">
              <a:spcBef>
                <a:spcPct val="30000"/>
              </a:spcBef>
              <a:spcAft>
                <a:spcPct val="0"/>
              </a:spcAft>
              <a:defRPr sz="1200">
                <a:solidFill>
                  <a:schemeClr val="tx1"/>
                </a:solidFill>
                <a:latin typeface="Arial" panose="020B0604020202020204" pitchFamily="34" charset="0"/>
              </a:defRPr>
            </a:lvl8pPr>
            <a:lvl9pPr marL="3966256" indent="-233309" defTabSz="929996"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BFAD41-9722-4AED-B228-8A0B0FC83C29}" type="slidenum">
              <a:rPr lang="en-US" altLang="en-US" sz="1000">
                <a:latin typeface="Times New Roman" panose="02020603050405020304" pitchFamily="18" charset="0"/>
              </a:rPr>
              <a:pPr>
                <a:spcBef>
                  <a:spcPct val="0"/>
                </a:spcBef>
              </a:pPr>
              <a:t>4</a:t>
            </a:fld>
            <a:endParaRPr lang="en-US" altLang="en-US" sz="1000">
              <a:latin typeface="Times New Roman" panose="02020603050405020304" pitchFamily="18" charset="0"/>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29 CFR 1910.1030</a:t>
            </a:r>
          </a:p>
          <a:p>
            <a:endParaRPr lang="en-US" altLang="en-US" dirty="0" smtClean="0">
              <a:latin typeface="Arial" panose="020B0604020202020204" pitchFamily="34" charset="0"/>
            </a:endParaRPr>
          </a:p>
          <a:p>
            <a:r>
              <a:rPr lang="en-US" altLang="en-US" dirty="0" smtClean="0">
                <a:latin typeface="Arial" panose="020B0604020202020204" pitchFamily="34" charset="0"/>
              </a:rPr>
              <a:t>“</a:t>
            </a:r>
            <a:r>
              <a:rPr lang="en-US" altLang="en-US" dirty="0" err="1" smtClean="0">
                <a:latin typeface="Arial" panose="020B0604020202020204" pitchFamily="34" charset="0"/>
              </a:rPr>
              <a:t>Bloodborne</a:t>
            </a:r>
            <a:r>
              <a:rPr lang="en-US" altLang="en-US" dirty="0" smtClean="0">
                <a:latin typeface="Arial" panose="020B0604020202020204" pitchFamily="34" charset="0"/>
              </a:rPr>
              <a:t> pathogens” means pathogenic microorganisms that are present in human blood and can cause disease in humans.  These pathogens include among others hepatitis B virus (HBV), which causes hepatitis B; human immunodeficiency virus (HIV), which causes AIDS; hepatitis C virus and other pathogens, such as those that cause malaria.</a:t>
            </a:r>
          </a:p>
          <a:p>
            <a:endParaRPr lang="en-US" altLang="en-US" dirty="0" smtClean="0">
              <a:latin typeface="Arial" panose="020B0604020202020204" pitchFamily="34" charset="0"/>
            </a:endParaRPr>
          </a:p>
          <a:p>
            <a:r>
              <a:rPr lang="en-US" altLang="en-US" dirty="0" smtClean="0">
                <a:latin typeface="Arial" panose="020B0604020202020204" pitchFamily="34" charset="0"/>
              </a:rPr>
              <a:t>“Other  potentially infectious materials” means:</a:t>
            </a:r>
          </a:p>
          <a:p>
            <a:pPr>
              <a:buFontTx/>
              <a:buAutoNum type="arabicPeriod"/>
            </a:pPr>
            <a:r>
              <a:rPr lang="en-US" altLang="en-US" dirty="0" smtClean="0">
                <a:latin typeface="Arial" panose="020B0604020202020204" pitchFamily="34" charset="0"/>
              </a:rPr>
              <a:t>  The following human body fluids:  semen, vaginal secretions, cerebrospinal fluid, synovial fluid, pleural fluid, pericardial fluid, peritoneal fluid, amniotic fluid, saliva in dental procedures, any body fluid that is visibly contaminated with blood, and all body fluids in situations where it is difficult or impossible to differentiate between bodily fluids;</a:t>
            </a:r>
          </a:p>
          <a:p>
            <a:pPr>
              <a:buFontTx/>
              <a:buAutoNum type="arabicPeriod"/>
            </a:pPr>
            <a:r>
              <a:rPr lang="en-US" altLang="en-US" dirty="0" smtClean="0">
                <a:latin typeface="Arial" panose="020B0604020202020204" pitchFamily="34" charset="0"/>
              </a:rPr>
              <a:t>  Any unfixed tissue or organ (other than intact skin) from a human (living or dead); and</a:t>
            </a:r>
          </a:p>
          <a:p>
            <a:pPr>
              <a:buFontTx/>
              <a:buAutoNum type="arabicPeriod"/>
            </a:pPr>
            <a:r>
              <a:rPr lang="en-US" altLang="en-US" dirty="0" smtClean="0">
                <a:latin typeface="Arial" panose="020B0604020202020204" pitchFamily="34" charset="0"/>
              </a:rPr>
              <a:t>  HIV-containing cell or tissue cultures, organ cultures, and HIV- or HBV-containing culture medium or other solutions; and blood, organs, or other tissues from experimental animals infected with HIV or HBV. </a:t>
            </a: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3325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9996">
              <a:spcBef>
                <a:spcPct val="30000"/>
              </a:spcBef>
              <a:defRPr sz="1200">
                <a:solidFill>
                  <a:schemeClr val="tx1"/>
                </a:solidFill>
                <a:latin typeface="Arial" panose="020B0604020202020204" pitchFamily="34" charset="0"/>
              </a:defRPr>
            </a:lvl1pPr>
            <a:lvl2pPr marL="758255" indent="-291636" defTabSz="929996">
              <a:spcBef>
                <a:spcPct val="30000"/>
              </a:spcBef>
              <a:defRPr sz="1200">
                <a:solidFill>
                  <a:schemeClr val="tx1"/>
                </a:solidFill>
                <a:latin typeface="Arial" panose="020B0604020202020204" pitchFamily="34" charset="0"/>
              </a:defRPr>
            </a:lvl2pPr>
            <a:lvl3pPr marL="1166546" indent="-233309" defTabSz="929996">
              <a:spcBef>
                <a:spcPct val="30000"/>
              </a:spcBef>
              <a:defRPr sz="1200">
                <a:solidFill>
                  <a:schemeClr val="tx1"/>
                </a:solidFill>
                <a:latin typeface="Arial" panose="020B0604020202020204" pitchFamily="34" charset="0"/>
              </a:defRPr>
            </a:lvl3pPr>
            <a:lvl4pPr marL="1633164" indent="-233309" defTabSz="929996">
              <a:spcBef>
                <a:spcPct val="30000"/>
              </a:spcBef>
              <a:defRPr sz="1200">
                <a:solidFill>
                  <a:schemeClr val="tx1"/>
                </a:solidFill>
                <a:latin typeface="Arial" panose="020B0604020202020204" pitchFamily="34" charset="0"/>
              </a:defRPr>
            </a:lvl4pPr>
            <a:lvl5pPr marL="2099782" indent="-233309" defTabSz="929996">
              <a:spcBef>
                <a:spcPct val="30000"/>
              </a:spcBef>
              <a:defRPr sz="1200">
                <a:solidFill>
                  <a:schemeClr val="tx1"/>
                </a:solidFill>
                <a:latin typeface="Arial" panose="020B0604020202020204" pitchFamily="34" charset="0"/>
              </a:defRPr>
            </a:lvl5pPr>
            <a:lvl6pPr marL="2566401" indent="-233309" defTabSz="929996" eaLnBrk="0" fontAlgn="base" hangingPunct="0">
              <a:spcBef>
                <a:spcPct val="30000"/>
              </a:spcBef>
              <a:spcAft>
                <a:spcPct val="0"/>
              </a:spcAft>
              <a:defRPr sz="1200">
                <a:solidFill>
                  <a:schemeClr val="tx1"/>
                </a:solidFill>
                <a:latin typeface="Arial" panose="020B0604020202020204" pitchFamily="34" charset="0"/>
              </a:defRPr>
            </a:lvl6pPr>
            <a:lvl7pPr marL="3033019" indent="-233309" defTabSz="929996" eaLnBrk="0" fontAlgn="base" hangingPunct="0">
              <a:spcBef>
                <a:spcPct val="30000"/>
              </a:spcBef>
              <a:spcAft>
                <a:spcPct val="0"/>
              </a:spcAft>
              <a:defRPr sz="1200">
                <a:solidFill>
                  <a:schemeClr val="tx1"/>
                </a:solidFill>
                <a:latin typeface="Arial" panose="020B0604020202020204" pitchFamily="34" charset="0"/>
              </a:defRPr>
            </a:lvl7pPr>
            <a:lvl8pPr marL="3499637" indent="-233309" defTabSz="929996" eaLnBrk="0" fontAlgn="base" hangingPunct="0">
              <a:spcBef>
                <a:spcPct val="30000"/>
              </a:spcBef>
              <a:spcAft>
                <a:spcPct val="0"/>
              </a:spcAft>
              <a:defRPr sz="1200">
                <a:solidFill>
                  <a:schemeClr val="tx1"/>
                </a:solidFill>
                <a:latin typeface="Arial" panose="020B0604020202020204" pitchFamily="34" charset="0"/>
              </a:defRPr>
            </a:lvl8pPr>
            <a:lvl9pPr marL="3966256" indent="-233309" defTabSz="929996"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D96C7E-E26F-493C-A3D8-6E7CDD14FD8C}" type="slidenum">
              <a:rPr lang="en-US" altLang="en-US" sz="1000">
                <a:latin typeface="Times New Roman" panose="02020603050405020304" pitchFamily="18" charset="0"/>
              </a:rPr>
              <a:pPr>
                <a:spcBef>
                  <a:spcPct val="0"/>
                </a:spcBef>
              </a:pPr>
              <a:t>5</a:t>
            </a:fld>
            <a:endParaRPr lang="en-US" altLang="en-US" sz="1000">
              <a:latin typeface="Times New Roman" panose="02020603050405020304" pitchFamily="18"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OSHA’s </a:t>
            </a:r>
            <a:r>
              <a:rPr lang="en-US" altLang="en-US" dirty="0" err="1" smtClean="0">
                <a:latin typeface="Arial" panose="020B0604020202020204" pitchFamily="34" charset="0"/>
              </a:rPr>
              <a:t>Bloodborne</a:t>
            </a:r>
            <a:r>
              <a:rPr lang="en-US" altLang="en-US" dirty="0" smtClean="0">
                <a:latin typeface="Arial" panose="020B0604020202020204" pitchFamily="34" charset="0"/>
              </a:rPr>
              <a:t> Pathogens standard, 29 CFR 1910.1030, does not apply to construction, agriculture or maritime.</a:t>
            </a:r>
          </a:p>
          <a:p>
            <a:endParaRPr lang="en-US" altLang="en-US" dirty="0" smtClean="0">
              <a:latin typeface="Arial" panose="020B0604020202020204" pitchFamily="34" charset="0"/>
            </a:endParaRPr>
          </a:p>
          <a:p>
            <a:r>
              <a:rPr lang="en-US" altLang="en-US" dirty="0" smtClean="0">
                <a:latin typeface="Arial" panose="020B0604020202020204" pitchFamily="34" charset="0"/>
              </a:rPr>
              <a:t>The term “reasonably anticipated” contact means potential contact as well as actual contact with blood or other potentially infectious materials.</a:t>
            </a:r>
          </a:p>
        </p:txBody>
      </p:sp>
    </p:spTree>
    <p:extLst>
      <p:ext uri="{BB962C8B-B14F-4D97-AF65-F5344CB8AC3E}">
        <p14:creationId xmlns:p14="http://schemas.microsoft.com/office/powerpoint/2010/main" val="1491975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9996">
              <a:spcBef>
                <a:spcPct val="30000"/>
              </a:spcBef>
              <a:defRPr sz="1200">
                <a:solidFill>
                  <a:schemeClr val="tx1"/>
                </a:solidFill>
                <a:latin typeface="Arial" panose="020B0604020202020204" pitchFamily="34" charset="0"/>
              </a:defRPr>
            </a:lvl1pPr>
            <a:lvl2pPr marL="758255" indent="-291636" defTabSz="929996">
              <a:spcBef>
                <a:spcPct val="30000"/>
              </a:spcBef>
              <a:defRPr sz="1200">
                <a:solidFill>
                  <a:schemeClr val="tx1"/>
                </a:solidFill>
                <a:latin typeface="Arial" panose="020B0604020202020204" pitchFamily="34" charset="0"/>
              </a:defRPr>
            </a:lvl2pPr>
            <a:lvl3pPr marL="1166546" indent="-233309" defTabSz="929996">
              <a:spcBef>
                <a:spcPct val="30000"/>
              </a:spcBef>
              <a:defRPr sz="1200">
                <a:solidFill>
                  <a:schemeClr val="tx1"/>
                </a:solidFill>
                <a:latin typeface="Arial" panose="020B0604020202020204" pitchFamily="34" charset="0"/>
              </a:defRPr>
            </a:lvl3pPr>
            <a:lvl4pPr marL="1633164" indent="-233309" defTabSz="929996">
              <a:spcBef>
                <a:spcPct val="30000"/>
              </a:spcBef>
              <a:defRPr sz="1200">
                <a:solidFill>
                  <a:schemeClr val="tx1"/>
                </a:solidFill>
                <a:latin typeface="Arial" panose="020B0604020202020204" pitchFamily="34" charset="0"/>
              </a:defRPr>
            </a:lvl4pPr>
            <a:lvl5pPr marL="2099782" indent="-233309" defTabSz="929996">
              <a:spcBef>
                <a:spcPct val="30000"/>
              </a:spcBef>
              <a:defRPr sz="1200">
                <a:solidFill>
                  <a:schemeClr val="tx1"/>
                </a:solidFill>
                <a:latin typeface="Arial" panose="020B0604020202020204" pitchFamily="34" charset="0"/>
              </a:defRPr>
            </a:lvl5pPr>
            <a:lvl6pPr marL="2566401" indent="-233309" defTabSz="929996" eaLnBrk="0" fontAlgn="base" hangingPunct="0">
              <a:spcBef>
                <a:spcPct val="30000"/>
              </a:spcBef>
              <a:spcAft>
                <a:spcPct val="0"/>
              </a:spcAft>
              <a:defRPr sz="1200">
                <a:solidFill>
                  <a:schemeClr val="tx1"/>
                </a:solidFill>
                <a:latin typeface="Arial" panose="020B0604020202020204" pitchFamily="34" charset="0"/>
              </a:defRPr>
            </a:lvl6pPr>
            <a:lvl7pPr marL="3033019" indent="-233309" defTabSz="929996" eaLnBrk="0" fontAlgn="base" hangingPunct="0">
              <a:spcBef>
                <a:spcPct val="30000"/>
              </a:spcBef>
              <a:spcAft>
                <a:spcPct val="0"/>
              </a:spcAft>
              <a:defRPr sz="1200">
                <a:solidFill>
                  <a:schemeClr val="tx1"/>
                </a:solidFill>
                <a:latin typeface="Arial" panose="020B0604020202020204" pitchFamily="34" charset="0"/>
              </a:defRPr>
            </a:lvl7pPr>
            <a:lvl8pPr marL="3499637" indent="-233309" defTabSz="929996" eaLnBrk="0" fontAlgn="base" hangingPunct="0">
              <a:spcBef>
                <a:spcPct val="30000"/>
              </a:spcBef>
              <a:spcAft>
                <a:spcPct val="0"/>
              </a:spcAft>
              <a:defRPr sz="1200">
                <a:solidFill>
                  <a:schemeClr val="tx1"/>
                </a:solidFill>
                <a:latin typeface="Arial" panose="020B0604020202020204" pitchFamily="34" charset="0"/>
              </a:defRPr>
            </a:lvl8pPr>
            <a:lvl9pPr marL="3966256" indent="-233309" defTabSz="929996"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F75555-3FF2-4711-9A60-C099B74376BF}" type="slidenum">
              <a:rPr lang="en-US" altLang="en-US" sz="1000">
                <a:latin typeface="Times New Roman" panose="02020603050405020304" pitchFamily="18" charset="0"/>
              </a:rPr>
              <a:pPr>
                <a:spcBef>
                  <a:spcPct val="0"/>
                </a:spcBef>
              </a:pPr>
              <a:t>6</a:t>
            </a:fld>
            <a:endParaRPr lang="en-US" altLang="en-US" sz="1000">
              <a:latin typeface="Times New Roman" panose="02020603050405020304" pitchFamily="18" charset="0"/>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The scope of the </a:t>
            </a:r>
            <a:r>
              <a:rPr lang="en-US" altLang="en-US" dirty="0" err="1" smtClean="0">
                <a:latin typeface="Arial" panose="020B0604020202020204" pitchFamily="34" charset="0"/>
              </a:rPr>
              <a:t>Bloodborne</a:t>
            </a:r>
            <a:r>
              <a:rPr lang="en-US" altLang="en-US" dirty="0" smtClean="0">
                <a:latin typeface="Arial" panose="020B0604020202020204" pitchFamily="34" charset="0"/>
              </a:rPr>
              <a:t> Pathogens standard is not limited to employees in these jobs.  The hazard of exposure to infectious materials affects employees in many types of industries and is not restricted to the health care industry.</a:t>
            </a:r>
          </a:p>
        </p:txBody>
      </p:sp>
    </p:spTree>
    <p:extLst>
      <p:ext uri="{BB962C8B-B14F-4D97-AF65-F5344CB8AC3E}">
        <p14:creationId xmlns:p14="http://schemas.microsoft.com/office/powerpoint/2010/main" val="1440488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9996">
              <a:spcBef>
                <a:spcPct val="30000"/>
              </a:spcBef>
              <a:defRPr sz="1200">
                <a:solidFill>
                  <a:schemeClr val="tx1"/>
                </a:solidFill>
                <a:latin typeface="Arial" panose="020B0604020202020204" pitchFamily="34" charset="0"/>
              </a:defRPr>
            </a:lvl1pPr>
            <a:lvl2pPr marL="758255" indent="-291636" defTabSz="929996">
              <a:spcBef>
                <a:spcPct val="30000"/>
              </a:spcBef>
              <a:defRPr sz="1200">
                <a:solidFill>
                  <a:schemeClr val="tx1"/>
                </a:solidFill>
                <a:latin typeface="Arial" panose="020B0604020202020204" pitchFamily="34" charset="0"/>
              </a:defRPr>
            </a:lvl2pPr>
            <a:lvl3pPr marL="1166546" indent="-233309" defTabSz="929996">
              <a:spcBef>
                <a:spcPct val="30000"/>
              </a:spcBef>
              <a:defRPr sz="1200">
                <a:solidFill>
                  <a:schemeClr val="tx1"/>
                </a:solidFill>
                <a:latin typeface="Arial" panose="020B0604020202020204" pitchFamily="34" charset="0"/>
              </a:defRPr>
            </a:lvl3pPr>
            <a:lvl4pPr marL="1633164" indent="-233309" defTabSz="929996">
              <a:spcBef>
                <a:spcPct val="30000"/>
              </a:spcBef>
              <a:defRPr sz="1200">
                <a:solidFill>
                  <a:schemeClr val="tx1"/>
                </a:solidFill>
                <a:latin typeface="Arial" panose="020B0604020202020204" pitchFamily="34" charset="0"/>
              </a:defRPr>
            </a:lvl4pPr>
            <a:lvl5pPr marL="2099782" indent="-233309" defTabSz="929996">
              <a:spcBef>
                <a:spcPct val="30000"/>
              </a:spcBef>
              <a:defRPr sz="1200">
                <a:solidFill>
                  <a:schemeClr val="tx1"/>
                </a:solidFill>
                <a:latin typeface="Arial" panose="020B0604020202020204" pitchFamily="34" charset="0"/>
              </a:defRPr>
            </a:lvl5pPr>
            <a:lvl6pPr marL="2566401" indent="-233309" defTabSz="929996" eaLnBrk="0" fontAlgn="base" hangingPunct="0">
              <a:spcBef>
                <a:spcPct val="30000"/>
              </a:spcBef>
              <a:spcAft>
                <a:spcPct val="0"/>
              </a:spcAft>
              <a:defRPr sz="1200">
                <a:solidFill>
                  <a:schemeClr val="tx1"/>
                </a:solidFill>
                <a:latin typeface="Arial" panose="020B0604020202020204" pitchFamily="34" charset="0"/>
              </a:defRPr>
            </a:lvl6pPr>
            <a:lvl7pPr marL="3033019" indent="-233309" defTabSz="929996" eaLnBrk="0" fontAlgn="base" hangingPunct="0">
              <a:spcBef>
                <a:spcPct val="30000"/>
              </a:spcBef>
              <a:spcAft>
                <a:spcPct val="0"/>
              </a:spcAft>
              <a:defRPr sz="1200">
                <a:solidFill>
                  <a:schemeClr val="tx1"/>
                </a:solidFill>
                <a:latin typeface="Arial" panose="020B0604020202020204" pitchFamily="34" charset="0"/>
              </a:defRPr>
            </a:lvl7pPr>
            <a:lvl8pPr marL="3499637" indent="-233309" defTabSz="929996" eaLnBrk="0" fontAlgn="base" hangingPunct="0">
              <a:spcBef>
                <a:spcPct val="30000"/>
              </a:spcBef>
              <a:spcAft>
                <a:spcPct val="0"/>
              </a:spcAft>
              <a:defRPr sz="1200">
                <a:solidFill>
                  <a:schemeClr val="tx1"/>
                </a:solidFill>
                <a:latin typeface="Arial" panose="020B0604020202020204" pitchFamily="34" charset="0"/>
              </a:defRPr>
            </a:lvl8pPr>
            <a:lvl9pPr marL="3966256" indent="-233309" defTabSz="929996"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43155C-0E71-4448-AE25-4528CB78DBC1}" type="slidenum">
              <a:rPr lang="en-US" altLang="en-US" sz="1000">
                <a:latin typeface="Times New Roman" panose="02020603050405020304" pitchFamily="18" charset="0"/>
              </a:rPr>
              <a:pPr>
                <a:spcBef>
                  <a:spcPct val="0"/>
                </a:spcBef>
              </a:pPr>
              <a:t>7</a:t>
            </a:fld>
            <a:endParaRPr lang="en-US" altLang="en-US" sz="1000">
              <a:latin typeface="Times New Roman" panose="02020603050405020304" pitchFamily="18" charset="0"/>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anose="020B0604020202020204" pitchFamily="34" charset="0"/>
              </a:rPr>
              <a:t>It is estimated that 600,000 to 800,000 </a:t>
            </a:r>
            <a:r>
              <a:rPr lang="en-US" altLang="en-US" dirty="0" err="1" smtClean="0">
                <a:latin typeface="Arial" panose="020B0604020202020204" pitchFamily="34" charset="0"/>
              </a:rPr>
              <a:t>needlestick</a:t>
            </a:r>
            <a:r>
              <a:rPr lang="en-US" altLang="en-US" dirty="0" smtClean="0">
                <a:latin typeface="Arial" panose="020B0604020202020204" pitchFamily="34" charset="0"/>
              </a:rPr>
              <a:t> injuries occur each year in the United States.</a:t>
            </a:r>
          </a:p>
          <a:p>
            <a:endParaRPr lang="en-US" altLang="en-US" dirty="0" smtClean="0">
              <a:latin typeface="Arial" panose="020B0604020202020204" pitchFamily="34" charset="0"/>
            </a:endParaRPr>
          </a:p>
          <a:p>
            <a:r>
              <a:rPr lang="en-US" altLang="en-US" dirty="0" smtClean="0">
                <a:latin typeface="Arial" panose="020B0604020202020204" pitchFamily="34" charset="0"/>
              </a:rPr>
              <a:t>“Contaminated sharps” means any contaminated object that can penetrate the skin including, but not limited to, needles, scalpels, broken glass, broken capillary tubes, and exposed ends of dental wires.</a:t>
            </a: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642229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7271D9FB-FAC5-4E9C-A08E-843882D73009}" type="slidenum">
              <a:rPr lang="en-US" smtClean="0">
                <a:latin typeface="Arial" charset="0"/>
              </a:rPr>
              <a:pPr/>
              <a:t>40</a:t>
            </a:fld>
            <a:endParaRPr lang="en-US" dirty="0" smtClean="0">
              <a:latin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36414" y="4421823"/>
            <a:ext cx="5150273" cy="4189095"/>
          </a:xfrm>
          <a:noFill/>
          <a:ln/>
        </p:spPr>
        <p:txBody>
          <a:bodyPr/>
          <a:lstStyle/>
          <a:p>
            <a:pPr eaLnBrk="1" hangingPunct="1"/>
            <a:endParaRPr lang="en-US" altLang="en-US" dirty="0" smtClean="0">
              <a:latin typeface="Arial" charset="0"/>
            </a:endParaRPr>
          </a:p>
        </p:txBody>
      </p:sp>
    </p:spTree>
    <p:extLst>
      <p:ext uri="{BB962C8B-B14F-4D97-AF65-F5344CB8AC3E}">
        <p14:creationId xmlns:p14="http://schemas.microsoft.com/office/powerpoint/2010/main" val="2946852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679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4671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6817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5886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881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1890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3218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17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5251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438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493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11E8269A-8C29-DD46-BC6C-3666A3E5B04E}" type="datetimeFigureOut">
              <a:rPr lang="en-US" smtClean="0">
                <a:solidFill>
                  <a:prstClr val="black">
                    <a:tint val="75000"/>
                  </a:prstClr>
                </a:solidFill>
                <a:latin typeface="Calibri"/>
              </a:rPr>
              <a:pPr defTabSz="457200" fontAlgn="auto">
                <a:spcBef>
                  <a:spcPts val="0"/>
                </a:spcBef>
                <a:spcAft>
                  <a:spcPts val="0"/>
                </a:spcAft>
              </a:pPr>
              <a:t>1/15/2016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52C2F3C-1DFD-8147-AC09-3AF9FB7DE374}"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673355"/>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xml"/><Relationship Id="rId5" Type="http://schemas.openxmlformats.org/officeDocument/2006/relationships/image" Target="../media/image49.jpeg"/><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85800" y="2209800"/>
            <a:ext cx="7772400" cy="1371600"/>
          </a:xfrm>
        </p:spPr>
        <p:txBody>
          <a:bodyPr>
            <a:normAutofit/>
          </a:bodyPr>
          <a:lstStyle/>
          <a:p>
            <a:pPr eaLnBrk="1" hangingPunct="1"/>
            <a:r>
              <a:rPr lang="en-US" sz="3200" b="1" dirty="0" smtClean="0">
                <a:solidFill>
                  <a:srgbClr val="000000"/>
                </a:solidFill>
              </a:rPr>
              <a:t>Unit 1: Safety Awareness</a:t>
            </a:r>
          </a:p>
        </p:txBody>
      </p:sp>
      <p:sp>
        <p:nvSpPr>
          <p:cNvPr id="2052" name="Rectangle 3"/>
          <p:cNvSpPr>
            <a:spLocks noGrp="1" noChangeArrowheads="1"/>
          </p:cNvSpPr>
          <p:nvPr>
            <p:ph type="subTitle" idx="1"/>
          </p:nvPr>
        </p:nvSpPr>
        <p:spPr>
          <a:xfrm>
            <a:off x="988541" y="3124200"/>
            <a:ext cx="7364627" cy="1227161"/>
          </a:xfrm>
        </p:spPr>
        <p:txBody>
          <a:bodyPr>
            <a:normAutofit/>
          </a:bodyPr>
          <a:lstStyle/>
          <a:p>
            <a:pPr eaLnBrk="1" hangingPunct="1"/>
            <a:r>
              <a:rPr lang="en-US" b="1" dirty="0" smtClean="0">
                <a:solidFill>
                  <a:srgbClr val="000000"/>
                </a:solidFill>
              </a:rPr>
              <a:t>Section 14:</a:t>
            </a:r>
          </a:p>
          <a:p>
            <a:pPr eaLnBrk="1" hangingPunct="1"/>
            <a:r>
              <a:rPr lang="en-US" b="1" dirty="0" smtClean="0">
                <a:solidFill>
                  <a:srgbClr val="000000"/>
                </a:solidFill>
              </a:rPr>
              <a:t>Bloodborne Pathogens</a:t>
            </a:r>
          </a:p>
        </p:txBody>
      </p:sp>
      <p:sp>
        <p:nvSpPr>
          <p:cNvPr id="2053" name="Rectangle 4"/>
          <p:cNvSpPr>
            <a:spLocks noChangeArrowheads="1"/>
          </p:cNvSpPr>
          <p:nvPr/>
        </p:nvSpPr>
        <p:spPr bwMode="auto">
          <a:xfrm>
            <a:off x="3657600" y="228600"/>
            <a:ext cx="5257800" cy="1470025"/>
          </a:xfrm>
          <a:prstGeom prst="rect">
            <a:avLst/>
          </a:prstGeom>
          <a:noFill/>
          <a:ln w="9525">
            <a:noFill/>
            <a:miter lim="800000"/>
            <a:headEnd/>
            <a:tailEnd/>
          </a:ln>
        </p:spPr>
        <p:txBody>
          <a:bodyPr/>
          <a:lstStyle/>
          <a:p>
            <a:pPr algn="ctr"/>
            <a:r>
              <a:rPr lang="en-US" sz="4000" b="1" dirty="0">
                <a:solidFill>
                  <a:srgbClr val="000000"/>
                </a:solidFill>
                <a:cs typeface="Arial" charset="0"/>
              </a:rPr>
              <a:t>Foundations of</a:t>
            </a:r>
            <a:r>
              <a:rPr lang="en-US" sz="4000" dirty="0">
                <a:solidFill>
                  <a:srgbClr val="000000"/>
                </a:solidFill>
                <a:cs typeface="Arial" charset="0"/>
              </a:rPr>
              <a:t> </a:t>
            </a:r>
          </a:p>
          <a:p>
            <a:pPr algn="ctr"/>
            <a:r>
              <a:rPr lang="en-US" sz="4000" b="1" dirty="0">
                <a:solidFill>
                  <a:srgbClr val="000000"/>
                </a:solidFill>
                <a:cs typeface="Arial" charset="0"/>
              </a:rPr>
              <a:t>Manufacturing</a:t>
            </a:r>
            <a:endParaRPr lang="en-US" sz="4000" b="1" dirty="0">
              <a:solidFill>
                <a:srgbClr val="000000"/>
              </a:solidFill>
            </a:endParaRPr>
          </a:p>
          <a:p>
            <a:pPr algn="ctr"/>
            <a:endParaRPr lang="en-US" sz="4000" b="1" dirty="0">
              <a:solidFill>
                <a:srgbClr val="000000"/>
              </a:solidFill>
              <a:cs typeface="Arial"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607799"/>
            <a:ext cx="4180952" cy="711626"/>
          </a:xfrm>
          <a:prstGeom prst="rect">
            <a:avLst/>
          </a:prstGeom>
        </p:spPr>
      </p:pic>
      <p:pic>
        <p:nvPicPr>
          <p:cNvPr id="3" name="Picture 2" descr="bloodborne-pathoge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3200" y="4495800"/>
            <a:ext cx="1603248" cy="1463040"/>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0" y="304800"/>
            <a:ext cx="9144000" cy="762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a:t>
            </a:r>
          </a:p>
        </p:txBody>
      </p:sp>
      <p:sp>
        <p:nvSpPr>
          <p:cNvPr id="99334" name="Rectangle 6"/>
          <p:cNvSpPr>
            <a:spLocks noChangeArrowheads="1"/>
          </p:cNvSpPr>
          <p:nvPr/>
        </p:nvSpPr>
        <p:spPr bwMode="auto">
          <a:xfrm>
            <a:off x="457200" y="1663353"/>
            <a:ext cx="8229600" cy="3847207"/>
          </a:xfrm>
          <a:prstGeom prst="rect">
            <a:avLst/>
          </a:prstGeom>
          <a:noFill/>
          <a:ln w="9525">
            <a:noFill/>
            <a:miter lim="800000"/>
            <a:headEnd/>
            <a:tailEnd/>
          </a:ln>
          <a:effectLst/>
        </p:spPr>
        <p:txBody>
          <a:bodyPr anchor="ctr">
            <a:spAutoFit/>
          </a:bodyPr>
          <a:lstStyle/>
          <a:p>
            <a:pPr marL="231775" indent="-231775">
              <a:buFontTx/>
              <a:buChar char="•"/>
              <a:defRPr/>
            </a:pPr>
            <a:r>
              <a:rPr lang="en-US" sz="2800" b="1" dirty="0">
                <a:solidFill>
                  <a:srgbClr val="800000"/>
                </a:solidFill>
                <a:latin typeface="+mn-lt"/>
              </a:rPr>
              <a:t>Examine </a:t>
            </a:r>
            <a:r>
              <a:rPr lang="en-US" sz="2800" dirty="0">
                <a:solidFill>
                  <a:srgbClr val="800000"/>
                </a:solidFill>
                <a:latin typeface="+mn-lt"/>
              </a:rPr>
              <a:t>the following as it applies to BBP:</a:t>
            </a:r>
          </a:p>
          <a:p>
            <a:pPr>
              <a:defRPr/>
            </a:pPr>
            <a:endParaRPr lang="en-US" sz="1000" dirty="0">
              <a:solidFill>
                <a:srgbClr val="800000"/>
              </a:solidFill>
              <a:latin typeface="+mn-lt"/>
            </a:endParaRPr>
          </a:p>
          <a:p>
            <a:pPr marL="801688" lvl="1" indent="-344488">
              <a:buFont typeface="Arial" pitchFamily="34" charset="0"/>
              <a:buChar char="–"/>
              <a:defRPr/>
            </a:pPr>
            <a:r>
              <a:rPr lang="en-US" sz="2400" i="1" dirty="0">
                <a:solidFill>
                  <a:schemeClr val="hlink"/>
                </a:solidFill>
                <a:latin typeface="+mn-lt"/>
              </a:rPr>
              <a:t>P</a:t>
            </a:r>
            <a:r>
              <a:rPr lang="en-US" sz="2400" i="1" dirty="0" smtClean="0">
                <a:solidFill>
                  <a:schemeClr val="hlink"/>
                </a:solidFill>
                <a:latin typeface="+mn-lt"/>
              </a:rPr>
              <a:t>otential </a:t>
            </a:r>
            <a:r>
              <a:rPr lang="en-US" sz="2400" i="1" dirty="0">
                <a:solidFill>
                  <a:schemeClr val="hlink"/>
                </a:solidFill>
                <a:latin typeface="+mn-lt"/>
              </a:rPr>
              <a:t>exposure and modes of transmission</a:t>
            </a:r>
          </a:p>
          <a:p>
            <a:pPr marL="801688" lvl="1" indent="-344488">
              <a:buFont typeface="Arial" pitchFamily="34" charset="0"/>
              <a:buNone/>
              <a:defRPr/>
            </a:pPr>
            <a:endParaRPr lang="en-US" sz="1000" i="1" dirty="0">
              <a:solidFill>
                <a:schemeClr val="hlink"/>
              </a:solidFill>
              <a:latin typeface="+mn-lt"/>
            </a:endParaRPr>
          </a:p>
          <a:p>
            <a:pPr marL="801688" lvl="1" indent="-344488">
              <a:buFont typeface="Arial" pitchFamily="34" charset="0"/>
              <a:buChar char="–"/>
              <a:defRPr/>
            </a:pPr>
            <a:r>
              <a:rPr lang="en-US" sz="2400" i="1" dirty="0" smtClean="0">
                <a:solidFill>
                  <a:srgbClr val="660066"/>
                </a:solidFill>
                <a:latin typeface="+mn-lt"/>
              </a:rPr>
              <a:t>Requirements </a:t>
            </a:r>
            <a:r>
              <a:rPr lang="en-US" sz="2400" i="1" dirty="0">
                <a:solidFill>
                  <a:srgbClr val="660066"/>
                </a:solidFill>
                <a:latin typeface="+mn-lt"/>
              </a:rPr>
              <a:t>of the employee and employer</a:t>
            </a:r>
          </a:p>
          <a:p>
            <a:pPr marL="801688" lvl="1" indent="-344488">
              <a:buFont typeface="Arial" pitchFamily="34" charset="0"/>
              <a:buNone/>
              <a:defRPr/>
            </a:pPr>
            <a:endParaRPr lang="en-US" sz="1000" i="1" dirty="0">
              <a:solidFill>
                <a:srgbClr val="660066"/>
              </a:solidFill>
              <a:latin typeface="+mn-lt"/>
            </a:endParaRPr>
          </a:p>
          <a:p>
            <a:pPr marL="801688" lvl="1" indent="-344488">
              <a:buFont typeface="Arial" pitchFamily="34" charset="0"/>
              <a:buChar char="–"/>
              <a:defRPr/>
            </a:pPr>
            <a:r>
              <a:rPr lang="en-US" sz="2400" i="1" dirty="0">
                <a:solidFill>
                  <a:srgbClr val="FF0000"/>
                </a:solidFill>
                <a:latin typeface="+mn-lt"/>
              </a:rPr>
              <a:t>P</a:t>
            </a:r>
            <a:r>
              <a:rPr lang="en-US" sz="2400" i="1" dirty="0" smtClean="0">
                <a:solidFill>
                  <a:srgbClr val="FF0000"/>
                </a:solidFill>
                <a:latin typeface="+mn-lt"/>
              </a:rPr>
              <a:t>rotection </a:t>
            </a:r>
            <a:r>
              <a:rPr lang="en-US" sz="2400" i="1" dirty="0">
                <a:solidFill>
                  <a:srgbClr val="FF0000"/>
                </a:solidFill>
                <a:latin typeface="+mn-lt"/>
              </a:rPr>
              <a:t>from exposure through safe work </a:t>
            </a:r>
            <a:r>
              <a:rPr lang="en-US" sz="2400" i="1" dirty="0" smtClean="0">
                <a:solidFill>
                  <a:srgbClr val="FF0000"/>
                </a:solidFill>
                <a:latin typeface="+mn-lt"/>
              </a:rPr>
              <a:t>practices</a:t>
            </a:r>
            <a:endParaRPr lang="en-US" sz="2400" i="1" dirty="0">
              <a:solidFill>
                <a:srgbClr val="FF0000"/>
              </a:solidFill>
              <a:latin typeface="+mn-lt"/>
            </a:endParaRPr>
          </a:p>
          <a:p>
            <a:pPr lvl="1">
              <a:buFont typeface="Arial" pitchFamily="34" charset="0"/>
              <a:buNone/>
              <a:defRPr/>
            </a:pPr>
            <a:endParaRPr lang="en-US" b="1" dirty="0">
              <a:solidFill>
                <a:srgbClr val="FF0000"/>
              </a:solidFill>
              <a:latin typeface="+mn-lt"/>
            </a:endParaRPr>
          </a:p>
          <a:p>
            <a:pPr marL="231775" indent="-231775">
              <a:buFontTx/>
              <a:buChar char="•"/>
              <a:defRPr/>
            </a:pPr>
            <a:r>
              <a:rPr lang="en-US" sz="2800" b="1" dirty="0">
                <a:solidFill>
                  <a:srgbClr val="800000"/>
                </a:solidFill>
                <a:latin typeface="+mn-lt"/>
              </a:rPr>
              <a:t>Discuss </a:t>
            </a:r>
            <a:r>
              <a:rPr lang="en-US" sz="2800" dirty="0">
                <a:solidFill>
                  <a:srgbClr val="800000"/>
                </a:solidFill>
                <a:latin typeface="+mn-lt"/>
              </a:rPr>
              <a:t>the following elements of BBP programs:</a:t>
            </a:r>
          </a:p>
          <a:p>
            <a:pPr>
              <a:defRPr/>
            </a:pPr>
            <a:endParaRPr lang="en-US" sz="1000" dirty="0">
              <a:latin typeface="+mn-lt"/>
            </a:endParaRPr>
          </a:p>
          <a:p>
            <a:pPr marL="801688" lvl="1" indent="-344488">
              <a:buFont typeface="Arial" pitchFamily="34" charset="0"/>
              <a:buChar char="–"/>
              <a:defRPr/>
            </a:pPr>
            <a:r>
              <a:rPr lang="en-US" sz="2400" i="1" dirty="0">
                <a:solidFill>
                  <a:schemeClr val="hlink"/>
                </a:solidFill>
                <a:latin typeface="+mn-lt"/>
              </a:rPr>
              <a:t>A</a:t>
            </a:r>
            <a:r>
              <a:rPr lang="en-US" sz="2400" i="1" dirty="0" smtClean="0">
                <a:solidFill>
                  <a:schemeClr val="hlink"/>
                </a:solidFill>
                <a:latin typeface="+mn-lt"/>
              </a:rPr>
              <a:t>n </a:t>
            </a:r>
            <a:r>
              <a:rPr lang="en-US" sz="2400" i="1" dirty="0">
                <a:solidFill>
                  <a:schemeClr val="hlink"/>
                </a:solidFill>
                <a:latin typeface="+mn-lt"/>
              </a:rPr>
              <a:t>exposure control plan</a:t>
            </a:r>
          </a:p>
          <a:p>
            <a:pPr marL="801688" lvl="1" indent="-344488">
              <a:buFont typeface="Arial" pitchFamily="34" charset="0"/>
              <a:buNone/>
              <a:defRPr/>
            </a:pPr>
            <a:endParaRPr lang="en-US" sz="1000" i="1" dirty="0">
              <a:solidFill>
                <a:schemeClr val="hlink"/>
              </a:solidFill>
              <a:latin typeface="+mn-lt"/>
            </a:endParaRPr>
          </a:p>
          <a:p>
            <a:pPr marL="801688" lvl="1" indent="-344488">
              <a:buFont typeface="Arial" pitchFamily="34" charset="0"/>
              <a:buChar char="–"/>
              <a:defRPr/>
            </a:pPr>
            <a:r>
              <a:rPr lang="en-US" sz="2400" i="1" dirty="0">
                <a:solidFill>
                  <a:srgbClr val="660066"/>
                </a:solidFill>
                <a:latin typeface="+mn-lt"/>
              </a:rPr>
              <a:t>R</a:t>
            </a:r>
            <a:r>
              <a:rPr lang="en-US" sz="2400" i="1" dirty="0" smtClean="0">
                <a:solidFill>
                  <a:srgbClr val="660066"/>
                </a:solidFill>
                <a:latin typeface="+mn-lt"/>
              </a:rPr>
              <a:t>egulated </a:t>
            </a:r>
            <a:r>
              <a:rPr lang="en-US" sz="2400" i="1" dirty="0">
                <a:solidFill>
                  <a:srgbClr val="660066"/>
                </a:solidFill>
                <a:latin typeface="+mn-lt"/>
              </a:rPr>
              <a:t>medical waste</a:t>
            </a:r>
          </a:p>
        </p:txBody>
      </p:sp>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9334"/>
                                        </p:tgtEl>
                                        <p:attrNameLst>
                                          <p:attrName>style.visibility</p:attrName>
                                        </p:attrNameLst>
                                      </p:cBhvr>
                                      <p:to>
                                        <p:strVal val="visible"/>
                                      </p:to>
                                    </p:set>
                                    <p:animEffect transition="in" filter="fade">
                                      <p:cBhvr>
                                        <p:cTn id="7" dur="500"/>
                                        <p:tgtEl>
                                          <p:spTgt spid="99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0" y="304800"/>
            <a:ext cx="9144000" cy="762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 </a:t>
            </a:r>
            <a:r>
              <a:rPr lang="en-US" sz="2800" dirty="0" smtClean="0"/>
              <a:t>(Cont’d.)</a:t>
            </a:r>
          </a:p>
        </p:txBody>
      </p:sp>
      <p:sp>
        <p:nvSpPr>
          <p:cNvPr id="6147" name="Rectangle 5"/>
          <p:cNvSpPr>
            <a:spLocks noChangeArrowheads="1"/>
          </p:cNvSpPr>
          <p:nvPr/>
        </p:nvSpPr>
        <p:spPr bwMode="auto">
          <a:xfrm>
            <a:off x="457200" y="1676400"/>
            <a:ext cx="8229600" cy="3779838"/>
          </a:xfrm>
          <a:prstGeom prst="rect">
            <a:avLst/>
          </a:prstGeom>
          <a:noFill/>
          <a:ln w="9525">
            <a:noFill/>
            <a:miter lim="800000"/>
            <a:headEnd/>
            <a:tailEnd/>
          </a:ln>
        </p:spPr>
        <p:txBody>
          <a:bodyPr anchor="ctr">
            <a:spAutoFit/>
          </a:bodyPr>
          <a:lstStyle/>
          <a:p>
            <a:pPr marL="228600" indent="-228600">
              <a:buFontTx/>
              <a:buChar char="•"/>
            </a:pPr>
            <a:r>
              <a:rPr lang="en-US" sz="2800" b="1" dirty="0">
                <a:solidFill>
                  <a:srgbClr val="800000"/>
                </a:solidFill>
                <a:latin typeface="+mn-lt"/>
              </a:rPr>
              <a:t>Determine</a:t>
            </a:r>
            <a:r>
              <a:rPr lang="en-US" sz="2800" dirty="0">
                <a:solidFill>
                  <a:srgbClr val="800000"/>
                </a:solidFill>
                <a:latin typeface="+mn-lt"/>
              </a:rPr>
              <a:t> the safety steps required when an employee is exposed to a </a:t>
            </a:r>
            <a:r>
              <a:rPr lang="en-US" sz="2800" dirty="0" smtClean="0">
                <a:solidFill>
                  <a:srgbClr val="800000"/>
                </a:solidFill>
                <a:latin typeface="+mn-lt"/>
              </a:rPr>
              <a:t>BBP.</a:t>
            </a:r>
            <a:endParaRPr lang="en-US" sz="2800" dirty="0">
              <a:solidFill>
                <a:srgbClr val="800000"/>
              </a:solidFill>
              <a:latin typeface="+mn-lt"/>
            </a:endParaRPr>
          </a:p>
          <a:p>
            <a:pPr marL="228600" indent="-228600">
              <a:buFontTx/>
              <a:buChar char="•"/>
            </a:pPr>
            <a:endParaRPr lang="en-US" sz="2800" dirty="0">
              <a:solidFill>
                <a:srgbClr val="800000"/>
              </a:solidFill>
              <a:latin typeface="+mn-lt"/>
            </a:endParaRPr>
          </a:p>
          <a:p>
            <a:pPr marL="228600" indent="-228600">
              <a:buFontTx/>
              <a:buChar char="•"/>
            </a:pPr>
            <a:r>
              <a:rPr lang="en-US" sz="2800" b="1" dirty="0">
                <a:solidFill>
                  <a:srgbClr val="800000"/>
                </a:solidFill>
                <a:latin typeface="+mn-lt"/>
              </a:rPr>
              <a:t>Describe</a:t>
            </a:r>
            <a:r>
              <a:rPr lang="en-US" sz="2800" dirty="0">
                <a:solidFill>
                  <a:srgbClr val="800000"/>
                </a:solidFill>
                <a:latin typeface="+mn-lt"/>
              </a:rPr>
              <a:t> the following requirements as they pertain to BBP:</a:t>
            </a:r>
          </a:p>
          <a:p>
            <a:pPr marL="228600" indent="-228600"/>
            <a:endParaRPr lang="en-US" sz="1000" dirty="0">
              <a:solidFill>
                <a:srgbClr val="800000"/>
              </a:solidFill>
              <a:latin typeface="+mn-lt"/>
            </a:endParaRPr>
          </a:p>
          <a:p>
            <a:pPr marL="801688" lvl="1" indent="-344488">
              <a:buFont typeface="Arial" charset="0"/>
              <a:buChar char="–"/>
            </a:pPr>
            <a:r>
              <a:rPr lang="en-US" sz="2400" i="1" dirty="0">
                <a:solidFill>
                  <a:srgbClr val="006666"/>
                </a:solidFill>
                <a:latin typeface="+mn-lt"/>
              </a:rPr>
              <a:t>P</a:t>
            </a:r>
            <a:r>
              <a:rPr lang="en-US" sz="2400" i="1" dirty="0" smtClean="0">
                <a:solidFill>
                  <a:srgbClr val="006666"/>
                </a:solidFill>
                <a:latin typeface="+mn-lt"/>
              </a:rPr>
              <a:t>roper </a:t>
            </a:r>
            <a:r>
              <a:rPr lang="en-US" sz="2400" i="1" dirty="0">
                <a:solidFill>
                  <a:srgbClr val="006666"/>
                </a:solidFill>
                <a:latin typeface="+mn-lt"/>
              </a:rPr>
              <a:t>labeling of waste</a:t>
            </a:r>
          </a:p>
          <a:p>
            <a:pPr marL="801688" lvl="1" indent="-344488">
              <a:buFont typeface="Arial" charset="0"/>
              <a:buNone/>
            </a:pPr>
            <a:endParaRPr lang="en-US" sz="1000" i="1" dirty="0">
              <a:solidFill>
                <a:srgbClr val="006666"/>
              </a:solidFill>
              <a:latin typeface="+mn-lt"/>
            </a:endParaRPr>
          </a:p>
          <a:p>
            <a:pPr marL="801688" lvl="1" indent="-344488">
              <a:buFont typeface="Arial" charset="0"/>
              <a:buChar char="–"/>
            </a:pPr>
            <a:r>
              <a:rPr lang="en-US" sz="2400" i="1" dirty="0">
                <a:solidFill>
                  <a:srgbClr val="660066"/>
                </a:solidFill>
                <a:latin typeface="+mn-lt"/>
              </a:rPr>
              <a:t>R</a:t>
            </a:r>
            <a:r>
              <a:rPr lang="en-US" sz="2400" i="1" dirty="0" smtClean="0">
                <a:solidFill>
                  <a:srgbClr val="660066"/>
                </a:solidFill>
                <a:latin typeface="+mn-lt"/>
              </a:rPr>
              <a:t>ecordkeeping</a:t>
            </a:r>
            <a:endParaRPr lang="en-US" sz="2400" i="1" dirty="0">
              <a:solidFill>
                <a:srgbClr val="660066"/>
              </a:solidFill>
              <a:latin typeface="+mn-lt"/>
            </a:endParaRPr>
          </a:p>
          <a:p>
            <a:pPr marL="801688" lvl="1" indent="-344488">
              <a:buFont typeface="Arial" charset="0"/>
              <a:buNone/>
            </a:pPr>
            <a:endParaRPr lang="en-US" sz="1000" i="1" dirty="0">
              <a:solidFill>
                <a:srgbClr val="660066"/>
              </a:solidFill>
              <a:latin typeface="+mn-lt"/>
            </a:endParaRPr>
          </a:p>
          <a:p>
            <a:pPr marL="801688" lvl="1" indent="-344488">
              <a:buFont typeface="Arial" charset="0"/>
              <a:buChar char="–"/>
            </a:pPr>
            <a:r>
              <a:rPr lang="en-US" sz="2400" i="1" dirty="0">
                <a:solidFill>
                  <a:srgbClr val="FF0000"/>
                </a:solidFill>
                <a:latin typeface="+mn-lt"/>
              </a:rPr>
              <a:t>T</a:t>
            </a:r>
            <a:r>
              <a:rPr lang="en-US" sz="2400" i="1" dirty="0" smtClean="0">
                <a:solidFill>
                  <a:srgbClr val="FF0000"/>
                </a:solidFill>
                <a:latin typeface="+mn-lt"/>
              </a:rPr>
              <a:t>raining </a:t>
            </a:r>
            <a:r>
              <a:rPr lang="en-US" sz="2400" i="1" dirty="0">
                <a:solidFill>
                  <a:srgbClr val="FF0000"/>
                </a:solidFill>
                <a:latin typeface="+mn-lt"/>
              </a:rPr>
              <a:t>elements required by OSHA</a:t>
            </a:r>
          </a:p>
        </p:txBody>
      </p:sp>
      <p:sp>
        <p:nvSpPr>
          <p:cNvPr id="5"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533400" y="152400"/>
            <a:ext cx="7772400" cy="762000"/>
          </a:xfrm>
        </p:spPr>
        <p:txBody>
          <a:bodyPr>
            <a:normAutofit/>
          </a:bodyPr>
          <a:lstStyle/>
          <a:p>
            <a:pPr>
              <a:defRPr/>
            </a:pPr>
            <a:r>
              <a:rPr lang="en-US" sz="4000" dirty="0" smtClean="0"/>
              <a:t>Introduction</a:t>
            </a:r>
          </a:p>
        </p:txBody>
      </p:sp>
      <p:sp>
        <p:nvSpPr>
          <p:cNvPr id="6149" name="Rectangle 3"/>
          <p:cNvSpPr>
            <a:spLocks noGrp="1" noChangeArrowheads="1"/>
          </p:cNvSpPr>
          <p:nvPr>
            <p:ph idx="1"/>
          </p:nvPr>
        </p:nvSpPr>
        <p:spPr>
          <a:xfrm>
            <a:off x="533400" y="1002891"/>
            <a:ext cx="8382000" cy="5321709"/>
          </a:xfrm>
        </p:spPr>
        <p:txBody>
          <a:bodyPr/>
          <a:lstStyle/>
          <a:p>
            <a:pPr marL="0" indent="0">
              <a:buNone/>
            </a:pPr>
            <a:r>
              <a:rPr lang="en-US" altLang="en-US" sz="2800" dirty="0" smtClean="0"/>
              <a:t>Millions of workers are at risk of exposure to bloodborne pathogens such as human immunodeficiency virus (HIV – the virus that causes AIDS), the hepatitis B virus (HBV), and the hepatitis C virus (HCV).</a:t>
            </a:r>
          </a:p>
          <a:p>
            <a:pPr marL="0" indent="0">
              <a:spcBef>
                <a:spcPts val="1800"/>
              </a:spcBef>
              <a:buNone/>
            </a:pPr>
            <a:r>
              <a:rPr lang="en-US" altLang="en-US" sz="2800" dirty="0" smtClean="0"/>
              <a:t>OSHA’s Bloodborne Pathogens standard prescribes safeguards to protect workers against the health hazards from exposure to blood and other potentially infectious materials, and to reduce their risk from this exposure.</a:t>
            </a:r>
          </a:p>
          <a:p>
            <a:pPr>
              <a:buFont typeface="CommonBullets" pitchFamily="34" charset="2"/>
              <a:buNone/>
            </a:pPr>
            <a:endParaRPr lang="en-US" altLang="en-US" dirty="0" smtClean="0"/>
          </a:p>
        </p:txBody>
      </p:sp>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4</a:t>
            </a:fld>
            <a:r>
              <a:rPr lang="en-US" dirty="0" smtClean="0">
                <a:solidFill>
                  <a:schemeClr val="tx1"/>
                </a:solidFill>
              </a:rPr>
              <a:t>/40</a:t>
            </a:r>
            <a:endParaRPr lang="en-US" dirty="0">
              <a:solidFill>
                <a:schemeClr val="tx1"/>
              </a:solidFill>
            </a:endParaRPr>
          </a:p>
        </p:txBody>
      </p:sp>
    </p:spTree>
    <p:extLst>
      <p:ext uri="{BB962C8B-B14F-4D97-AF65-F5344CB8AC3E}">
        <p14:creationId xmlns:p14="http://schemas.microsoft.com/office/powerpoint/2010/main" val="4174350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17206" y="228600"/>
            <a:ext cx="9126794" cy="961103"/>
          </a:xfrm>
        </p:spPr>
        <p:txBody>
          <a:bodyPr>
            <a:normAutofit/>
          </a:bodyPr>
          <a:lstStyle/>
          <a:p>
            <a:pPr>
              <a:defRPr/>
            </a:pPr>
            <a:r>
              <a:rPr lang="en-US" sz="4000" dirty="0" smtClean="0"/>
              <a:t>Who is covered by the standard?</a:t>
            </a:r>
          </a:p>
        </p:txBody>
      </p:sp>
      <p:sp>
        <p:nvSpPr>
          <p:cNvPr id="8197" name="Rectangle 3"/>
          <p:cNvSpPr>
            <a:spLocks noGrp="1" noChangeArrowheads="1"/>
          </p:cNvSpPr>
          <p:nvPr>
            <p:ph idx="1"/>
          </p:nvPr>
        </p:nvSpPr>
        <p:spPr/>
        <p:txBody>
          <a:bodyPr/>
          <a:lstStyle/>
          <a:p>
            <a:pPr marL="0" indent="0">
              <a:buNone/>
            </a:pPr>
            <a:r>
              <a:rPr lang="en-US" altLang="en-US" dirty="0" smtClean="0"/>
              <a:t>All employees who could be “reasonably anticipated” as the result of performing their job duties to face contact with blood and other potentially infectious materials</a:t>
            </a:r>
          </a:p>
          <a:p>
            <a:pPr marL="0" indent="0">
              <a:spcBef>
                <a:spcPts val="2400"/>
              </a:spcBef>
              <a:buNone/>
            </a:pPr>
            <a:r>
              <a:rPr lang="en-US" altLang="en-US" dirty="0" smtClean="0"/>
              <a:t>“Good Samaritan” acts such as assisting a co-worker with a nosebleed would not be considered occupational exposure.</a:t>
            </a:r>
          </a:p>
        </p:txBody>
      </p:sp>
      <p:sp>
        <p:nvSpPr>
          <p:cNvPr id="5"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5</a:t>
            </a:fld>
            <a:r>
              <a:rPr lang="en-US" dirty="0" smtClean="0">
                <a:solidFill>
                  <a:schemeClr val="tx1"/>
                </a:solidFill>
              </a:rPr>
              <a:t>/40</a:t>
            </a:r>
            <a:endParaRPr lang="en-US" dirty="0">
              <a:solidFill>
                <a:schemeClr val="tx1"/>
              </a:solidFill>
            </a:endParaRPr>
          </a:p>
        </p:txBody>
      </p:sp>
    </p:spTree>
    <p:extLst>
      <p:ext uri="{BB962C8B-B14F-4D97-AF65-F5344CB8AC3E}">
        <p14:creationId xmlns:p14="http://schemas.microsoft.com/office/powerpoint/2010/main" val="38946359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74612"/>
            <a:ext cx="9144000" cy="1144588"/>
          </a:xfrm>
        </p:spPr>
        <p:txBody>
          <a:bodyPr>
            <a:normAutofit/>
          </a:bodyPr>
          <a:lstStyle/>
          <a:p>
            <a:pPr>
              <a:defRPr/>
            </a:pPr>
            <a:r>
              <a:rPr lang="en-US" sz="4000" dirty="0" smtClean="0"/>
              <a:t>Some Workers Who are at Risk</a:t>
            </a:r>
          </a:p>
        </p:txBody>
      </p:sp>
      <p:sp>
        <p:nvSpPr>
          <p:cNvPr id="10245" name="Rectangle 3"/>
          <p:cNvSpPr>
            <a:spLocks noGrp="1" noChangeArrowheads="1"/>
          </p:cNvSpPr>
          <p:nvPr>
            <p:ph idx="1"/>
          </p:nvPr>
        </p:nvSpPr>
        <p:spPr>
          <a:xfrm>
            <a:off x="692150" y="1137443"/>
            <a:ext cx="7994650" cy="4806157"/>
          </a:xfrm>
        </p:spPr>
        <p:txBody>
          <a:bodyPr/>
          <a:lstStyle/>
          <a:p>
            <a:pPr>
              <a:spcBef>
                <a:spcPts val="0"/>
              </a:spcBef>
              <a:spcAft>
                <a:spcPts val="400"/>
              </a:spcAft>
            </a:pPr>
            <a:r>
              <a:rPr lang="en-US" altLang="en-US" sz="2300" dirty="0" smtClean="0"/>
              <a:t>Physicians, nurses and emergency room personnel</a:t>
            </a:r>
          </a:p>
          <a:p>
            <a:pPr>
              <a:spcBef>
                <a:spcPts val="0"/>
              </a:spcBef>
              <a:spcAft>
                <a:spcPts val="400"/>
              </a:spcAft>
            </a:pPr>
            <a:r>
              <a:rPr lang="en-US" altLang="en-US" sz="2300" dirty="0" smtClean="0"/>
              <a:t>Orderlies, housekeeping personnel, and laundry workers</a:t>
            </a:r>
          </a:p>
          <a:p>
            <a:pPr>
              <a:spcBef>
                <a:spcPts val="0"/>
              </a:spcBef>
              <a:spcAft>
                <a:spcPts val="400"/>
              </a:spcAft>
            </a:pPr>
            <a:r>
              <a:rPr lang="en-US" altLang="en-US" sz="2300" dirty="0" smtClean="0"/>
              <a:t>Dentists and other dental workers</a:t>
            </a:r>
          </a:p>
          <a:p>
            <a:pPr>
              <a:spcBef>
                <a:spcPts val="0"/>
              </a:spcBef>
              <a:spcAft>
                <a:spcPts val="400"/>
              </a:spcAft>
            </a:pPr>
            <a:r>
              <a:rPr lang="en-US" altLang="en-US" sz="2300" dirty="0" smtClean="0"/>
              <a:t>Laboratory and blood bank technologists and technicians</a:t>
            </a:r>
          </a:p>
          <a:p>
            <a:pPr>
              <a:spcBef>
                <a:spcPts val="0"/>
              </a:spcBef>
              <a:spcAft>
                <a:spcPts val="400"/>
              </a:spcAft>
            </a:pPr>
            <a:r>
              <a:rPr lang="en-US" altLang="en-US" sz="2300" dirty="0" smtClean="0"/>
              <a:t>Medical examiners</a:t>
            </a:r>
          </a:p>
          <a:p>
            <a:pPr>
              <a:spcBef>
                <a:spcPts val="0"/>
              </a:spcBef>
              <a:spcAft>
                <a:spcPts val="400"/>
              </a:spcAft>
            </a:pPr>
            <a:r>
              <a:rPr lang="en-US" altLang="en-US" sz="2300" dirty="0" smtClean="0"/>
              <a:t>Morticians</a:t>
            </a:r>
          </a:p>
          <a:p>
            <a:pPr>
              <a:spcBef>
                <a:spcPts val="0"/>
              </a:spcBef>
              <a:spcAft>
                <a:spcPts val="400"/>
              </a:spcAft>
            </a:pPr>
            <a:r>
              <a:rPr lang="en-US" altLang="en-US" sz="2300" dirty="0" smtClean="0"/>
              <a:t>Law enforcement personnel, Firefighters</a:t>
            </a:r>
          </a:p>
          <a:p>
            <a:pPr>
              <a:spcBef>
                <a:spcPts val="0"/>
              </a:spcBef>
              <a:spcAft>
                <a:spcPts val="400"/>
              </a:spcAft>
            </a:pPr>
            <a:r>
              <a:rPr lang="en-US" altLang="en-US" sz="2300" dirty="0" smtClean="0"/>
              <a:t>Paramedics and emergency medical technicians</a:t>
            </a:r>
          </a:p>
          <a:p>
            <a:pPr>
              <a:spcBef>
                <a:spcPts val="0"/>
              </a:spcBef>
              <a:spcAft>
                <a:spcPts val="400"/>
              </a:spcAft>
            </a:pPr>
            <a:r>
              <a:rPr lang="en-US" altLang="en-US" sz="2300" dirty="0" smtClean="0"/>
              <a:t>Anyone providing first-response medical care</a:t>
            </a:r>
          </a:p>
          <a:p>
            <a:pPr>
              <a:spcBef>
                <a:spcPts val="0"/>
              </a:spcBef>
              <a:spcAft>
                <a:spcPts val="400"/>
              </a:spcAft>
            </a:pPr>
            <a:r>
              <a:rPr lang="en-US" altLang="en-US" sz="2300" dirty="0" smtClean="0"/>
              <a:t>Medical waste treatment employees</a:t>
            </a:r>
          </a:p>
          <a:p>
            <a:pPr>
              <a:spcBef>
                <a:spcPts val="0"/>
              </a:spcBef>
              <a:spcAft>
                <a:spcPts val="400"/>
              </a:spcAft>
            </a:pPr>
            <a:r>
              <a:rPr lang="en-US" altLang="en-US" sz="2300" dirty="0" smtClean="0"/>
              <a:t>Home healthcare workers</a:t>
            </a:r>
          </a:p>
        </p:txBody>
      </p:sp>
      <p:sp>
        <p:nvSpPr>
          <p:cNvPr id="5"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6</a:t>
            </a:fld>
            <a:r>
              <a:rPr lang="en-US" dirty="0" smtClean="0">
                <a:solidFill>
                  <a:schemeClr val="tx1"/>
                </a:solidFill>
              </a:rPr>
              <a:t>/40</a:t>
            </a:r>
            <a:endParaRPr lang="en-US" dirty="0">
              <a:solidFill>
                <a:schemeClr val="tx1"/>
              </a:solidFill>
            </a:endParaRPr>
          </a:p>
        </p:txBody>
      </p:sp>
    </p:spTree>
    <p:extLst>
      <p:ext uri="{BB962C8B-B14F-4D97-AF65-F5344CB8AC3E}">
        <p14:creationId xmlns:p14="http://schemas.microsoft.com/office/powerpoint/2010/main" val="1283885570"/>
      </p:ext>
    </p:extLst>
  </p:cSld>
  <p:clrMapOvr>
    <a:masterClrMapping/>
  </p:clrMapOvr>
  <p:transition spd="slow">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0" y="152400"/>
            <a:ext cx="9220200" cy="1143000"/>
          </a:xfrm>
        </p:spPr>
        <p:txBody>
          <a:bodyPr>
            <a:normAutofit/>
          </a:bodyPr>
          <a:lstStyle/>
          <a:p>
            <a:pPr>
              <a:defRPr/>
            </a:pPr>
            <a:r>
              <a:rPr lang="en-US" sz="4000" dirty="0" smtClean="0"/>
              <a:t>How does exposure occur?</a:t>
            </a:r>
          </a:p>
        </p:txBody>
      </p:sp>
      <p:sp>
        <p:nvSpPr>
          <p:cNvPr id="12293" name="Rectangle 3"/>
          <p:cNvSpPr>
            <a:spLocks noGrp="1" noChangeArrowheads="1"/>
          </p:cNvSpPr>
          <p:nvPr>
            <p:ph idx="1"/>
          </p:nvPr>
        </p:nvSpPr>
        <p:spPr>
          <a:xfrm>
            <a:off x="457200" y="1600201"/>
            <a:ext cx="8382000" cy="3733800"/>
          </a:xfrm>
        </p:spPr>
        <p:txBody>
          <a:bodyPr/>
          <a:lstStyle/>
          <a:p>
            <a:pPr marL="0" indent="0">
              <a:buNone/>
            </a:pPr>
            <a:r>
              <a:rPr lang="en-US" altLang="en-US" dirty="0" smtClean="0"/>
              <a:t>Most common:  puncture wounds (may need tetanus shot)</a:t>
            </a:r>
          </a:p>
          <a:p>
            <a:pPr marL="0" indent="0">
              <a:buNone/>
            </a:pPr>
            <a:r>
              <a:rPr lang="en-US" altLang="en-US" dirty="0" smtClean="0"/>
              <a:t>Cuts from other contaminated sharps </a:t>
            </a:r>
            <a:r>
              <a:rPr lang="en-US" altLang="en-US" dirty="0"/>
              <a:t>(</a:t>
            </a:r>
            <a:r>
              <a:rPr lang="en-US" altLang="en-US" dirty="0" err="1" smtClean="0"/>
              <a:t>needlesticks</a:t>
            </a:r>
            <a:r>
              <a:rPr lang="en-US" altLang="en-US" dirty="0" smtClean="0"/>
              <a:t>, scalpels, broken glass, etc.)</a:t>
            </a:r>
          </a:p>
          <a:p>
            <a:pPr marL="0" indent="0">
              <a:spcAft>
                <a:spcPts val="1200"/>
              </a:spcAft>
              <a:buNone/>
            </a:pPr>
            <a:r>
              <a:rPr lang="en-US" altLang="en-US" dirty="0" smtClean="0"/>
              <a:t>Contact of mucous membranes (for example, the eye, nose, mouth) or broken (cut or abraded) skin with contaminated blood</a:t>
            </a:r>
          </a:p>
        </p:txBody>
      </p:sp>
      <p:sp>
        <p:nvSpPr>
          <p:cNvPr id="5"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7</a:t>
            </a:fld>
            <a:r>
              <a:rPr lang="en-US" dirty="0" smtClean="0">
                <a:solidFill>
                  <a:schemeClr val="tx1"/>
                </a:solidFill>
              </a:rPr>
              <a:t>/40</a:t>
            </a:r>
            <a:endParaRPr lang="en-US" dirty="0">
              <a:solidFill>
                <a:schemeClr val="tx1"/>
              </a:solidFill>
            </a:endParaRPr>
          </a:p>
        </p:txBody>
      </p:sp>
    </p:spTree>
    <p:extLst>
      <p:ext uri="{BB962C8B-B14F-4D97-AF65-F5344CB8AC3E}">
        <p14:creationId xmlns:p14="http://schemas.microsoft.com/office/powerpoint/2010/main" val="2174224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idx="4294967295"/>
          </p:nvPr>
        </p:nvSpPr>
        <p:spPr bwMode="auto">
          <a:xfrm>
            <a:off x="0" y="76200"/>
            <a:ext cx="9144000" cy="1143000"/>
          </a:xfrm>
          <a:prstGeom prst="rect">
            <a:avLst/>
          </a:prstGeom>
          <a:noFill/>
          <a:ln w="12700">
            <a:miter lim="800000"/>
            <a:headEnd/>
            <a:tailEnd/>
          </a:ln>
        </p:spPr>
        <p:txBody>
          <a:bodyPr>
            <a:noAutofit/>
          </a:bodyPr>
          <a:lstStyle/>
          <a:p>
            <a:pPr eaLnBrk="1" hangingPunct="1">
              <a:lnSpc>
                <a:spcPct val="90000"/>
              </a:lnSpc>
            </a:pPr>
            <a:r>
              <a:rPr lang="en-US" sz="4000" dirty="0" smtClean="0"/>
              <a:t>What are Bloodborne Pathogens?</a:t>
            </a:r>
          </a:p>
        </p:txBody>
      </p:sp>
      <p:sp>
        <p:nvSpPr>
          <p:cNvPr id="7171" name="Text Box 17"/>
          <p:cNvSpPr txBox="1">
            <a:spLocks noChangeArrowheads="1"/>
          </p:cNvSpPr>
          <p:nvPr/>
        </p:nvSpPr>
        <p:spPr bwMode="auto">
          <a:xfrm>
            <a:off x="384242" y="1524000"/>
            <a:ext cx="4876800" cy="3108544"/>
          </a:xfrm>
          <a:prstGeom prst="rect">
            <a:avLst/>
          </a:prstGeom>
          <a:noFill/>
          <a:ln w="9525">
            <a:noFill/>
            <a:miter lim="800000"/>
            <a:headEnd/>
            <a:tailEnd/>
          </a:ln>
        </p:spPr>
        <p:txBody>
          <a:bodyPr wrap="square">
            <a:spAutoFit/>
          </a:bodyPr>
          <a:lstStyle/>
          <a:p>
            <a:pPr marL="347663" indent="-231775">
              <a:spcBef>
                <a:spcPct val="50000"/>
              </a:spcBef>
              <a:buFontTx/>
              <a:buChar char="•"/>
            </a:pPr>
            <a:r>
              <a:rPr lang="en-US" sz="2800" dirty="0" smtClean="0">
                <a:solidFill>
                  <a:srgbClr val="008000"/>
                </a:solidFill>
                <a:latin typeface="+mn-lt"/>
              </a:rPr>
              <a:t>Disease-producing</a:t>
            </a:r>
            <a:br>
              <a:rPr lang="en-US" sz="2800" dirty="0" smtClean="0">
                <a:solidFill>
                  <a:srgbClr val="008000"/>
                </a:solidFill>
                <a:latin typeface="+mn-lt"/>
              </a:rPr>
            </a:br>
            <a:r>
              <a:rPr lang="en-US" sz="2800" dirty="0" smtClean="0">
                <a:solidFill>
                  <a:srgbClr val="008000"/>
                </a:solidFill>
                <a:latin typeface="+mn-lt"/>
              </a:rPr>
              <a:t>microorganisms</a:t>
            </a:r>
            <a:endParaRPr lang="en-US" sz="2800" dirty="0">
              <a:solidFill>
                <a:srgbClr val="008000"/>
              </a:solidFill>
              <a:latin typeface="+mn-lt"/>
            </a:endParaRPr>
          </a:p>
          <a:p>
            <a:pPr marL="347663" indent="-231775">
              <a:spcBef>
                <a:spcPct val="50000"/>
              </a:spcBef>
              <a:buFontTx/>
              <a:buChar char="•"/>
            </a:pPr>
            <a:r>
              <a:rPr lang="en-US" sz="2800" dirty="0">
                <a:solidFill>
                  <a:srgbClr val="800080"/>
                </a:solidFill>
                <a:latin typeface="+mn-lt"/>
              </a:rPr>
              <a:t>Present in human </a:t>
            </a:r>
            <a:r>
              <a:rPr lang="en-US" sz="2800" dirty="0" smtClean="0">
                <a:solidFill>
                  <a:srgbClr val="800080"/>
                </a:solidFill>
                <a:latin typeface="+mn-lt"/>
              </a:rPr>
              <a:t/>
            </a:r>
            <a:br>
              <a:rPr lang="en-US" sz="2800" dirty="0" smtClean="0">
                <a:solidFill>
                  <a:srgbClr val="800080"/>
                </a:solidFill>
                <a:latin typeface="+mn-lt"/>
              </a:rPr>
            </a:br>
            <a:r>
              <a:rPr lang="en-US" sz="2800" dirty="0" smtClean="0">
                <a:solidFill>
                  <a:srgbClr val="800080"/>
                </a:solidFill>
                <a:latin typeface="+mn-lt"/>
              </a:rPr>
              <a:t>blood</a:t>
            </a:r>
            <a:endParaRPr lang="en-US" sz="2800" dirty="0">
              <a:solidFill>
                <a:srgbClr val="800080"/>
              </a:solidFill>
              <a:latin typeface="+mn-lt"/>
            </a:endParaRPr>
          </a:p>
          <a:p>
            <a:pPr marL="347663" indent="-231775">
              <a:spcBef>
                <a:spcPct val="50000"/>
              </a:spcBef>
              <a:buFontTx/>
              <a:buChar char="•"/>
            </a:pPr>
            <a:r>
              <a:rPr lang="en-US" sz="2800" dirty="0">
                <a:solidFill>
                  <a:srgbClr val="800000"/>
                </a:solidFill>
                <a:latin typeface="+mn-lt"/>
              </a:rPr>
              <a:t>Present in human </a:t>
            </a:r>
            <a:r>
              <a:rPr lang="en-US" sz="2800" dirty="0" smtClean="0">
                <a:solidFill>
                  <a:srgbClr val="800000"/>
                </a:solidFill>
                <a:latin typeface="+mn-lt"/>
              </a:rPr>
              <a:t/>
            </a:r>
            <a:br>
              <a:rPr lang="en-US" sz="2800" dirty="0" smtClean="0">
                <a:solidFill>
                  <a:srgbClr val="800000"/>
                </a:solidFill>
                <a:latin typeface="+mn-lt"/>
              </a:rPr>
            </a:br>
            <a:r>
              <a:rPr lang="en-US" sz="2800" dirty="0" smtClean="0">
                <a:solidFill>
                  <a:srgbClr val="800000"/>
                </a:solidFill>
                <a:latin typeface="+mn-lt"/>
              </a:rPr>
              <a:t>body </a:t>
            </a:r>
            <a:r>
              <a:rPr lang="en-US" sz="2800" dirty="0">
                <a:solidFill>
                  <a:srgbClr val="800000"/>
                </a:solidFill>
                <a:latin typeface="+mn-lt"/>
              </a:rPr>
              <a:t>fluids</a:t>
            </a:r>
          </a:p>
        </p:txBody>
      </p:sp>
      <p:pic>
        <p:nvPicPr>
          <p:cNvPr id="11265" name="Picture 1" descr="C:\Users\Gary\AppData\Local\Microsoft\Windows\Temporary Internet Files\Content.IE5\KBFPVYK2\MCHM00285_0000[1].wmf"/>
          <p:cNvPicPr>
            <a:picLocks noChangeAspect="1" noChangeArrowheads="1"/>
          </p:cNvPicPr>
          <p:nvPr/>
        </p:nvPicPr>
        <p:blipFill>
          <a:blip r:embed="rId2" cstate="print"/>
          <a:stretch>
            <a:fillRect/>
          </a:stretch>
        </p:blipFill>
        <p:spPr bwMode="auto">
          <a:xfrm>
            <a:off x="5290539" y="2133600"/>
            <a:ext cx="3498715" cy="34987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8</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fade">
                                      <p:cBhvr>
                                        <p:cTn id="7"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0" y="76200"/>
            <a:ext cx="9144000" cy="914400"/>
          </a:xfrm>
          <a:prstGeom prst="rect">
            <a:avLst/>
          </a:prstGeom>
          <a:noFill/>
          <a:ln w="12700">
            <a:noFill/>
            <a:miter lim="800000"/>
            <a:headEnd/>
            <a:tailEnd/>
          </a:ln>
        </p:spPr>
        <p:txBody>
          <a:bodyPr lIns="90488" tIns="44450" rIns="90488" bIns="44450" anchor="ctr"/>
          <a:lstStyle/>
          <a:p>
            <a:pPr algn="ctr">
              <a:lnSpc>
                <a:spcPct val="90000"/>
              </a:lnSpc>
            </a:pPr>
            <a:r>
              <a:rPr lang="en-US" sz="4000" dirty="0" smtClean="0">
                <a:latin typeface="+mj-lt"/>
              </a:rPr>
              <a:t>Hepatitis B Virus (HBV)</a:t>
            </a:r>
            <a:endParaRPr lang="en-US" sz="4000" dirty="0">
              <a:latin typeface="+mj-lt"/>
            </a:endParaRPr>
          </a:p>
        </p:txBody>
      </p:sp>
      <p:sp>
        <p:nvSpPr>
          <p:cNvPr id="8195" name="Rectangle 5"/>
          <p:cNvSpPr>
            <a:spLocks noChangeArrowheads="1"/>
          </p:cNvSpPr>
          <p:nvPr/>
        </p:nvSpPr>
        <p:spPr bwMode="auto">
          <a:xfrm>
            <a:off x="3048000" y="1203120"/>
            <a:ext cx="5791200" cy="4876800"/>
          </a:xfrm>
          <a:prstGeom prst="rect">
            <a:avLst/>
          </a:prstGeom>
          <a:noFill/>
          <a:ln w="12700">
            <a:noFill/>
            <a:miter lim="800000"/>
            <a:headEnd/>
            <a:tailEnd/>
          </a:ln>
        </p:spPr>
        <p:txBody>
          <a:bodyPr lIns="90488" tIns="44450" rIns="90488" bIns="44450"/>
          <a:lstStyle/>
          <a:p>
            <a:pPr lvl="1" indent="-234950">
              <a:spcBef>
                <a:spcPct val="20000"/>
              </a:spcBef>
              <a:buFontTx/>
              <a:buChar char="•"/>
            </a:pPr>
            <a:r>
              <a:rPr lang="en-US" sz="2400" dirty="0">
                <a:solidFill>
                  <a:srgbClr val="006666"/>
                </a:solidFill>
                <a:latin typeface="+mn-lt"/>
              </a:rPr>
              <a:t>HBV infects the liver</a:t>
            </a:r>
          </a:p>
          <a:p>
            <a:pPr lvl="1" indent="-234950">
              <a:spcBef>
                <a:spcPct val="20000"/>
              </a:spcBef>
            </a:pPr>
            <a:endParaRPr lang="en-US" sz="1000" dirty="0">
              <a:solidFill>
                <a:srgbClr val="006666"/>
              </a:solidFill>
              <a:latin typeface="+mn-lt"/>
            </a:endParaRPr>
          </a:p>
          <a:p>
            <a:pPr lvl="1" indent="-234950">
              <a:spcBef>
                <a:spcPct val="20000"/>
              </a:spcBef>
              <a:buFontTx/>
              <a:buChar char="•"/>
            </a:pPr>
            <a:r>
              <a:rPr lang="en-US" sz="2400" dirty="0">
                <a:solidFill>
                  <a:srgbClr val="800080"/>
                </a:solidFill>
                <a:latin typeface="+mn-lt"/>
              </a:rPr>
              <a:t>Infected person may or may not show signs or symptoms</a:t>
            </a:r>
          </a:p>
          <a:p>
            <a:pPr lvl="1" indent="-234950">
              <a:spcBef>
                <a:spcPct val="20000"/>
              </a:spcBef>
            </a:pPr>
            <a:endParaRPr lang="en-US" sz="1000" dirty="0">
              <a:solidFill>
                <a:srgbClr val="800080"/>
              </a:solidFill>
              <a:latin typeface="+mn-lt"/>
            </a:endParaRPr>
          </a:p>
          <a:p>
            <a:pPr marL="566738" lvl="3" indent="295275">
              <a:spcBef>
                <a:spcPct val="20000"/>
              </a:spcBef>
              <a:buFontTx/>
              <a:buChar char="–"/>
            </a:pPr>
            <a:r>
              <a:rPr lang="en-US" sz="2000" dirty="0">
                <a:solidFill>
                  <a:srgbClr val="FF0000"/>
                </a:solidFill>
                <a:latin typeface="+mn-lt"/>
              </a:rPr>
              <a:t>F</a:t>
            </a:r>
            <a:r>
              <a:rPr lang="en-US" sz="2000" dirty="0" smtClean="0">
                <a:solidFill>
                  <a:srgbClr val="FF0000"/>
                </a:solidFill>
                <a:latin typeface="+mn-lt"/>
              </a:rPr>
              <a:t>atigue</a:t>
            </a:r>
            <a:endParaRPr lang="en-US" sz="2000" dirty="0">
              <a:solidFill>
                <a:srgbClr val="FF0000"/>
              </a:solidFill>
              <a:latin typeface="+mn-lt"/>
            </a:endParaRPr>
          </a:p>
          <a:p>
            <a:pPr marL="566738" lvl="3" indent="295275">
              <a:spcBef>
                <a:spcPct val="20000"/>
              </a:spcBef>
              <a:buFontTx/>
              <a:buChar char="–"/>
            </a:pPr>
            <a:r>
              <a:rPr lang="en-US" sz="2000" dirty="0" smtClean="0">
                <a:solidFill>
                  <a:srgbClr val="FF0000"/>
                </a:solidFill>
                <a:latin typeface="+mn-lt"/>
              </a:rPr>
              <a:t>Nausea</a:t>
            </a:r>
            <a:endParaRPr lang="en-US" sz="2000" dirty="0">
              <a:solidFill>
                <a:srgbClr val="FF0000"/>
              </a:solidFill>
              <a:latin typeface="+mn-lt"/>
            </a:endParaRPr>
          </a:p>
          <a:p>
            <a:pPr marL="566738" lvl="3" indent="295275">
              <a:spcBef>
                <a:spcPct val="20000"/>
              </a:spcBef>
              <a:buFontTx/>
              <a:buChar char="–"/>
            </a:pPr>
            <a:r>
              <a:rPr lang="en-US" sz="2000" dirty="0" smtClean="0">
                <a:solidFill>
                  <a:srgbClr val="FF0000"/>
                </a:solidFill>
                <a:latin typeface="+mn-lt"/>
              </a:rPr>
              <a:t>Jaundice</a:t>
            </a:r>
            <a:endParaRPr lang="en-US" sz="2000" dirty="0">
              <a:solidFill>
                <a:srgbClr val="FF0000"/>
              </a:solidFill>
              <a:latin typeface="+mn-lt"/>
            </a:endParaRPr>
          </a:p>
          <a:p>
            <a:pPr marL="566738" lvl="3" indent="295275">
              <a:spcBef>
                <a:spcPct val="20000"/>
              </a:spcBef>
              <a:buFontTx/>
              <a:buChar char="–"/>
            </a:pPr>
            <a:r>
              <a:rPr lang="en-US" sz="2000" dirty="0" smtClean="0">
                <a:solidFill>
                  <a:srgbClr val="FF0000"/>
                </a:solidFill>
                <a:latin typeface="+mn-lt"/>
              </a:rPr>
              <a:t>Darkening </a:t>
            </a:r>
            <a:r>
              <a:rPr lang="en-US" sz="2000" dirty="0">
                <a:solidFill>
                  <a:srgbClr val="FF0000"/>
                </a:solidFill>
                <a:latin typeface="+mn-lt"/>
              </a:rPr>
              <a:t>of the urine</a:t>
            </a:r>
          </a:p>
          <a:p>
            <a:pPr marL="566738" lvl="3" indent="295275">
              <a:spcBef>
                <a:spcPct val="20000"/>
              </a:spcBef>
              <a:buFontTx/>
              <a:buChar char="–"/>
            </a:pPr>
            <a:r>
              <a:rPr lang="en-US" sz="2000" dirty="0" smtClean="0">
                <a:solidFill>
                  <a:srgbClr val="FF0000"/>
                </a:solidFill>
                <a:latin typeface="+mn-lt"/>
              </a:rPr>
              <a:t>Similar </a:t>
            </a:r>
            <a:r>
              <a:rPr lang="en-US" sz="2000" dirty="0">
                <a:solidFill>
                  <a:srgbClr val="FF0000"/>
                </a:solidFill>
                <a:latin typeface="+mn-lt"/>
              </a:rPr>
              <a:t>to flu</a:t>
            </a:r>
          </a:p>
          <a:p>
            <a:pPr lvl="1" indent="-234950">
              <a:spcBef>
                <a:spcPct val="20000"/>
              </a:spcBef>
            </a:pPr>
            <a:endParaRPr lang="en-US" sz="1000" dirty="0">
              <a:solidFill>
                <a:srgbClr val="FF0000"/>
              </a:solidFill>
              <a:latin typeface="+mn-lt"/>
            </a:endParaRPr>
          </a:p>
          <a:p>
            <a:pPr lvl="1" indent="-234950">
              <a:spcBef>
                <a:spcPct val="20000"/>
              </a:spcBef>
              <a:buFontTx/>
              <a:buChar char="•"/>
            </a:pPr>
            <a:r>
              <a:rPr lang="en-US" sz="2400" dirty="0">
                <a:solidFill>
                  <a:srgbClr val="800000"/>
                </a:solidFill>
                <a:latin typeface="+mn-lt"/>
              </a:rPr>
              <a:t>1.25 million Americans are chronically infected</a:t>
            </a:r>
          </a:p>
        </p:txBody>
      </p:sp>
      <p:pic>
        <p:nvPicPr>
          <p:cNvPr id="8196" name="Picture 6" descr="hepb"/>
          <p:cNvPicPr>
            <a:picLocks noChangeAspect="1" noChangeArrowheads="1"/>
          </p:cNvPicPr>
          <p:nvPr/>
        </p:nvPicPr>
        <p:blipFill>
          <a:blip r:embed="rId2" cstate="print"/>
          <a:srcRect/>
          <a:stretch>
            <a:fillRect/>
          </a:stretch>
        </p:blipFill>
        <p:spPr bwMode="auto">
          <a:xfrm>
            <a:off x="418307" y="990600"/>
            <a:ext cx="2438400" cy="2133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197" name="Picture 7" descr="hepb_2"/>
          <p:cNvPicPr>
            <a:picLocks noChangeAspect="1" noChangeArrowheads="1"/>
          </p:cNvPicPr>
          <p:nvPr/>
        </p:nvPicPr>
        <p:blipFill>
          <a:blip r:embed="rId3" cstate="print"/>
          <a:srcRect/>
          <a:stretch>
            <a:fillRect/>
          </a:stretch>
        </p:blipFill>
        <p:spPr bwMode="auto">
          <a:xfrm>
            <a:off x="483292" y="3276600"/>
            <a:ext cx="2395538" cy="2198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9</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36870" y="107950"/>
            <a:ext cx="9107129" cy="958850"/>
          </a:xfrm>
          <a:prstGeom prst="rect">
            <a:avLst/>
          </a:prstGeom>
          <a:noFill/>
          <a:ln w="12700">
            <a:noFill/>
            <a:miter lim="800000"/>
            <a:headEnd/>
            <a:tailEnd/>
          </a:ln>
        </p:spPr>
        <p:txBody>
          <a:bodyPr anchor="ctr"/>
          <a:lstStyle/>
          <a:p>
            <a:pPr algn="ctr">
              <a:lnSpc>
                <a:spcPct val="90000"/>
              </a:lnSpc>
            </a:pPr>
            <a:r>
              <a:rPr lang="en-US" sz="4000" dirty="0">
                <a:latin typeface="+mj-lt"/>
                <a:cs typeface="Arial" panose="020B0604020202020204" pitchFamily="34" charset="0"/>
              </a:rPr>
              <a:t>Hepatitis C Virus (HCV)</a:t>
            </a:r>
          </a:p>
        </p:txBody>
      </p:sp>
      <p:sp>
        <p:nvSpPr>
          <p:cNvPr id="9219" name="Rectangle 5"/>
          <p:cNvSpPr>
            <a:spLocks noChangeArrowheads="1"/>
          </p:cNvSpPr>
          <p:nvPr/>
        </p:nvSpPr>
        <p:spPr bwMode="auto">
          <a:xfrm>
            <a:off x="457200" y="1295400"/>
            <a:ext cx="8610600" cy="4343400"/>
          </a:xfrm>
          <a:prstGeom prst="rect">
            <a:avLst/>
          </a:prstGeom>
          <a:noFill/>
          <a:ln w="9525">
            <a:noFill/>
            <a:miter lim="800000"/>
            <a:headEnd/>
            <a:tailEnd/>
          </a:ln>
        </p:spPr>
        <p:txBody>
          <a:bodyPr/>
          <a:lstStyle/>
          <a:p>
            <a:pPr marL="342900" indent="-342900">
              <a:lnSpc>
                <a:spcPct val="80000"/>
              </a:lnSpc>
              <a:spcBef>
                <a:spcPct val="20000"/>
              </a:spcBef>
              <a:buFont typeface="Arial" pitchFamily="34" charset="0"/>
              <a:buChar char="•"/>
            </a:pPr>
            <a:r>
              <a:rPr lang="en-US" altLang="en-US" sz="2800" dirty="0">
                <a:solidFill>
                  <a:srgbClr val="006666"/>
                </a:solidFill>
                <a:latin typeface="+mn-lt"/>
              </a:rPr>
              <a:t>Most common chronic bloodborne infection in the United States</a:t>
            </a:r>
          </a:p>
          <a:p>
            <a:pPr marL="342900" indent="-342900">
              <a:lnSpc>
                <a:spcPct val="80000"/>
              </a:lnSpc>
              <a:spcBef>
                <a:spcPct val="20000"/>
              </a:spcBef>
            </a:pPr>
            <a:endParaRPr lang="en-US" altLang="en-US" sz="1000" dirty="0">
              <a:solidFill>
                <a:srgbClr val="006666"/>
              </a:solidFill>
              <a:latin typeface="+mn-lt"/>
            </a:endParaRPr>
          </a:p>
          <a:p>
            <a:pPr marL="342900" indent="-342900">
              <a:lnSpc>
                <a:spcPct val="80000"/>
              </a:lnSpc>
              <a:spcBef>
                <a:spcPct val="20000"/>
              </a:spcBef>
              <a:buFont typeface="Arial" pitchFamily="34" charset="0"/>
              <a:buChar char="•"/>
            </a:pPr>
            <a:r>
              <a:rPr lang="en-US" altLang="en-US" sz="2800" dirty="0">
                <a:solidFill>
                  <a:srgbClr val="006666"/>
                </a:solidFill>
                <a:latin typeface="+mn-lt"/>
              </a:rPr>
              <a:t>Infected person may or may not show signs or symptoms</a:t>
            </a:r>
          </a:p>
          <a:p>
            <a:pPr marL="342900" indent="-342900">
              <a:lnSpc>
                <a:spcPct val="80000"/>
              </a:lnSpc>
              <a:spcBef>
                <a:spcPct val="20000"/>
              </a:spcBef>
            </a:pPr>
            <a:endParaRPr lang="en-US" altLang="en-US" sz="1000" dirty="0">
              <a:solidFill>
                <a:srgbClr val="006666"/>
              </a:solidFill>
              <a:latin typeface="+mn-lt"/>
            </a:endParaRPr>
          </a:p>
          <a:p>
            <a:pPr marL="742950" lvl="1" indent="-285750">
              <a:lnSpc>
                <a:spcPct val="80000"/>
              </a:lnSpc>
              <a:spcBef>
                <a:spcPct val="20000"/>
              </a:spcBef>
              <a:buFontTx/>
              <a:buChar char="–"/>
            </a:pPr>
            <a:r>
              <a:rPr lang="en-US" altLang="en-US" sz="2000" i="1" dirty="0">
                <a:solidFill>
                  <a:srgbClr val="800000"/>
                </a:solidFill>
                <a:latin typeface="+mn-lt"/>
              </a:rPr>
              <a:t>J</a:t>
            </a:r>
            <a:r>
              <a:rPr lang="en-US" altLang="en-US" sz="2000" i="1" dirty="0" smtClean="0">
                <a:solidFill>
                  <a:srgbClr val="800000"/>
                </a:solidFill>
                <a:latin typeface="+mn-lt"/>
              </a:rPr>
              <a:t>aundice</a:t>
            </a:r>
            <a:endParaRPr lang="en-US" altLang="en-US" sz="2000" i="1" dirty="0">
              <a:solidFill>
                <a:srgbClr val="800000"/>
              </a:solidFill>
              <a:latin typeface="+mn-lt"/>
            </a:endParaRPr>
          </a:p>
          <a:p>
            <a:pPr marL="742950" lvl="1" indent="-285750">
              <a:lnSpc>
                <a:spcPct val="80000"/>
              </a:lnSpc>
              <a:spcBef>
                <a:spcPct val="20000"/>
              </a:spcBef>
              <a:buFontTx/>
              <a:buChar char="–"/>
            </a:pPr>
            <a:r>
              <a:rPr lang="en-US" altLang="en-US" sz="2000" i="1" dirty="0" smtClean="0">
                <a:solidFill>
                  <a:srgbClr val="800000"/>
                </a:solidFill>
                <a:latin typeface="+mn-lt"/>
              </a:rPr>
              <a:t>Fatigue</a:t>
            </a:r>
            <a:endParaRPr lang="en-US" altLang="en-US" sz="2000" i="1" dirty="0">
              <a:solidFill>
                <a:srgbClr val="800000"/>
              </a:solidFill>
              <a:latin typeface="+mn-lt"/>
            </a:endParaRPr>
          </a:p>
          <a:p>
            <a:pPr marL="742950" lvl="1" indent="-285750">
              <a:lnSpc>
                <a:spcPct val="80000"/>
              </a:lnSpc>
              <a:spcBef>
                <a:spcPct val="20000"/>
              </a:spcBef>
              <a:buFontTx/>
              <a:buChar char="–"/>
            </a:pPr>
            <a:r>
              <a:rPr lang="en-US" altLang="en-US" sz="2000" i="1" dirty="0" smtClean="0">
                <a:solidFill>
                  <a:srgbClr val="800000"/>
                </a:solidFill>
                <a:latin typeface="+mn-lt"/>
              </a:rPr>
              <a:t>Abdominal </a:t>
            </a:r>
            <a:r>
              <a:rPr lang="en-US" altLang="en-US" sz="2000" i="1" dirty="0">
                <a:solidFill>
                  <a:srgbClr val="800000"/>
                </a:solidFill>
                <a:latin typeface="+mn-lt"/>
              </a:rPr>
              <a:t>pain</a:t>
            </a:r>
          </a:p>
          <a:p>
            <a:pPr marL="742950" lvl="1" indent="-285750">
              <a:lnSpc>
                <a:spcPct val="80000"/>
              </a:lnSpc>
              <a:spcBef>
                <a:spcPct val="20000"/>
              </a:spcBef>
              <a:buFontTx/>
              <a:buChar char="–"/>
            </a:pPr>
            <a:r>
              <a:rPr lang="en-US" altLang="en-US" sz="2000" i="1" dirty="0" smtClean="0">
                <a:solidFill>
                  <a:srgbClr val="800000"/>
                </a:solidFill>
                <a:latin typeface="+mn-lt"/>
              </a:rPr>
              <a:t>Loss </a:t>
            </a:r>
            <a:r>
              <a:rPr lang="en-US" altLang="en-US" sz="2000" i="1" dirty="0">
                <a:solidFill>
                  <a:srgbClr val="800000"/>
                </a:solidFill>
                <a:latin typeface="+mn-lt"/>
              </a:rPr>
              <a:t>of appetite</a:t>
            </a:r>
          </a:p>
          <a:p>
            <a:pPr marL="742950" lvl="1" indent="-285750">
              <a:lnSpc>
                <a:spcPct val="80000"/>
              </a:lnSpc>
              <a:spcBef>
                <a:spcPct val="20000"/>
              </a:spcBef>
              <a:buFontTx/>
              <a:buChar char="–"/>
            </a:pPr>
            <a:r>
              <a:rPr lang="en-US" altLang="en-US" sz="2000" i="1" dirty="0">
                <a:solidFill>
                  <a:srgbClr val="800000"/>
                </a:solidFill>
                <a:latin typeface="+mn-lt"/>
              </a:rPr>
              <a:t>I</a:t>
            </a:r>
            <a:r>
              <a:rPr lang="en-US" altLang="en-US" sz="2000" i="1" dirty="0" smtClean="0">
                <a:solidFill>
                  <a:srgbClr val="800000"/>
                </a:solidFill>
                <a:latin typeface="+mn-lt"/>
              </a:rPr>
              <a:t>ntermittent </a:t>
            </a:r>
            <a:r>
              <a:rPr lang="en-US" altLang="en-US" sz="2000" i="1" dirty="0">
                <a:solidFill>
                  <a:srgbClr val="800000"/>
                </a:solidFill>
                <a:latin typeface="+mn-lt"/>
              </a:rPr>
              <a:t>nausea, vomiting</a:t>
            </a:r>
          </a:p>
          <a:p>
            <a:pPr marL="742950" lvl="1" indent="-285750">
              <a:lnSpc>
                <a:spcPct val="80000"/>
              </a:lnSpc>
              <a:spcBef>
                <a:spcPct val="20000"/>
              </a:spcBef>
            </a:pPr>
            <a:endParaRPr lang="en-US" altLang="en-US" sz="1000" dirty="0">
              <a:solidFill>
                <a:srgbClr val="800000"/>
              </a:solidFill>
              <a:latin typeface="+mn-lt"/>
            </a:endParaRPr>
          </a:p>
          <a:p>
            <a:pPr marL="342900" indent="-342900">
              <a:lnSpc>
                <a:spcPct val="80000"/>
              </a:lnSpc>
              <a:spcBef>
                <a:spcPct val="20000"/>
              </a:spcBef>
              <a:buFont typeface="Arial" pitchFamily="34" charset="0"/>
              <a:buChar char="•"/>
            </a:pPr>
            <a:r>
              <a:rPr lang="en-US" altLang="en-US" sz="2800" dirty="0">
                <a:solidFill>
                  <a:srgbClr val="660066"/>
                </a:solidFill>
                <a:latin typeface="+mn-lt"/>
              </a:rPr>
              <a:t>May lead to chronic liver disease and death</a:t>
            </a:r>
          </a:p>
        </p:txBody>
      </p:sp>
      <p:sp>
        <p:nvSpPr>
          <p:cNvPr id="5"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10</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fade">
                                      <p:cBhvr>
                                        <p:cTn id="7"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76200" y="76200"/>
            <a:ext cx="9067800" cy="914400"/>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rPr>
              <a:t>Human Immunodeficiency Virus (HIV)</a:t>
            </a:r>
          </a:p>
        </p:txBody>
      </p:sp>
      <p:sp>
        <p:nvSpPr>
          <p:cNvPr id="10243" name="Rectangle 5"/>
          <p:cNvSpPr>
            <a:spLocks noChangeArrowheads="1"/>
          </p:cNvSpPr>
          <p:nvPr/>
        </p:nvSpPr>
        <p:spPr bwMode="auto">
          <a:xfrm>
            <a:off x="2590800" y="1143000"/>
            <a:ext cx="6553200" cy="4572000"/>
          </a:xfrm>
          <a:prstGeom prst="rect">
            <a:avLst/>
          </a:prstGeom>
          <a:noFill/>
          <a:ln w="12700">
            <a:noFill/>
            <a:miter lim="800000"/>
            <a:headEnd/>
            <a:tailEnd/>
          </a:ln>
        </p:spPr>
        <p:txBody>
          <a:bodyPr lIns="90488" tIns="44450" rIns="90488" bIns="44450"/>
          <a:lstStyle/>
          <a:p>
            <a:pPr marL="576263" lvl="1" indent="-347663">
              <a:spcBef>
                <a:spcPts val="1800"/>
              </a:spcBef>
              <a:buFontTx/>
              <a:buChar char="•"/>
            </a:pPr>
            <a:r>
              <a:rPr lang="en-US" sz="2400" dirty="0">
                <a:solidFill>
                  <a:srgbClr val="006666"/>
                </a:solidFill>
                <a:latin typeface="+mn-lt"/>
              </a:rPr>
              <a:t>Breaks down the immune system</a:t>
            </a:r>
          </a:p>
          <a:p>
            <a:pPr marL="576263" lvl="1" indent="-347663">
              <a:spcBef>
                <a:spcPts val="1800"/>
              </a:spcBef>
              <a:buFontTx/>
              <a:buChar char="•"/>
            </a:pPr>
            <a:r>
              <a:rPr lang="en-US" sz="2400" dirty="0">
                <a:solidFill>
                  <a:srgbClr val="800000"/>
                </a:solidFill>
                <a:latin typeface="+mn-lt"/>
              </a:rPr>
              <a:t>Leads to acquired immunodeficiency syndrome (AIDS)</a:t>
            </a:r>
          </a:p>
          <a:p>
            <a:pPr marL="576263" lvl="1" indent="-347663">
              <a:spcBef>
                <a:spcPts val="1800"/>
              </a:spcBef>
              <a:buFontTx/>
              <a:buChar char="•"/>
            </a:pPr>
            <a:r>
              <a:rPr lang="en-US" sz="2400" dirty="0">
                <a:solidFill>
                  <a:srgbClr val="660066"/>
                </a:solidFill>
                <a:latin typeface="+mn-lt"/>
              </a:rPr>
              <a:t>HIV-infected </a:t>
            </a:r>
            <a:r>
              <a:rPr lang="en-US" sz="2400" dirty="0" smtClean="0">
                <a:solidFill>
                  <a:srgbClr val="660066"/>
                </a:solidFill>
                <a:latin typeface="+mn-lt"/>
              </a:rPr>
              <a:t>persons </a:t>
            </a:r>
            <a:r>
              <a:rPr lang="en-US" sz="2400" dirty="0">
                <a:solidFill>
                  <a:srgbClr val="660066"/>
                </a:solidFill>
                <a:latin typeface="+mn-lt"/>
              </a:rPr>
              <a:t>may or may not have any signs or symptoms</a:t>
            </a:r>
          </a:p>
          <a:p>
            <a:pPr lvl="2" indent="-338138">
              <a:spcBef>
                <a:spcPts val="600"/>
              </a:spcBef>
              <a:buFont typeface="Arial" charset="0"/>
              <a:buChar char="–"/>
            </a:pPr>
            <a:r>
              <a:rPr lang="en-US" sz="2000" dirty="0">
                <a:solidFill>
                  <a:srgbClr val="FF0000"/>
                </a:solidFill>
                <a:latin typeface="+mn-lt"/>
              </a:rPr>
              <a:t>S</a:t>
            </a:r>
            <a:r>
              <a:rPr lang="en-US" sz="2000" dirty="0" smtClean="0">
                <a:solidFill>
                  <a:srgbClr val="FF0000"/>
                </a:solidFill>
                <a:latin typeface="+mn-lt"/>
              </a:rPr>
              <a:t>wollen </a:t>
            </a:r>
            <a:r>
              <a:rPr lang="en-US" sz="2000" dirty="0">
                <a:solidFill>
                  <a:srgbClr val="FF0000"/>
                </a:solidFill>
                <a:latin typeface="+mn-lt"/>
              </a:rPr>
              <a:t>lymph nodes</a:t>
            </a:r>
          </a:p>
          <a:p>
            <a:pPr lvl="2" indent="-338138">
              <a:spcBef>
                <a:spcPts val="600"/>
              </a:spcBef>
              <a:buFont typeface="Arial" charset="0"/>
              <a:buChar char="–"/>
            </a:pPr>
            <a:r>
              <a:rPr lang="en-US" sz="2000" dirty="0">
                <a:solidFill>
                  <a:srgbClr val="FF0000"/>
                </a:solidFill>
                <a:latin typeface="+mn-lt"/>
              </a:rPr>
              <a:t>F</a:t>
            </a:r>
            <a:r>
              <a:rPr lang="en-US" sz="2000" dirty="0" smtClean="0">
                <a:solidFill>
                  <a:srgbClr val="FF0000"/>
                </a:solidFill>
                <a:latin typeface="+mn-lt"/>
              </a:rPr>
              <a:t>atigue</a:t>
            </a:r>
            <a:endParaRPr lang="en-US" sz="2000" dirty="0">
              <a:solidFill>
                <a:srgbClr val="FF0000"/>
              </a:solidFill>
              <a:latin typeface="+mn-lt"/>
            </a:endParaRPr>
          </a:p>
          <a:p>
            <a:pPr lvl="2" indent="-338138">
              <a:spcBef>
                <a:spcPts val="600"/>
              </a:spcBef>
              <a:buFont typeface="Arial" charset="0"/>
              <a:buChar char="–"/>
            </a:pPr>
            <a:r>
              <a:rPr lang="en-US" sz="2000" dirty="0" smtClean="0">
                <a:solidFill>
                  <a:srgbClr val="FF0000"/>
                </a:solidFill>
                <a:latin typeface="+mn-lt"/>
              </a:rPr>
              <a:t>Weight </a:t>
            </a:r>
            <a:r>
              <a:rPr lang="en-US" sz="2000" dirty="0">
                <a:solidFill>
                  <a:srgbClr val="FF0000"/>
                </a:solidFill>
                <a:latin typeface="+mn-lt"/>
              </a:rPr>
              <a:t>loss</a:t>
            </a:r>
          </a:p>
          <a:p>
            <a:pPr lvl="2" indent="-338138">
              <a:spcBef>
                <a:spcPts val="600"/>
              </a:spcBef>
              <a:buFont typeface="Arial" charset="0"/>
              <a:buChar char="–"/>
            </a:pPr>
            <a:r>
              <a:rPr lang="en-US" sz="2000" dirty="0" smtClean="0">
                <a:solidFill>
                  <a:srgbClr val="FF0000"/>
                </a:solidFill>
                <a:latin typeface="+mn-lt"/>
              </a:rPr>
              <a:t>Diarrhea</a:t>
            </a:r>
            <a:endParaRPr lang="en-US" sz="2000" dirty="0">
              <a:solidFill>
                <a:srgbClr val="FF0000"/>
              </a:solidFill>
              <a:latin typeface="+mn-lt"/>
            </a:endParaRPr>
          </a:p>
          <a:p>
            <a:pPr lvl="2" indent="-338138">
              <a:spcBef>
                <a:spcPts val="600"/>
              </a:spcBef>
              <a:buFont typeface="Arial" charset="0"/>
              <a:buChar char="–"/>
            </a:pPr>
            <a:r>
              <a:rPr lang="en-US" sz="2000" dirty="0">
                <a:solidFill>
                  <a:srgbClr val="FF0000"/>
                </a:solidFill>
                <a:latin typeface="+mn-lt"/>
              </a:rPr>
              <a:t>C</a:t>
            </a:r>
            <a:r>
              <a:rPr lang="en-US" sz="2000" dirty="0" smtClean="0">
                <a:solidFill>
                  <a:srgbClr val="FF0000"/>
                </a:solidFill>
                <a:latin typeface="+mn-lt"/>
              </a:rPr>
              <a:t>hronic </a:t>
            </a:r>
            <a:r>
              <a:rPr lang="en-US" sz="2000" dirty="0">
                <a:solidFill>
                  <a:srgbClr val="FF0000"/>
                </a:solidFill>
                <a:latin typeface="+mn-lt"/>
              </a:rPr>
              <a:t>dry cough</a:t>
            </a:r>
          </a:p>
          <a:p>
            <a:pPr lvl="2" indent="-338138">
              <a:spcBef>
                <a:spcPts val="600"/>
              </a:spcBef>
              <a:buFont typeface="Arial" charset="0"/>
              <a:buChar char="–"/>
            </a:pPr>
            <a:r>
              <a:rPr lang="en-US" sz="2000" dirty="0" smtClean="0">
                <a:solidFill>
                  <a:srgbClr val="FF0000"/>
                </a:solidFill>
                <a:latin typeface="+mn-lt"/>
              </a:rPr>
              <a:t>Fever</a:t>
            </a:r>
            <a:endParaRPr lang="en-US" sz="2000" dirty="0">
              <a:solidFill>
                <a:srgbClr val="FF0000"/>
              </a:solidFill>
              <a:latin typeface="+mn-lt"/>
            </a:endParaRPr>
          </a:p>
        </p:txBody>
      </p:sp>
      <p:pic>
        <p:nvPicPr>
          <p:cNvPr id="10244" name="Picture 7" descr="hiv"/>
          <p:cNvPicPr>
            <a:picLocks noChangeAspect="1" noChangeArrowheads="1"/>
          </p:cNvPicPr>
          <p:nvPr/>
        </p:nvPicPr>
        <p:blipFill>
          <a:blip r:embed="rId2" cstate="print"/>
          <a:srcRect l="1991" r="995"/>
          <a:stretch>
            <a:fillRect/>
          </a:stretch>
        </p:blipFill>
        <p:spPr bwMode="auto">
          <a:xfrm>
            <a:off x="228600" y="838200"/>
            <a:ext cx="1981200" cy="2451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5" name="Picture 8" descr="hiv2"/>
          <p:cNvPicPr>
            <a:picLocks noChangeAspect="1" noChangeArrowheads="1"/>
          </p:cNvPicPr>
          <p:nvPr/>
        </p:nvPicPr>
        <p:blipFill>
          <a:blip r:embed="rId3" cstate="print"/>
          <a:srcRect r="18329" b="2834"/>
          <a:stretch>
            <a:fillRect/>
          </a:stretch>
        </p:blipFill>
        <p:spPr bwMode="auto">
          <a:xfrm>
            <a:off x="914400" y="3340253"/>
            <a:ext cx="1981200" cy="23796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11</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100781" y="1223962"/>
            <a:ext cx="8458200" cy="4318000"/>
          </a:xfrm>
          <a:prstGeom prst="rect">
            <a:avLst/>
          </a:prstGeom>
          <a:noFill/>
          <a:ln w="9525">
            <a:noFill/>
            <a:miter lim="800000"/>
            <a:headEnd/>
            <a:tailEnd/>
          </a:ln>
        </p:spPr>
        <p:txBody>
          <a:bodyPr/>
          <a:lstStyle/>
          <a:p>
            <a:pPr marL="342900" indent="-342900">
              <a:lnSpc>
                <a:spcPct val="80000"/>
              </a:lnSpc>
              <a:spcBef>
                <a:spcPct val="20000"/>
              </a:spcBef>
              <a:buFontTx/>
              <a:buChar char="•"/>
            </a:pPr>
            <a:r>
              <a:rPr lang="en-US" sz="3200" dirty="0">
                <a:solidFill>
                  <a:srgbClr val="006666"/>
                </a:solidFill>
                <a:latin typeface="+mn-lt"/>
              </a:rPr>
              <a:t>Bacteria, viruses, and other microorganisms that could potentially be transmitted to the bloodstream are:</a:t>
            </a:r>
          </a:p>
          <a:p>
            <a:pPr marL="342900" indent="-342900">
              <a:lnSpc>
                <a:spcPct val="80000"/>
              </a:lnSpc>
              <a:spcBef>
                <a:spcPct val="20000"/>
              </a:spcBef>
            </a:pPr>
            <a:endParaRPr lang="en-US" sz="1000" dirty="0">
              <a:solidFill>
                <a:srgbClr val="006666"/>
              </a:solidFill>
              <a:latin typeface="+mn-lt"/>
            </a:endParaRPr>
          </a:p>
          <a:p>
            <a:pPr marL="682625" lvl="2" indent="-219075">
              <a:lnSpc>
                <a:spcPct val="80000"/>
              </a:lnSpc>
              <a:spcBef>
                <a:spcPct val="20000"/>
              </a:spcBef>
              <a:buFont typeface="Arial" charset="0"/>
              <a:buChar char="–"/>
            </a:pPr>
            <a:r>
              <a:rPr lang="en-US" sz="2400" dirty="0">
                <a:solidFill>
                  <a:srgbClr val="800000"/>
                </a:solidFill>
                <a:latin typeface="+mn-lt"/>
              </a:rPr>
              <a:t>Hepatitis D </a:t>
            </a:r>
          </a:p>
          <a:p>
            <a:pPr marL="682625" lvl="2" indent="-219075">
              <a:lnSpc>
                <a:spcPct val="80000"/>
              </a:lnSpc>
              <a:spcBef>
                <a:spcPct val="20000"/>
              </a:spcBef>
              <a:buFont typeface="Arial" charset="0"/>
              <a:buNone/>
            </a:pPr>
            <a:endParaRPr lang="en-US" sz="1000" dirty="0">
              <a:solidFill>
                <a:srgbClr val="800000"/>
              </a:solidFill>
              <a:latin typeface="+mn-lt"/>
            </a:endParaRPr>
          </a:p>
          <a:p>
            <a:pPr marL="682625" lvl="2" indent="-219075">
              <a:lnSpc>
                <a:spcPct val="80000"/>
              </a:lnSpc>
              <a:spcBef>
                <a:spcPct val="20000"/>
              </a:spcBef>
              <a:buFont typeface="Arial" charset="0"/>
              <a:buChar char="–"/>
            </a:pPr>
            <a:r>
              <a:rPr lang="en-US" sz="2400" dirty="0">
                <a:solidFill>
                  <a:srgbClr val="800000"/>
                </a:solidFill>
                <a:latin typeface="+mn-lt"/>
              </a:rPr>
              <a:t>Malaria</a:t>
            </a:r>
          </a:p>
          <a:p>
            <a:pPr marL="682625" lvl="2" indent="-219075">
              <a:lnSpc>
                <a:spcPct val="80000"/>
              </a:lnSpc>
              <a:spcBef>
                <a:spcPct val="20000"/>
              </a:spcBef>
              <a:buFont typeface="Arial" charset="0"/>
              <a:buNone/>
            </a:pPr>
            <a:endParaRPr lang="en-US" sz="1000" dirty="0">
              <a:solidFill>
                <a:srgbClr val="800000"/>
              </a:solidFill>
              <a:latin typeface="+mn-lt"/>
            </a:endParaRPr>
          </a:p>
          <a:p>
            <a:pPr marL="682625" lvl="2" indent="-219075">
              <a:lnSpc>
                <a:spcPct val="80000"/>
              </a:lnSpc>
              <a:spcBef>
                <a:spcPct val="20000"/>
              </a:spcBef>
              <a:buFont typeface="Arial" charset="0"/>
              <a:buChar char="–"/>
            </a:pPr>
            <a:r>
              <a:rPr lang="en-US" sz="2400" dirty="0">
                <a:solidFill>
                  <a:srgbClr val="800000"/>
                </a:solidFill>
                <a:latin typeface="+mn-lt"/>
              </a:rPr>
              <a:t>Syphilis</a:t>
            </a:r>
          </a:p>
          <a:p>
            <a:pPr marL="682625" lvl="2" indent="-219075">
              <a:lnSpc>
                <a:spcPct val="80000"/>
              </a:lnSpc>
              <a:spcBef>
                <a:spcPct val="20000"/>
              </a:spcBef>
              <a:buFont typeface="Arial" charset="0"/>
              <a:buNone/>
            </a:pPr>
            <a:endParaRPr lang="en-US" sz="1000" dirty="0">
              <a:solidFill>
                <a:srgbClr val="800000"/>
              </a:solidFill>
              <a:latin typeface="+mn-lt"/>
            </a:endParaRPr>
          </a:p>
          <a:p>
            <a:pPr marL="682625" lvl="2" indent="-219075">
              <a:lnSpc>
                <a:spcPct val="80000"/>
              </a:lnSpc>
              <a:spcBef>
                <a:spcPct val="20000"/>
              </a:spcBef>
              <a:buFont typeface="Arial" charset="0"/>
              <a:buChar char="–"/>
            </a:pPr>
            <a:r>
              <a:rPr lang="en-US" sz="2400" dirty="0">
                <a:solidFill>
                  <a:srgbClr val="800000"/>
                </a:solidFill>
                <a:latin typeface="+mn-lt"/>
              </a:rPr>
              <a:t>Viral hemorrhagic fever</a:t>
            </a:r>
          </a:p>
          <a:p>
            <a:pPr marL="682625" lvl="2" indent="-219075">
              <a:lnSpc>
                <a:spcPct val="80000"/>
              </a:lnSpc>
              <a:spcBef>
                <a:spcPct val="20000"/>
              </a:spcBef>
              <a:buFont typeface="Arial" charset="0"/>
              <a:buNone/>
            </a:pPr>
            <a:endParaRPr lang="en-US" sz="1000" dirty="0">
              <a:solidFill>
                <a:srgbClr val="800000"/>
              </a:solidFill>
              <a:latin typeface="+mn-lt"/>
            </a:endParaRPr>
          </a:p>
          <a:p>
            <a:pPr marL="682625" lvl="2" indent="-219075">
              <a:lnSpc>
                <a:spcPct val="80000"/>
              </a:lnSpc>
              <a:spcBef>
                <a:spcPct val="20000"/>
              </a:spcBef>
              <a:buFont typeface="Arial" charset="0"/>
              <a:buChar char="–"/>
            </a:pPr>
            <a:r>
              <a:rPr lang="en-US" sz="2400" dirty="0">
                <a:solidFill>
                  <a:srgbClr val="800000"/>
                </a:solidFill>
                <a:latin typeface="+mn-lt"/>
              </a:rPr>
              <a:t>Ebola</a:t>
            </a:r>
          </a:p>
        </p:txBody>
      </p:sp>
      <p:sp>
        <p:nvSpPr>
          <p:cNvPr id="11267" name="Rectangle 5"/>
          <p:cNvSpPr>
            <a:spLocks noChangeArrowheads="1"/>
          </p:cNvSpPr>
          <p:nvPr/>
        </p:nvSpPr>
        <p:spPr bwMode="auto">
          <a:xfrm>
            <a:off x="76200" y="181897"/>
            <a:ext cx="9067800" cy="884903"/>
          </a:xfrm>
          <a:prstGeom prst="rect">
            <a:avLst/>
          </a:prstGeom>
          <a:noFill/>
          <a:ln w="12700">
            <a:noFill/>
            <a:miter lim="800000"/>
            <a:headEnd/>
            <a:tailEnd/>
          </a:ln>
        </p:spPr>
        <p:txBody>
          <a:bodyPr anchor="ctr"/>
          <a:lstStyle/>
          <a:p>
            <a:pPr algn="ctr">
              <a:lnSpc>
                <a:spcPct val="90000"/>
              </a:lnSpc>
            </a:pPr>
            <a:r>
              <a:rPr lang="en-US" sz="4000" dirty="0">
                <a:latin typeface="+mj-lt"/>
              </a:rPr>
              <a:t>Other Bloodborne Pathogens</a:t>
            </a:r>
            <a:endParaRPr lang="en-US" sz="3200" dirty="0">
              <a:latin typeface="+mj-lt"/>
            </a:endParaRPr>
          </a:p>
        </p:txBody>
      </p:sp>
      <p:pic>
        <p:nvPicPr>
          <p:cNvPr id="11268" name="Picture 6"/>
          <p:cNvPicPr>
            <a:picLocks noChangeAspect="1" noChangeArrowheads="1"/>
          </p:cNvPicPr>
          <p:nvPr/>
        </p:nvPicPr>
        <p:blipFill>
          <a:blip r:embed="rId2" cstate="print"/>
          <a:srcRect/>
          <a:stretch>
            <a:fillRect/>
          </a:stretch>
        </p:blipFill>
        <p:spPr bwMode="auto">
          <a:xfrm>
            <a:off x="4348316" y="2286000"/>
            <a:ext cx="2209800" cy="14525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269" name="Picture 7"/>
          <p:cNvPicPr>
            <a:picLocks noChangeAspect="1" noChangeArrowheads="1"/>
          </p:cNvPicPr>
          <p:nvPr/>
        </p:nvPicPr>
        <p:blipFill>
          <a:blip r:embed="rId3" cstate="print"/>
          <a:srcRect/>
          <a:stretch>
            <a:fillRect/>
          </a:stretch>
        </p:blipFill>
        <p:spPr bwMode="auto">
          <a:xfrm>
            <a:off x="7101348" y="3919536"/>
            <a:ext cx="1600200" cy="1931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12</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457200" y="2209800"/>
            <a:ext cx="7315200" cy="2819400"/>
          </a:xfrm>
          <a:prstGeom prst="rect">
            <a:avLst/>
          </a:prstGeom>
          <a:noFill/>
          <a:ln w="12700">
            <a:noFill/>
            <a:miter lim="800000"/>
            <a:headEnd/>
            <a:tailEnd/>
          </a:ln>
        </p:spPr>
        <p:txBody>
          <a:bodyPr lIns="90488" tIns="44450" rIns="90488" bIns="44450"/>
          <a:lstStyle/>
          <a:p>
            <a:pPr marL="342900" indent="-342900">
              <a:spcBef>
                <a:spcPct val="20000"/>
              </a:spcBef>
              <a:buFont typeface="Arial" pitchFamily="34" charset="0"/>
              <a:buChar char="•"/>
            </a:pPr>
            <a:r>
              <a:rPr lang="en-US" altLang="en-US" sz="3200" dirty="0">
                <a:solidFill>
                  <a:srgbClr val="006666"/>
                </a:solidFill>
                <a:latin typeface="+mn-lt"/>
              </a:rPr>
              <a:t>Blood products</a:t>
            </a:r>
          </a:p>
          <a:p>
            <a:pPr marL="342900" indent="-342900">
              <a:spcBef>
                <a:spcPct val="20000"/>
              </a:spcBef>
              <a:buFont typeface="Arial" pitchFamily="34" charset="0"/>
              <a:buChar char="•"/>
            </a:pPr>
            <a:r>
              <a:rPr lang="en-US" altLang="en-US" sz="3200" dirty="0">
                <a:solidFill>
                  <a:srgbClr val="800000"/>
                </a:solidFill>
                <a:latin typeface="+mn-lt"/>
              </a:rPr>
              <a:t>Saliva, vomit, urine</a:t>
            </a:r>
          </a:p>
          <a:p>
            <a:pPr marL="342900" indent="-342900">
              <a:spcBef>
                <a:spcPct val="20000"/>
              </a:spcBef>
              <a:buFont typeface="Arial" pitchFamily="34" charset="0"/>
              <a:buChar char="•"/>
            </a:pPr>
            <a:r>
              <a:rPr lang="en-US" altLang="en-US" sz="3200" dirty="0">
                <a:solidFill>
                  <a:srgbClr val="660066"/>
                </a:solidFill>
                <a:latin typeface="+mn-lt"/>
              </a:rPr>
              <a:t>Semen or vaginal secretions</a:t>
            </a:r>
          </a:p>
          <a:p>
            <a:pPr marL="342900" indent="-342900">
              <a:spcBef>
                <a:spcPct val="20000"/>
              </a:spcBef>
              <a:buFont typeface="Arial" pitchFamily="34" charset="0"/>
              <a:buChar char="•"/>
            </a:pPr>
            <a:r>
              <a:rPr lang="en-US" altLang="en-US" sz="3200" dirty="0">
                <a:solidFill>
                  <a:srgbClr val="008000"/>
                </a:solidFill>
                <a:latin typeface="+mn-lt"/>
              </a:rPr>
              <a:t>Skin, tissue, cell cultures</a:t>
            </a:r>
          </a:p>
        </p:txBody>
      </p:sp>
      <p:sp>
        <p:nvSpPr>
          <p:cNvPr id="12291" name="Rectangle 6"/>
          <p:cNvSpPr>
            <a:spLocks noChangeArrowheads="1"/>
          </p:cNvSpPr>
          <p:nvPr/>
        </p:nvSpPr>
        <p:spPr bwMode="auto">
          <a:xfrm>
            <a:off x="0" y="381000"/>
            <a:ext cx="9144000" cy="1066800"/>
          </a:xfrm>
          <a:prstGeom prst="rect">
            <a:avLst/>
          </a:prstGeom>
          <a:noFill/>
          <a:ln w="12700">
            <a:noFill/>
            <a:miter lim="800000"/>
            <a:headEnd/>
            <a:tailEnd/>
          </a:ln>
        </p:spPr>
        <p:txBody>
          <a:bodyPr anchor="ctr"/>
          <a:lstStyle/>
          <a:p>
            <a:pPr algn="ctr">
              <a:lnSpc>
                <a:spcPct val="90000"/>
              </a:lnSpc>
            </a:pPr>
            <a:r>
              <a:rPr lang="en-US" sz="4000" dirty="0">
                <a:latin typeface="+mj-lt"/>
                <a:cs typeface="Arial" panose="020B0604020202020204" pitchFamily="34" charset="0"/>
              </a:rPr>
              <a:t>Other Potentially Infectious Materials (OPIMs)</a:t>
            </a:r>
          </a:p>
        </p:txBody>
      </p:sp>
      <p:pic>
        <p:nvPicPr>
          <p:cNvPr id="6145" name="Picture 1" descr="C:\Users\Gary\AppData\Local\Microsoft\Windows\Temporary Internet Files\Content.IE5\MZD2EN9V\MPj04075490000[1].jpg"/>
          <p:cNvPicPr>
            <a:picLocks noChangeAspect="1" noChangeArrowheads="1"/>
          </p:cNvPicPr>
          <p:nvPr/>
        </p:nvPicPr>
        <p:blipFill>
          <a:blip r:embed="rId2" cstate="print"/>
          <a:srcRect/>
          <a:stretch>
            <a:fillRect/>
          </a:stretch>
        </p:blipFill>
        <p:spPr bwMode="auto">
          <a:xfrm>
            <a:off x="6019800" y="1829991"/>
            <a:ext cx="2399451" cy="15990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13</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12290" y="228600"/>
            <a:ext cx="9097297" cy="762000"/>
          </a:xfrm>
          <a:prstGeom prst="rect">
            <a:avLst/>
          </a:prstGeom>
          <a:noFill/>
          <a:ln w="9525">
            <a:noFill/>
            <a:miter lim="800000"/>
            <a:headEnd/>
            <a:tailEnd/>
          </a:ln>
        </p:spPr>
        <p:txBody>
          <a:bodyPr anchor="ctr"/>
          <a:lstStyle/>
          <a:p>
            <a:pPr algn="ctr"/>
            <a:r>
              <a:rPr lang="en-US" altLang="en-US" sz="4000" dirty="0">
                <a:latin typeface="+mj-lt"/>
                <a:cs typeface="Arial" panose="020B0604020202020204" pitchFamily="34" charset="0"/>
              </a:rPr>
              <a:t>Potential Transmission Routes</a:t>
            </a:r>
            <a:endParaRPr lang="en-US" sz="4000" dirty="0">
              <a:latin typeface="+mj-lt"/>
              <a:cs typeface="Arial" panose="020B0604020202020204" pitchFamily="34" charset="0"/>
            </a:endParaRPr>
          </a:p>
        </p:txBody>
      </p:sp>
      <p:sp>
        <p:nvSpPr>
          <p:cNvPr id="68613" name="Rectangle 5"/>
          <p:cNvSpPr>
            <a:spLocks noChangeArrowheads="1"/>
          </p:cNvSpPr>
          <p:nvPr/>
        </p:nvSpPr>
        <p:spPr bwMode="auto">
          <a:xfrm>
            <a:off x="381000" y="1295400"/>
            <a:ext cx="4191000" cy="4724400"/>
          </a:xfrm>
          <a:prstGeom prst="rect">
            <a:avLst/>
          </a:prstGeom>
          <a:noFill/>
          <a:ln w="9525">
            <a:noFill/>
            <a:miter lim="800000"/>
            <a:headEnd/>
            <a:tailEnd/>
          </a:ln>
          <a:effectLst/>
        </p:spPr>
        <p:txBody>
          <a:bodyPr/>
          <a:lstStyle/>
          <a:p>
            <a:pPr marL="342900" indent="-342900">
              <a:lnSpc>
                <a:spcPct val="88000"/>
              </a:lnSpc>
              <a:spcBef>
                <a:spcPct val="20000"/>
              </a:spcBef>
              <a:buFontTx/>
              <a:buChar char="•"/>
              <a:defRPr/>
            </a:pPr>
            <a:r>
              <a:rPr lang="en-US" altLang="en-US" sz="2400" dirty="0">
                <a:solidFill>
                  <a:srgbClr val="800080"/>
                </a:solidFill>
                <a:latin typeface="+mn-lt"/>
              </a:rPr>
              <a:t>Infectious blood or OPIM makes direct/indirect contact with bloodstream through:</a:t>
            </a:r>
          </a:p>
          <a:p>
            <a:pPr marL="342900" indent="-342900">
              <a:lnSpc>
                <a:spcPct val="88000"/>
              </a:lnSpc>
              <a:spcBef>
                <a:spcPct val="20000"/>
              </a:spcBef>
              <a:defRPr/>
            </a:pPr>
            <a:endParaRPr lang="en-US" altLang="en-US" sz="1000" dirty="0">
              <a:solidFill>
                <a:srgbClr val="800080"/>
              </a:solidFill>
              <a:latin typeface="+mn-lt"/>
            </a:endParaRPr>
          </a:p>
          <a:p>
            <a:pPr marL="742950" lvl="1" indent="-285750">
              <a:lnSpc>
                <a:spcPct val="88000"/>
              </a:lnSpc>
              <a:spcBef>
                <a:spcPct val="20000"/>
              </a:spcBef>
              <a:buFontTx/>
              <a:buChar char="–"/>
              <a:defRPr/>
            </a:pPr>
            <a:r>
              <a:rPr lang="en-US" altLang="en-US" sz="2200" dirty="0">
                <a:solidFill>
                  <a:srgbClr val="006666"/>
                </a:solidFill>
                <a:latin typeface="+mn-lt"/>
              </a:rPr>
              <a:t>Break in the skin</a:t>
            </a:r>
          </a:p>
          <a:p>
            <a:pPr marL="1141413" lvl="2" indent="-342900">
              <a:lnSpc>
                <a:spcPct val="88000"/>
              </a:lnSpc>
              <a:spcBef>
                <a:spcPct val="20000"/>
              </a:spcBef>
              <a:buFont typeface="Arial"/>
              <a:buChar char="•"/>
              <a:defRPr/>
            </a:pPr>
            <a:r>
              <a:rPr lang="en-US" altLang="en-US" sz="2000" dirty="0">
                <a:solidFill>
                  <a:srgbClr val="800000"/>
                </a:solidFill>
                <a:latin typeface="+mn-lt"/>
              </a:rPr>
              <a:t>cut</a:t>
            </a:r>
          </a:p>
          <a:p>
            <a:pPr marL="1141413" lvl="2" indent="-342900">
              <a:lnSpc>
                <a:spcPct val="88000"/>
              </a:lnSpc>
              <a:spcBef>
                <a:spcPct val="20000"/>
              </a:spcBef>
              <a:buFont typeface="Arial"/>
              <a:buChar char="•"/>
              <a:defRPr/>
            </a:pPr>
            <a:r>
              <a:rPr lang="en-US" altLang="en-US" sz="2000" dirty="0">
                <a:solidFill>
                  <a:srgbClr val="800000"/>
                </a:solidFill>
                <a:latin typeface="+mn-lt"/>
              </a:rPr>
              <a:t>abrasion</a:t>
            </a:r>
          </a:p>
          <a:p>
            <a:pPr marL="1141413" lvl="2" indent="-342900">
              <a:lnSpc>
                <a:spcPct val="88000"/>
              </a:lnSpc>
              <a:spcBef>
                <a:spcPct val="20000"/>
              </a:spcBef>
              <a:buFont typeface="Arial"/>
              <a:buChar char="•"/>
              <a:defRPr/>
            </a:pPr>
            <a:r>
              <a:rPr lang="en-US" altLang="en-US" sz="2000" dirty="0">
                <a:solidFill>
                  <a:srgbClr val="800000"/>
                </a:solidFill>
                <a:latin typeface="+mn-lt"/>
              </a:rPr>
              <a:t>dermatitis</a:t>
            </a:r>
          </a:p>
          <a:p>
            <a:pPr marL="1143000" lvl="2" indent="-228600">
              <a:lnSpc>
                <a:spcPct val="88000"/>
              </a:lnSpc>
              <a:spcBef>
                <a:spcPct val="20000"/>
              </a:spcBef>
              <a:defRPr/>
            </a:pPr>
            <a:endParaRPr lang="en-US" altLang="en-US" sz="1000" dirty="0">
              <a:solidFill>
                <a:srgbClr val="800000"/>
              </a:solidFill>
              <a:latin typeface="+mn-lt"/>
            </a:endParaRPr>
          </a:p>
          <a:p>
            <a:pPr marL="742950" lvl="1" indent="-285750">
              <a:lnSpc>
                <a:spcPct val="88000"/>
              </a:lnSpc>
              <a:spcBef>
                <a:spcPct val="20000"/>
              </a:spcBef>
              <a:buFontTx/>
              <a:buChar char="–"/>
              <a:defRPr/>
            </a:pPr>
            <a:r>
              <a:rPr lang="en-US" altLang="en-US" sz="2200" dirty="0">
                <a:solidFill>
                  <a:srgbClr val="006666"/>
                </a:solidFill>
                <a:latin typeface="+mn-lt"/>
              </a:rPr>
              <a:t>Mucous membranes</a:t>
            </a:r>
          </a:p>
          <a:p>
            <a:pPr marL="1141413" lvl="2" indent="-342900">
              <a:lnSpc>
                <a:spcPct val="88000"/>
              </a:lnSpc>
              <a:spcBef>
                <a:spcPct val="20000"/>
              </a:spcBef>
              <a:buFont typeface="Arial"/>
              <a:buChar char="•"/>
              <a:defRPr/>
            </a:pPr>
            <a:r>
              <a:rPr lang="en-US" altLang="en-US" sz="2000" dirty="0">
                <a:solidFill>
                  <a:srgbClr val="800000"/>
                </a:solidFill>
                <a:latin typeface="+mn-lt"/>
              </a:rPr>
              <a:t>eyes</a:t>
            </a:r>
          </a:p>
          <a:p>
            <a:pPr marL="1141413" lvl="2" indent="-342900">
              <a:lnSpc>
                <a:spcPct val="88000"/>
              </a:lnSpc>
              <a:spcBef>
                <a:spcPct val="20000"/>
              </a:spcBef>
              <a:buFont typeface="Arial"/>
              <a:buChar char="•"/>
              <a:defRPr/>
            </a:pPr>
            <a:r>
              <a:rPr lang="en-US" altLang="en-US" sz="2000" dirty="0">
                <a:solidFill>
                  <a:srgbClr val="800000"/>
                </a:solidFill>
                <a:latin typeface="+mn-lt"/>
              </a:rPr>
              <a:t>mouth</a:t>
            </a:r>
          </a:p>
          <a:p>
            <a:pPr marL="1141413" lvl="2" indent="-342900">
              <a:lnSpc>
                <a:spcPct val="88000"/>
              </a:lnSpc>
              <a:spcBef>
                <a:spcPct val="20000"/>
              </a:spcBef>
              <a:buFont typeface="Arial"/>
              <a:buChar char="•"/>
              <a:defRPr/>
            </a:pPr>
            <a:r>
              <a:rPr lang="en-US" altLang="en-US" sz="2000" dirty="0">
                <a:solidFill>
                  <a:srgbClr val="800000"/>
                </a:solidFill>
                <a:latin typeface="+mn-lt"/>
              </a:rPr>
              <a:t>nose</a:t>
            </a:r>
          </a:p>
        </p:txBody>
      </p:sp>
      <p:pic>
        <p:nvPicPr>
          <p:cNvPr id="13316" name="Picture 6"/>
          <p:cNvPicPr>
            <a:picLocks noChangeAspect="1" noChangeArrowheads="1"/>
          </p:cNvPicPr>
          <p:nvPr/>
        </p:nvPicPr>
        <p:blipFill>
          <a:blip r:embed="rId2" cstate="print"/>
          <a:stretch>
            <a:fillRect/>
          </a:stretch>
        </p:blipFill>
        <p:spPr bwMode="auto">
          <a:xfrm>
            <a:off x="4585081" y="1661208"/>
            <a:ext cx="3568319" cy="23773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317" name="Text Box 8"/>
          <p:cNvSpPr txBox="1">
            <a:spLocks noChangeArrowheads="1"/>
          </p:cNvSpPr>
          <p:nvPr/>
        </p:nvSpPr>
        <p:spPr bwMode="auto">
          <a:xfrm>
            <a:off x="4419600" y="4419600"/>
            <a:ext cx="3886200" cy="1347788"/>
          </a:xfrm>
          <a:prstGeom prst="rect">
            <a:avLst/>
          </a:prstGeom>
          <a:noFill/>
          <a:ln w="3175">
            <a:noFill/>
            <a:miter lim="800000"/>
            <a:headEnd/>
            <a:tailEnd/>
          </a:ln>
        </p:spPr>
        <p:txBody>
          <a:bodyPr>
            <a:spAutoFit/>
          </a:bodyPr>
          <a:lstStyle/>
          <a:p>
            <a:pPr algn="ctr" eaLnBrk="0" hangingPunct="0">
              <a:lnSpc>
                <a:spcPct val="85000"/>
              </a:lnSpc>
              <a:spcBef>
                <a:spcPct val="25000"/>
              </a:spcBef>
            </a:pPr>
            <a:r>
              <a:rPr lang="en-US" sz="2400" dirty="0">
                <a:solidFill>
                  <a:schemeClr val="hlink"/>
                </a:solidFill>
                <a:latin typeface="+mn-lt"/>
                <a:cs typeface="Arial" charset="0"/>
              </a:rPr>
              <a:t>Something </a:t>
            </a:r>
            <a:r>
              <a:rPr lang="en-US" sz="2400" dirty="0" smtClean="0">
                <a:solidFill>
                  <a:schemeClr val="hlink"/>
                </a:solidFill>
                <a:latin typeface="+mn-lt"/>
                <a:cs typeface="Arial" charset="0"/>
              </a:rPr>
              <a:t>as small </a:t>
            </a:r>
            <a:r>
              <a:rPr lang="en-US" sz="2400" dirty="0">
                <a:solidFill>
                  <a:schemeClr val="hlink"/>
                </a:solidFill>
                <a:latin typeface="+mn-lt"/>
                <a:cs typeface="Arial" charset="0"/>
              </a:rPr>
              <a:t>as an insect bite is a break in the skin, and is considered skin that is </a:t>
            </a:r>
            <a:r>
              <a:rPr lang="en-US" sz="2400" dirty="0" smtClean="0">
                <a:solidFill>
                  <a:schemeClr val="hlink"/>
                </a:solidFill>
                <a:latin typeface="+mn-lt"/>
                <a:cs typeface="Arial" charset="0"/>
              </a:rPr>
              <a:t>“not </a:t>
            </a:r>
            <a:r>
              <a:rPr lang="en-US" sz="2400" dirty="0">
                <a:solidFill>
                  <a:schemeClr val="hlink"/>
                </a:solidFill>
                <a:latin typeface="+mn-lt"/>
                <a:cs typeface="Arial" charset="0"/>
              </a:rPr>
              <a:t>intact”</a:t>
            </a:r>
          </a:p>
        </p:txBody>
      </p:sp>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14</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76200" y="215338"/>
            <a:ext cx="9067800" cy="851462"/>
          </a:xfrm>
          <a:prstGeom prst="rect">
            <a:avLst/>
          </a:prstGeom>
          <a:noFill/>
          <a:ln w="9525">
            <a:noFill/>
            <a:miter lim="800000"/>
            <a:headEnd/>
            <a:tailEnd/>
          </a:ln>
        </p:spPr>
        <p:txBody>
          <a:bodyPr anchor="ctr"/>
          <a:lstStyle/>
          <a:p>
            <a:pPr algn="ctr"/>
            <a:r>
              <a:rPr lang="en-US" sz="4000" dirty="0" smtClean="0">
                <a:latin typeface="+mj-lt"/>
              </a:rPr>
              <a:t>Potential Exposure</a:t>
            </a:r>
            <a:endParaRPr lang="en-US" sz="4000" dirty="0">
              <a:latin typeface="+mj-lt"/>
            </a:endParaRPr>
          </a:p>
        </p:txBody>
      </p:sp>
      <p:sp>
        <p:nvSpPr>
          <p:cNvPr id="14339" name="Rectangle 5"/>
          <p:cNvSpPr>
            <a:spLocks noChangeArrowheads="1"/>
          </p:cNvSpPr>
          <p:nvPr/>
        </p:nvSpPr>
        <p:spPr bwMode="auto">
          <a:xfrm>
            <a:off x="2590800" y="1209663"/>
            <a:ext cx="6324600" cy="4114800"/>
          </a:xfrm>
          <a:prstGeom prst="rect">
            <a:avLst/>
          </a:prstGeom>
          <a:noFill/>
          <a:ln w="9525">
            <a:noFill/>
            <a:miter lim="800000"/>
            <a:headEnd/>
            <a:tailEnd/>
          </a:ln>
        </p:spPr>
        <p:txBody>
          <a:bodyPr/>
          <a:lstStyle/>
          <a:p>
            <a:pPr marL="801688" lvl="1" indent="-344488">
              <a:lnSpc>
                <a:spcPct val="110000"/>
              </a:lnSpc>
              <a:spcBef>
                <a:spcPct val="20000"/>
              </a:spcBef>
              <a:buFontTx/>
              <a:buChar char="•"/>
            </a:pPr>
            <a:r>
              <a:rPr lang="en-US" sz="2700" dirty="0">
                <a:solidFill>
                  <a:srgbClr val="006666"/>
                </a:solidFill>
                <a:latin typeface="+mn-lt"/>
              </a:rPr>
              <a:t>Working in areas where blood or OPIMs are present or there is a potential for spilled BBPs such as:</a:t>
            </a:r>
          </a:p>
          <a:p>
            <a:pPr marL="742950" lvl="1" indent="-285750">
              <a:lnSpc>
                <a:spcPct val="110000"/>
              </a:lnSpc>
              <a:spcBef>
                <a:spcPct val="20000"/>
              </a:spcBef>
            </a:pPr>
            <a:endParaRPr lang="en-US" sz="1000" dirty="0">
              <a:solidFill>
                <a:srgbClr val="006666"/>
              </a:solidFill>
              <a:latin typeface="+mn-lt"/>
            </a:endParaRPr>
          </a:p>
          <a:p>
            <a:pPr marL="1377950" lvl="3" indent="-342900">
              <a:lnSpc>
                <a:spcPct val="110000"/>
              </a:lnSpc>
              <a:spcBef>
                <a:spcPct val="20000"/>
              </a:spcBef>
              <a:buFontTx/>
              <a:buChar char="–"/>
            </a:pPr>
            <a:r>
              <a:rPr lang="en-US" sz="2000" dirty="0">
                <a:solidFill>
                  <a:srgbClr val="800000"/>
                </a:solidFill>
                <a:latin typeface="+mn-lt"/>
              </a:rPr>
              <a:t>Industrial accident</a:t>
            </a:r>
          </a:p>
          <a:p>
            <a:pPr marL="1377950" lvl="3" indent="-342900">
              <a:lnSpc>
                <a:spcPct val="110000"/>
              </a:lnSpc>
              <a:spcBef>
                <a:spcPct val="20000"/>
              </a:spcBef>
              <a:buFontTx/>
              <a:buChar char="–"/>
            </a:pPr>
            <a:r>
              <a:rPr lang="en-US" sz="2000" dirty="0" smtClean="0">
                <a:solidFill>
                  <a:srgbClr val="660066"/>
                </a:solidFill>
                <a:latin typeface="+mn-lt"/>
              </a:rPr>
              <a:t>Assisting </a:t>
            </a:r>
            <a:r>
              <a:rPr lang="en-US" sz="2000" dirty="0">
                <a:solidFill>
                  <a:srgbClr val="660066"/>
                </a:solidFill>
                <a:latin typeface="+mn-lt"/>
              </a:rPr>
              <a:t>an injured co-worker</a:t>
            </a:r>
          </a:p>
          <a:p>
            <a:pPr marL="1377950" lvl="3" indent="-342900">
              <a:lnSpc>
                <a:spcPct val="110000"/>
              </a:lnSpc>
              <a:spcBef>
                <a:spcPct val="20000"/>
              </a:spcBef>
              <a:buFontTx/>
              <a:buChar char="–"/>
            </a:pPr>
            <a:r>
              <a:rPr lang="en-US" sz="2000" dirty="0">
                <a:solidFill>
                  <a:srgbClr val="663300"/>
                </a:solidFill>
                <a:latin typeface="+mn-lt"/>
              </a:rPr>
              <a:t>Post accident clean-up</a:t>
            </a:r>
          </a:p>
          <a:p>
            <a:pPr marL="1377950" lvl="3" indent="-342900">
              <a:lnSpc>
                <a:spcPct val="110000"/>
              </a:lnSpc>
              <a:spcBef>
                <a:spcPct val="20000"/>
              </a:spcBef>
              <a:buFontTx/>
              <a:buChar char="–"/>
            </a:pPr>
            <a:r>
              <a:rPr lang="en-US" sz="2000" dirty="0">
                <a:solidFill>
                  <a:schemeClr val="accent2"/>
                </a:solidFill>
                <a:latin typeface="+mn-lt"/>
              </a:rPr>
              <a:t>Providing janitorial or maintenance services</a:t>
            </a:r>
          </a:p>
          <a:p>
            <a:pPr lvl="2">
              <a:lnSpc>
                <a:spcPct val="110000"/>
              </a:lnSpc>
              <a:spcBef>
                <a:spcPct val="20000"/>
              </a:spcBef>
              <a:buFontTx/>
              <a:buChar char="•"/>
            </a:pPr>
            <a:endParaRPr lang="en-US" sz="2200" dirty="0">
              <a:solidFill>
                <a:schemeClr val="accent2"/>
              </a:solidFill>
              <a:latin typeface="+mn-lt"/>
            </a:endParaRPr>
          </a:p>
        </p:txBody>
      </p:sp>
      <p:pic>
        <p:nvPicPr>
          <p:cNvPr id="14340" name="Picture 6"/>
          <p:cNvPicPr>
            <a:picLocks noChangeAspect="1" noChangeArrowheads="1"/>
          </p:cNvPicPr>
          <p:nvPr/>
        </p:nvPicPr>
        <p:blipFill>
          <a:blip r:embed="rId2" cstate="print"/>
          <a:srcRect l="28373" r="11738"/>
          <a:stretch>
            <a:fillRect/>
          </a:stretch>
        </p:blipFill>
        <p:spPr bwMode="auto">
          <a:xfrm>
            <a:off x="609600" y="1433052"/>
            <a:ext cx="2068809"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1371600" y="5055739"/>
            <a:ext cx="7162800" cy="646331"/>
          </a:xfrm>
          <a:prstGeom prst="rect">
            <a:avLst/>
          </a:prstGeom>
          <a:noFill/>
        </p:spPr>
        <p:txBody>
          <a:bodyPr wrap="square" rtlCol="0">
            <a:spAutoFit/>
          </a:bodyPr>
          <a:lstStyle/>
          <a:p>
            <a:r>
              <a:rPr lang="en-US" dirty="0" smtClean="0">
                <a:latin typeface="+mn-lt"/>
              </a:rPr>
              <a:t>Remember: It’s not your blood, but Other Peoples Infectious Material (OPIM) that causes the problem!</a:t>
            </a:r>
            <a:endParaRPr lang="en-US" dirty="0">
              <a:latin typeface="+mn-lt"/>
            </a:endParaRPr>
          </a:p>
        </p:txBody>
      </p:sp>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15</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14748" y="381000"/>
            <a:ext cx="9158748" cy="685800"/>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Exposure Control Plan (ECP)</a:t>
            </a:r>
          </a:p>
        </p:txBody>
      </p:sp>
      <p:sp>
        <p:nvSpPr>
          <p:cNvPr id="15363" name="Rectangle 5"/>
          <p:cNvSpPr>
            <a:spLocks noChangeArrowheads="1"/>
          </p:cNvSpPr>
          <p:nvPr/>
        </p:nvSpPr>
        <p:spPr bwMode="auto">
          <a:xfrm>
            <a:off x="22123" y="1447800"/>
            <a:ext cx="8866239" cy="4953000"/>
          </a:xfrm>
          <a:prstGeom prst="rect">
            <a:avLst/>
          </a:prstGeom>
          <a:noFill/>
          <a:ln w="12700">
            <a:noFill/>
            <a:miter lim="800000"/>
            <a:headEnd/>
            <a:tailEnd/>
          </a:ln>
        </p:spPr>
        <p:txBody>
          <a:bodyPr lIns="90488" tIns="44450" rIns="90488" bIns="44450"/>
          <a:lstStyle/>
          <a:p>
            <a:pPr marL="342900" indent="-342900">
              <a:spcBef>
                <a:spcPct val="20000"/>
              </a:spcBef>
              <a:buFontTx/>
              <a:buChar char="•"/>
            </a:pPr>
            <a:r>
              <a:rPr lang="en-US" sz="2800" dirty="0">
                <a:solidFill>
                  <a:srgbClr val="006666"/>
                </a:solidFill>
                <a:latin typeface="+mn-lt"/>
              </a:rPr>
              <a:t>ECP must address how the employer </a:t>
            </a:r>
            <a:r>
              <a:rPr lang="en-US" sz="2800" dirty="0" smtClean="0">
                <a:solidFill>
                  <a:srgbClr val="006666"/>
                </a:solidFill>
                <a:latin typeface="+mn-lt"/>
              </a:rPr>
              <a:t>will </a:t>
            </a:r>
            <a:r>
              <a:rPr lang="en-US" sz="2800" dirty="0">
                <a:solidFill>
                  <a:srgbClr val="006666"/>
                </a:solidFill>
                <a:latin typeface="+mn-lt"/>
              </a:rPr>
              <a:t>comply with the regulations </a:t>
            </a:r>
            <a:r>
              <a:rPr lang="en-US" sz="2800" dirty="0" smtClean="0">
                <a:solidFill>
                  <a:srgbClr val="006666"/>
                </a:solidFill>
                <a:latin typeface="+mn-lt"/>
              </a:rPr>
              <a:t>regarding </a:t>
            </a:r>
            <a:r>
              <a:rPr lang="en-US" sz="2800" dirty="0" err="1" smtClean="0">
                <a:solidFill>
                  <a:srgbClr val="006666"/>
                </a:solidFill>
                <a:latin typeface="+mn-lt"/>
              </a:rPr>
              <a:t>bloodborne</a:t>
            </a:r>
            <a:r>
              <a:rPr lang="en-US" sz="2800" dirty="0" smtClean="0">
                <a:solidFill>
                  <a:srgbClr val="006666"/>
                </a:solidFill>
                <a:latin typeface="+mn-lt"/>
              </a:rPr>
              <a:t> </a:t>
            </a:r>
            <a:r>
              <a:rPr lang="en-US" sz="2800" dirty="0">
                <a:solidFill>
                  <a:srgbClr val="006666"/>
                </a:solidFill>
                <a:latin typeface="+mn-lt"/>
              </a:rPr>
              <a:t>pathogens</a:t>
            </a:r>
          </a:p>
          <a:p>
            <a:pPr marL="342900" indent="-342900">
              <a:lnSpc>
                <a:spcPct val="80000"/>
              </a:lnSpc>
              <a:spcBef>
                <a:spcPct val="20000"/>
              </a:spcBef>
            </a:pPr>
            <a:endParaRPr lang="en-US" sz="1000" dirty="0">
              <a:solidFill>
                <a:srgbClr val="006666"/>
              </a:solidFill>
              <a:latin typeface="+mn-lt"/>
            </a:endParaRPr>
          </a:p>
          <a:p>
            <a:pPr marL="342900" indent="-342900">
              <a:lnSpc>
                <a:spcPct val="80000"/>
              </a:lnSpc>
              <a:spcBef>
                <a:spcPct val="20000"/>
              </a:spcBef>
              <a:buFontTx/>
              <a:buChar char="•"/>
            </a:pPr>
            <a:r>
              <a:rPr lang="en-US" sz="2800" dirty="0">
                <a:solidFill>
                  <a:srgbClr val="800000"/>
                </a:solidFill>
                <a:latin typeface="+mn-lt"/>
              </a:rPr>
              <a:t>Addresses the following:</a:t>
            </a:r>
          </a:p>
          <a:p>
            <a:pPr marL="801688" lvl="1" indent="-344488">
              <a:lnSpc>
                <a:spcPct val="120000"/>
              </a:lnSpc>
              <a:spcBef>
                <a:spcPct val="20000"/>
              </a:spcBef>
              <a:buFontTx/>
              <a:buChar char="–"/>
            </a:pPr>
            <a:r>
              <a:rPr lang="en-US" sz="2400" dirty="0">
                <a:solidFill>
                  <a:schemeClr val="accent2"/>
                </a:solidFill>
                <a:latin typeface="+mn-lt"/>
              </a:rPr>
              <a:t>D</a:t>
            </a:r>
            <a:r>
              <a:rPr lang="en-US" sz="2400" dirty="0" smtClean="0">
                <a:solidFill>
                  <a:schemeClr val="accent2"/>
                </a:solidFill>
                <a:latin typeface="+mn-lt"/>
              </a:rPr>
              <a:t>etermine </a:t>
            </a:r>
            <a:r>
              <a:rPr lang="en-US" sz="2400" dirty="0">
                <a:solidFill>
                  <a:schemeClr val="accent2"/>
                </a:solidFill>
                <a:latin typeface="+mn-lt"/>
              </a:rPr>
              <a:t>employee exposure</a:t>
            </a:r>
          </a:p>
          <a:p>
            <a:pPr marL="801688" lvl="1" indent="-344488">
              <a:lnSpc>
                <a:spcPct val="120000"/>
              </a:lnSpc>
              <a:spcBef>
                <a:spcPct val="20000"/>
              </a:spcBef>
              <a:buFontTx/>
              <a:buChar char="–"/>
            </a:pPr>
            <a:r>
              <a:rPr lang="en-US" sz="2400" dirty="0">
                <a:solidFill>
                  <a:schemeClr val="accent2"/>
                </a:solidFill>
                <a:latin typeface="+mn-lt"/>
              </a:rPr>
              <a:t>L</a:t>
            </a:r>
            <a:r>
              <a:rPr lang="en-US" sz="2400" dirty="0" smtClean="0">
                <a:solidFill>
                  <a:schemeClr val="accent2"/>
                </a:solidFill>
                <a:latin typeface="+mn-lt"/>
              </a:rPr>
              <a:t>imit/eliminate </a:t>
            </a:r>
            <a:r>
              <a:rPr lang="en-US" sz="2400" dirty="0">
                <a:solidFill>
                  <a:schemeClr val="accent2"/>
                </a:solidFill>
                <a:latin typeface="+mn-lt"/>
              </a:rPr>
              <a:t>employee exposure</a:t>
            </a:r>
          </a:p>
          <a:p>
            <a:pPr marL="801688" lvl="1" indent="-344488">
              <a:lnSpc>
                <a:spcPct val="120000"/>
              </a:lnSpc>
              <a:spcBef>
                <a:spcPct val="20000"/>
              </a:spcBef>
              <a:buFontTx/>
              <a:buChar char="–"/>
            </a:pPr>
            <a:r>
              <a:rPr lang="en-US" sz="2400" dirty="0">
                <a:solidFill>
                  <a:schemeClr val="accent2"/>
                </a:solidFill>
                <a:latin typeface="+mn-lt"/>
              </a:rPr>
              <a:t>C</a:t>
            </a:r>
            <a:r>
              <a:rPr lang="en-US" sz="2400" dirty="0" smtClean="0">
                <a:solidFill>
                  <a:schemeClr val="accent2"/>
                </a:solidFill>
                <a:latin typeface="+mn-lt"/>
              </a:rPr>
              <a:t>reate </a:t>
            </a:r>
            <a:r>
              <a:rPr lang="en-US" sz="2400" dirty="0">
                <a:solidFill>
                  <a:schemeClr val="accent2"/>
                </a:solidFill>
                <a:latin typeface="+mn-lt"/>
              </a:rPr>
              <a:t>vaccination program and </a:t>
            </a:r>
            <a:r>
              <a:rPr lang="en-US" sz="2400" dirty="0" smtClean="0">
                <a:solidFill>
                  <a:schemeClr val="accent2"/>
                </a:solidFill>
                <a:latin typeface="+mn-lt"/>
              </a:rPr>
              <a:t>post-exposure follow-up</a:t>
            </a:r>
            <a:endParaRPr lang="en-US" sz="2400" dirty="0">
              <a:solidFill>
                <a:schemeClr val="accent2"/>
              </a:solidFill>
              <a:latin typeface="+mn-lt"/>
            </a:endParaRPr>
          </a:p>
          <a:p>
            <a:pPr marL="801688" lvl="1" indent="-344488">
              <a:lnSpc>
                <a:spcPct val="120000"/>
              </a:lnSpc>
              <a:spcBef>
                <a:spcPct val="20000"/>
              </a:spcBef>
              <a:buFontTx/>
              <a:buChar char="–"/>
            </a:pPr>
            <a:r>
              <a:rPr lang="en-US" sz="2400" dirty="0">
                <a:solidFill>
                  <a:schemeClr val="accent2"/>
                </a:solidFill>
                <a:latin typeface="+mn-lt"/>
              </a:rPr>
              <a:t>D</a:t>
            </a:r>
            <a:r>
              <a:rPr lang="en-US" sz="2400" dirty="0" smtClean="0">
                <a:solidFill>
                  <a:schemeClr val="accent2"/>
                </a:solidFill>
                <a:latin typeface="+mn-lt"/>
              </a:rPr>
              <a:t>etail </a:t>
            </a:r>
            <a:r>
              <a:rPr lang="en-US" sz="2400" dirty="0">
                <a:solidFill>
                  <a:schemeClr val="accent2"/>
                </a:solidFill>
                <a:latin typeface="+mn-lt"/>
              </a:rPr>
              <a:t>procedures to follow when an accidental exposure occurs</a:t>
            </a:r>
          </a:p>
        </p:txBody>
      </p:sp>
      <p:pic>
        <p:nvPicPr>
          <p:cNvPr id="15364" name="Picture 6"/>
          <p:cNvPicPr>
            <a:picLocks noChangeAspect="1" noChangeArrowheads="1"/>
          </p:cNvPicPr>
          <p:nvPr/>
        </p:nvPicPr>
        <p:blipFill>
          <a:blip r:embed="rId2" cstate="print"/>
          <a:stretch>
            <a:fillRect/>
          </a:stretch>
        </p:blipFill>
        <p:spPr bwMode="auto">
          <a:xfrm>
            <a:off x="6629400" y="2133600"/>
            <a:ext cx="2291214" cy="2030016"/>
          </a:xfrm>
          <a:prstGeom prst="rect">
            <a:avLst/>
          </a:prstGeom>
          <a:noFill/>
          <a:ln w="12700" algn="ctr">
            <a:noFill/>
            <a:miter lim="800000"/>
            <a:headEnd/>
            <a:tailEnd/>
          </a:ln>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16</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381000" y="1600200"/>
            <a:ext cx="8382000" cy="4572000"/>
          </a:xfrm>
          <a:prstGeom prst="rect">
            <a:avLst/>
          </a:prstGeom>
          <a:noFill/>
          <a:ln w="9525">
            <a:noFill/>
            <a:miter lim="800000"/>
            <a:headEnd/>
            <a:tailEnd/>
          </a:ln>
        </p:spPr>
        <p:txBody>
          <a:bodyPr/>
          <a:lstStyle/>
          <a:p>
            <a:pPr marL="801688" lvl="1" indent="-344488">
              <a:spcBef>
                <a:spcPct val="20000"/>
              </a:spcBef>
              <a:buFontTx/>
              <a:buChar char="–"/>
            </a:pPr>
            <a:r>
              <a:rPr lang="en-US" sz="2800" dirty="0">
                <a:solidFill>
                  <a:schemeClr val="accent2"/>
                </a:solidFill>
                <a:latin typeface="+mn-lt"/>
              </a:rPr>
              <a:t>C</a:t>
            </a:r>
            <a:r>
              <a:rPr lang="en-US" sz="2800" dirty="0" smtClean="0">
                <a:solidFill>
                  <a:schemeClr val="accent2"/>
                </a:solidFill>
                <a:latin typeface="+mn-lt"/>
              </a:rPr>
              <a:t>ommunicate </a:t>
            </a:r>
            <a:r>
              <a:rPr lang="en-US" sz="2800" dirty="0">
                <a:solidFill>
                  <a:schemeClr val="accent2"/>
                </a:solidFill>
                <a:latin typeface="+mn-lt"/>
              </a:rPr>
              <a:t>hazards using </a:t>
            </a:r>
            <a:r>
              <a:rPr lang="en-US" sz="2800" dirty="0" smtClean="0">
                <a:solidFill>
                  <a:schemeClr val="accent2"/>
                </a:solidFill>
                <a:latin typeface="+mn-lt"/>
              </a:rPr>
              <a:t/>
            </a:r>
            <a:br>
              <a:rPr lang="en-US" sz="2800" dirty="0" smtClean="0">
                <a:solidFill>
                  <a:schemeClr val="accent2"/>
                </a:solidFill>
                <a:latin typeface="+mn-lt"/>
              </a:rPr>
            </a:br>
            <a:r>
              <a:rPr lang="en-US" sz="2800" dirty="0" smtClean="0">
                <a:solidFill>
                  <a:schemeClr val="accent2"/>
                </a:solidFill>
                <a:latin typeface="+mn-lt"/>
              </a:rPr>
              <a:t>warning </a:t>
            </a:r>
            <a:r>
              <a:rPr lang="en-US" sz="2800" dirty="0">
                <a:solidFill>
                  <a:schemeClr val="accent2"/>
                </a:solidFill>
                <a:latin typeface="+mn-lt"/>
              </a:rPr>
              <a:t>signs/labels</a:t>
            </a:r>
          </a:p>
          <a:p>
            <a:pPr marL="801688" lvl="1" indent="-344488">
              <a:spcBef>
                <a:spcPct val="20000"/>
              </a:spcBef>
              <a:buFontTx/>
              <a:buChar char="–"/>
            </a:pPr>
            <a:r>
              <a:rPr lang="en-US" sz="2800" dirty="0">
                <a:solidFill>
                  <a:schemeClr val="accent2"/>
                </a:solidFill>
                <a:latin typeface="+mn-lt"/>
              </a:rPr>
              <a:t>K</a:t>
            </a:r>
            <a:r>
              <a:rPr lang="en-US" sz="2800" dirty="0" smtClean="0">
                <a:solidFill>
                  <a:schemeClr val="accent2"/>
                </a:solidFill>
                <a:latin typeface="+mn-lt"/>
              </a:rPr>
              <a:t>eep </a:t>
            </a:r>
            <a:r>
              <a:rPr lang="en-US" sz="2800" dirty="0">
                <a:solidFill>
                  <a:schemeClr val="accent2"/>
                </a:solidFill>
                <a:latin typeface="+mn-lt"/>
              </a:rPr>
              <a:t>good records</a:t>
            </a:r>
          </a:p>
          <a:p>
            <a:pPr marL="801688" lvl="1" indent="-344488">
              <a:spcBef>
                <a:spcPct val="20000"/>
              </a:spcBef>
              <a:buFontTx/>
              <a:buChar char="–"/>
            </a:pPr>
            <a:r>
              <a:rPr lang="en-US" sz="2800" dirty="0">
                <a:solidFill>
                  <a:schemeClr val="accent2"/>
                </a:solidFill>
                <a:latin typeface="+mn-lt"/>
              </a:rPr>
              <a:t>P</a:t>
            </a:r>
            <a:r>
              <a:rPr lang="en-US" sz="2800" dirty="0" smtClean="0">
                <a:solidFill>
                  <a:schemeClr val="accent2"/>
                </a:solidFill>
                <a:latin typeface="+mn-lt"/>
              </a:rPr>
              <a:t>rovide </a:t>
            </a:r>
            <a:r>
              <a:rPr lang="en-US" sz="2800" dirty="0">
                <a:solidFill>
                  <a:schemeClr val="accent2"/>
                </a:solidFill>
                <a:latin typeface="+mn-lt"/>
              </a:rPr>
              <a:t>training</a:t>
            </a:r>
          </a:p>
          <a:p>
            <a:pPr marL="801688" lvl="1" indent="-344488">
              <a:spcBef>
                <a:spcPct val="20000"/>
              </a:spcBef>
              <a:buFontTx/>
              <a:buChar char="–"/>
            </a:pPr>
            <a:r>
              <a:rPr lang="en-US" altLang="en-US" sz="2800" dirty="0">
                <a:solidFill>
                  <a:schemeClr val="accent2"/>
                </a:solidFill>
                <a:latin typeface="+mn-lt"/>
              </a:rPr>
              <a:t>C</a:t>
            </a:r>
            <a:r>
              <a:rPr lang="en-US" altLang="en-US" sz="2800" dirty="0" smtClean="0">
                <a:solidFill>
                  <a:schemeClr val="accent2"/>
                </a:solidFill>
                <a:latin typeface="+mn-lt"/>
              </a:rPr>
              <a:t>onduct </a:t>
            </a:r>
            <a:r>
              <a:rPr lang="en-US" altLang="en-US" sz="2800" dirty="0">
                <a:solidFill>
                  <a:schemeClr val="accent2"/>
                </a:solidFill>
                <a:latin typeface="+mn-lt"/>
              </a:rPr>
              <a:t>annual reviews and updates</a:t>
            </a:r>
          </a:p>
          <a:p>
            <a:pPr marL="801688" lvl="1" indent="-344488">
              <a:spcBef>
                <a:spcPct val="20000"/>
              </a:spcBef>
              <a:buFontTx/>
              <a:buChar char="–"/>
            </a:pPr>
            <a:r>
              <a:rPr lang="en-US" altLang="en-US" sz="2800" dirty="0">
                <a:solidFill>
                  <a:schemeClr val="accent2"/>
                </a:solidFill>
                <a:latin typeface="+mn-lt"/>
              </a:rPr>
              <a:t>C</a:t>
            </a:r>
            <a:r>
              <a:rPr lang="en-US" altLang="en-US" sz="2800" dirty="0" smtClean="0">
                <a:solidFill>
                  <a:schemeClr val="accent2"/>
                </a:solidFill>
                <a:latin typeface="+mn-lt"/>
              </a:rPr>
              <a:t>hanges </a:t>
            </a:r>
            <a:r>
              <a:rPr lang="en-US" altLang="en-US" sz="2800" dirty="0">
                <a:solidFill>
                  <a:schemeClr val="accent2"/>
                </a:solidFill>
                <a:latin typeface="+mn-lt"/>
              </a:rPr>
              <a:t>in workplace</a:t>
            </a:r>
          </a:p>
          <a:p>
            <a:pPr marL="801688" lvl="1" indent="-344488">
              <a:spcBef>
                <a:spcPct val="20000"/>
              </a:spcBef>
              <a:buFontTx/>
              <a:buChar char="–"/>
            </a:pPr>
            <a:r>
              <a:rPr lang="en-US" altLang="en-US" sz="2800" dirty="0">
                <a:solidFill>
                  <a:schemeClr val="accent2"/>
                </a:solidFill>
                <a:latin typeface="+mn-lt"/>
              </a:rPr>
              <a:t>D</a:t>
            </a:r>
            <a:r>
              <a:rPr lang="en-US" altLang="en-US" sz="2800" dirty="0" smtClean="0">
                <a:solidFill>
                  <a:schemeClr val="accent2"/>
                </a:solidFill>
                <a:latin typeface="+mn-lt"/>
              </a:rPr>
              <a:t>ocument </a:t>
            </a:r>
            <a:r>
              <a:rPr lang="en-US" altLang="en-US" sz="2800" dirty="0">
                <a:solidFill>
                  <a:schemeClr val="accent2"/>
                </a:solidFill>
                <a:latin typeface="+mn-lt"/>
              </a:rPr>
              <a:t>use of safer medical devices</a:t>
            </a:r>
          </a:p>
          <a:p>
            <a:pPr marL="801688" lvl="1" indent="-344488">
              <a:spcBef>
                <a:spcPct val="20000"/>
              </a:spcBef>
              <a:buFontTx/>
              <a:buChar char="–"/>
            </a:pPr>
            <a:r>
              <a:rPr lang="en-US" altLang="en-US" sz="2800" dirty="0">
                <a:solidFill>
                  <a:schemeClr val="accent2"/>
                </a:solidFill>
                <a:latin typeface="+mn-lt"/>
              </a:rPr>
              <a:t>E</a:t>
            </a:r>
            <a:r>
              <a:rPr lang="en-US" altLang="en-US" sz="2800" dirty="0" smtClean="0">
                <a:solidFill>
                  <a:schemeClr val="accent2"/>
                </a:solidFill>
                <a:latin typeface="+mn-lt"/>
              </a:rPr>
              <a:t>mployee </a:t>
            </a:r>
            <a:r>
              <a:rPr lang="en-US" altLang="en-US" sz="2800" dirty="0">
                <a:solidFill>
                  <a:schemeClr val="accent2"/>
                </a:solidFill>
                <a:latin typeface="+mn-lt"/>
              </a:rPr>
              <a:t>involvement</a:t>
            </a:r>
            <a:endParaRPr lang="en-US" sz="2800" dirty="0">
              <a:solidFill>
                <a:schemeClr val="accent2"/>
              </a:solidFill>
              <a:latin typeface="+mn-lt"/>
            </a:endParaRPr>
          </a:p>
        </p:txBody>
      </p:sp>
      <p:sp>
        <p:nvSpPr>
          <p:cNvPr id="16387" name="Rectangle 5"/>
          <p:cNvSpPr>
            <a:spLocks noChangeArrowheads="1"/>
          </p:cNvSpPr>
          <p:nvPr/>
        </p:nvSpPr>
        <p:spPr bwMode="auto">
          <a:xfrm>
            <a:off x="457200" y="381000"/>
            <a:ext cx="8458200" cy="838200"/>
          </a:xfrm>
          <a:prstGeom prst="rect">
            <a:avLst/>
          </a:prstGeom>
          <a:noFill/>
          <a:ln w="12700">
            <a:noFill/>
            <a:miter lim="800000"/>
            <a:headEnd/>
            <a:tailEnd/>
          </a:ln>
        </p:spPr>
        <p:txBody>
          <a:bodyPr anchor="ctr"/>
          <a:lstStyle/>
          <a:p>
            <a:pPr algn="ctr">
              <a:lnSpc>
                <a:spcPct val="90000"/>
              </a:lnSpc>
            </a:pPr>
            <a:r>
              <a:rPr lang="en-US" sz="4000" dirty="0">
                <a:latin typeface="+mj-lt"/>
                <a:cs typeface="Arial" panose="020B0604020202020204" pitchFamily="34" charset="0"/>
              </a:rPr>
              <a:t>Exposure Control Plan (ECP)</a:t>
            </a:r>
            <a:r>
              <a:rPr lang="en-US" sz="4000" dirty="0"/>
              <a:t> </a:t>
            </a:r>
            <a:r>
              <a:rPr lang="en-US" sz="2800" dirty="0" smtClean="0">
                <a:latin typeface="+mj-lt"/>
              </a:rPr>
              <a:t>(Cont’d.)</a:t>
            </a:r>
            <a:endParaRPr lang="en-US" sz="2800" dirty="0">
              <a:latin typeface="+mj-lt"/>
            </a:endParaRPr>
          </a:p>
        </p:txBody>
      </p:sp>
      <p:pic>
        <p:nvPicPr>
          <p:cNvPr id="16389" name="Picture 6"/>
          <p:cNvPicPr>
            <a:picLocks noChangeAspect="1" noChangeArrowheads="1"/>
          </p:cNvPicPr>
          <p:nvPr/>
        </p:nvPicPr>
        <p:blipFill>
          <a:blip r:embed="rId2" cstate="print"/>
          <a:stretch>
            <a:fillRect/>
          </a:stretch>
        </p:blipFill>
        <p:spPr bwMode="auto">
          <a:xfrm>
            <a:off x="6196119" y="1143000"/>
            <a:ext cx="2143951" cy="2438400"/>
          </a:xfrm>
          <a:prstGeom prst="rect">
            <a:avLst/>
          </a:prstGeom>
          <a:noFill/>
          <a:ln w="12700" algn="ctr">
            <a:noFill/>
            <a:miter lim="800000"/>
            <a:headEnd/>
            <a:tailEnd/>
          </a:ln>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17</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ChangeArrowheads="1"/>
          </p:cNvSpPr>
          <p:nvPr/>
        </p:nvSpPr>
        <p:spPr bwMode="auto">
          <a:xfrm>
            <a:off x="0" y="304800"/>
            <a:ext cx="9144000" cy="685800"/>
          </a:xfrm>
          <a:prstGeom prst="rect">
            <a:avLst/>
          </a:prstGeom>
          <a:noFill/>
          <a:ln w="9525">
            <a:noFill/>
            <a:miter lim="800000"/>
            <a:headEnd/>
            <a:tailEnd/>
          </a:ln>
        </p:spPr>
        <p:txBody>
          <a:bodyPr anchor="ctr"/>
          <a:lstStyle/>
          <a:p>
            <a:pPr algn="ctr"/>
            <a:r>
              <a:rPr lang="en-US" sz="4000" dirty="0">
                <a:latin typeface="+mj-lt"/>
                <a:cs typeface="Arial" panose="020B0604020202020204" pitchFamily="34" charset="0"/>
              </a:rPr>
              <a:t>Training</a:t>
            </a:r>
          </a:p>
        </p:txBody>
      </p:sp>
      <p:sp>
        <p:nvSpPr>
          <p:cNvPr id="1028" name="Rectangle 5"/>
          <p:cNvSpPr>
            <a:spLocks noChangeArrowheads="1"/>
          </p:cNvSpPr>
          <p:nvPr/>
        </p:nvSpPr>
        <p:spPr bwMode="auto">
          <a:xfrm>
            <a:off x="457200" y="1447800"/>
            <a:ext cx="7924800" cy="2743200"/>
          </a:xfrm>
          <a:prstGeom prst="rect">
            <a:avLst/>
          </a:prstGeom>
          <a:noFill/>
          <a:ln w="9525">
            <a:noFill/>
            <a:miter lim="800000"/>
            <a:headEnd/>
            <a:tailEnd/>
          </a:ln>
        </p:spPr>
        <p:txBody>
          <a:bodyPr/>
          <a:lstStyle/>
          <a:p>
            <a:pPr marL="342900" indent="-342900">
              <a:spcBef>
                <a:spcPct val="20000"/>
              </a:spcBef>
              <a:buFontTx/>
              <a:buChar char="•"/>
            </a:pPr>
            <a:r>
              <a:rPr lang="en-US" altLang="en-US" sz="2800" dirty="0">
                <a:solidFill>
                  <a:srgbClr val="006666"/>
                </a:solidFill>
                <a:latin typeface="+mn-lt"/>
              </a:rPr>
              <a:t>All employees with occupational exposure to blood or OPIM</a:t>
            </a:r>
          </a:p>
          <a:p>
            <a:pPr marL="342900" indent="-342900">
              <a:spcBef>
                <a:spcPct val="20000"/>
              </a:spcBef>
            </a:pPr>
            <a:endParaRPr lang="en-US" altLang="en-US" sz="1000" dirty="0">
              <a:solidFill>
                <a:srgbClr val="006666"/>
              </a:solidFill>
              <a:latin typeface="+mn-lt"/>
            </a:endParaRPr>
          </a:p>
          <a:p>
            <a:pPr marL="342900" indent="-342900">
              <a:spcBef>
                <a:spcPct val="20000"/>
              </a:spcBef>
              <a:buFontTx/>
              <a:buChar char="•"/>
            </a:pPr>
            <a:r>
              <a:rPr lang="en-US" altLang="en-US" sz="2800" dirty="0">
                <a:solidFill>
                  <a:srgbClr val="800000"/>
                </a:solidFill>
                <a:latin typeface="+mn-lt"/>
              </a:rPr>
              <a:t>Employees who are </a:t>
            </a:r>
            <a:br>
              <a:rPr lang="en-US" altLang="en-US" sz="2800" dirty="0">
                <a:solidFill>
                  <a:srgbClr val="800000"/>
                </a:solidFill>
                <a:latin typeface="+mn-lt"/>
              </a:rPr>
            </a:br>
            <a:r>
              <a:rPr lang="en-US" altLang="en-US" sz="2800" dirty="0">
                <a:solidFill>
                  <a:srgbClr val="800000"/>
                </a:solidFill>
                <a:latin typeface="+mn-lt"/>
              </a:rPr>
              <a:t>trained in first aid </a:t>
            </a:r>
            <a:br>
              <a:rPr lang="en-US" altLang="en-US" sz="2800" dirty="0">
                <a:solidFill>
                  <a:srgbClr val="800000"/>
                </a:solidFill>
                <a:latin typeface="+mn-lt"/>
              </a:rPr>
            </a:br>
            <a:r>
              <a:rPr lang="en-US" altLang="en-US" sz="2800" dirty="0">
                <a:solidFill>
                  <a:srgbClr val="800000"/>
                </a:solidFill>
                <a:latin typeface="+mn-lt"/>
              </a:rPr>
              <a:t>and CPR</a:t>
            </a:r>
          </a:p>
          <a:p>
            <a:pPr marL="342900" indent="-342900">
              <a:spcBef>
                <a:spcPct val="20000"/>
              </a:spcBef>
            </a:pPr>
            <a:endParaRPr lang="en-US" sz="2800" dirty="0">
              <a:solidFill>
                <a:srgbClr val="660066"/>
              </a:solidFill>
              <a:latin typeface="+mn-lt"/>
            </a:endParaRPr>
          </a:p>
        </p:txBody>
      </p:sp>
      <p:pic>
        <p:nvPicPr>
          <p:cNvPr id="6" name="Picture 5" descr="800px-FEMA_-_28612_-_Photograph_by_Mark_Wolfe_taken_on_02-24-2007_in_Florida.jpg"/>
          <p:cNvPicPr>
            <a:picLocks noChangeAspect="1"/>
          </p:cNvPicPr>
          <p:nvPr/>
        </p:nvPicPr>
        <p:blipFill>
          <a:blip r:embed="rId2" cstate="print"/>
          <a:stretch>
            <a:fillRect/>
          </a:stretch>
        </p:blipFill>
        <p:spPr>
          <a:xfrm>
            <a:off x="4419600" y="2743199"/>
            <a:ext cx="3886200" cy="25843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18</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34414" y="228600"/>
            <a:ext cx="9178413" cy="685800"/>
          </a:xfrm>
          <a:prstGeom prst="rect">
            <a:avLst/>
          </a:prstGeom>
          <a:noFill/>
          <a:ln w="9525">
            <a:noFill/>
            <a:miter lim="800000"/>
            <a:headEnd/>
            <a:tailEnd/>
          </a:ln>
        </p:spPr>
        <p:txBody>
          <a:bodyPr anchor="ctr"/>
          <a:lstStyle/>
          <a:p>
            <a:pPr algn="ctr"/>
            <a:r>
              <a:rPr lang="en-US" sz="4000" dirty="0">
                <a:latin typeface="+mj-lt"/>
                <a:cs typeface="Arial" panose="020B0604020202020204" pitchFamily="34" charset="0"/>
              </a:rPr>
              <a:t>Universal Precautions</a:t>
            </a:r>
          </a:p>
        </p:txBody>
      </p:sp>
      <p:sp>
        <p:nvSpPr>
          <p:cNvPr id="17411" name="Text Box 6"/>
          <p:cNvSpPr txBox="1">
            <a:spLocks noChangeArrowheads="1"/>
          </p:cNvSpPr>
          <p:nvPr/>
        </p:nvSpPr>
        <p:spPr bwMode="auto">
          <a:xfrm>
            <a:off x="76200" y="1295400"/>
            <a:ext cx="5105400" cy="4016484"/>
          </a:xfrm>
          <a:prstGeom prst="rect">
            <a:avLst/>
          </a:prstGeom>
          <a:noFill/>
          <a:ln w="9525">
            <a:noFill/>
            <a:miter lim="800000"/>
            <a:headEnd/>
            <a:tailEnd/>
          </a:ln>
        </p:spPr>
        <p:txBody>
          <a:bodyPr>
            <a:spAutoFit/>
          </a:bodyPr>
          <a:lstStyle/>
          <a:p>
            <a:pPr marL="228600" indent="-228600">
              <a:spcBef>
                <a:spcPts val="1200"/>
              </a:spcBef>
              <a:buFontTx/>
              <a:buChar char="•"/>
            </a:pPr>
            <a:r>
              <a:rPr lang="en-US" sz="2400" dirty="0">
                <a:solidFill>
                  <a:srgbClr val="800000"/>
                </a:solidFill>
                <a:latin typeface="+mn-lt"/>
              </a:rPr>
              <a:t>Approach to infection control</a:t>
            </a:r>
          </a:p>
          <a:p>
            <a:pPr marL="228600" indent="-228600">
              <a:spcBef>
                <a:spcPts val="1200"/>
              </a:spcBef>
            </a:pPr>
            <a:endParaRPr lang="en-US" sz="900" dirty="0">
              <a:solidFill>
                <a:srgbClr val="800000"/>
              </a:solidFill>
              <a:latin typeface="+mn-lt"/>
            </a:endParaRPr>
          </a:p>
          <a:p>
            <a:pPr marL="228600" indent="-228600">
              <a:spcBef>
                <a:spcPts val="1200"/>
              </a:spcBef>
              <a:buFontTx/>
              <a:buChar char="•"/>
            </a:pPr>
            <a:r>
              <a:rPr lang="en-US" sz="2400" dirty="0">
                <a:solidFill>
                  <a:srgbClr val="006666"/>
                </a:solidFill>
                <a:latin typeface="+mn-lt"/>
              </a:rPr>
              <a:t>Treat all blood and OPIMs as infectious</a:t>
            </a:r>
          </a:p>
          <a:p>
            <a:pPr marL="228600" indent="-228600">
              <a:spcBef>
                <a:spcPts val="1200"/>
              </a:spcBef>
            </a:pPr>
            <a:endParaRPr lang="en-US" sz="900" dirty="0">
              <a:solidFill>
                <a:srgbClr val="006666"/>
              </a:solidFill>
              <a:latin typeface="+mn-lt"/>
            </a:endParaRPr>
          </a:p>
          <a:p>
            <a:pPr marL="228600" indent="-228600">
              <a:spcBef>
                <a:spcPts val="1200"/>
              </a:spcBef>
              <a:buFontTx/>
              <a:buChar char="•"/>
            </a:pPr>
            <a:r>
              <a:rPr lang="en-US" sz="2400" dirty="0">
                <a:solidFill>
                  <a:srgbClr val="660066"/>
                </a:solidFill>
                <a:latin typeface="+mn-lt"/>
              </a:rPr>
              <a:t>Use appropriate PPE</a:t>
            </a:r>
          </a:p>
          <a:p>
            <a:pPr marL="228600" indent="-228600">
              <a:spcBef>
                <a:spcPts val="1200"/>
              </a:spcBef>
            </a:pPr>
            <a:endParaRPr lang="en-US" sz="900" dirty="0">
              <a:solidFill>
                <a:srgbClr val="660066"/>
              </a:solidFill>
              <a:latin typeface="+mn-lt"/>
            </a:endParaRPr>
          </a:p>
          <a:p>
            <a:pPr marL="228600" indent="-228600">
              <a:spcBef>
                <a:spcPts val="1200"/>
              </a:spcBef>
              <a:buFontTx/>
              <a:buChar char="•"/>
            </a:pPr>
            <a:r>
              <a:rPr lang="en-US" sz="2400" dirty="0">
                <a:latin typeface="+mn-lt"/>
              </a:rPr>
              <a:t>Decontamination of all involved employees, equipment and tools, </a:t>
            </a:r>
            <a:r>
              <a:rPr lang="en-US" sz="2400" dirty="0" smtClean="0">
                <a:latin typeface="+mn-lt"/>
              </a:rPr>
              <a:t/>
            </a:r>
            <a:br>
              <a:rPr lang="en-US" sz="2400" dirty="0" smtClean="0">
                <a:latin typeface="+mn-lt"/>
              </a:rPr>
            </a:br>
            <a:r>
              <a:rPr lang="en-US" sz="2400" dirty="0" smtClean="0">
                <a:latin typeface="+mn-lt"/>
              </a:rPr>
              <a:t>and </a:t>
            </a:r>
            <a:r>
              <a:rPr lang="en-US" sz="2400" dirty="0">
                <a:latin typeface="+mn-lt"/>
              </a:rPr>
              <a:t>affected area</a:t>
            </a:r>
          </a:p>
        </p:txBody>
      </p:sp>
      <p:pic>
        <p:nvPicPr>
          <p:cNvPr id="17412" name="Picture 7"/>
          <p:cNvPicPr>
            <a:picLocks noChangeAspect="1" noChangeArrowheads="1"/>
          </p:cNvPicPr>
          <p:nvPr/>
        </p:nvPicPr>
        <p:blipFill>
          <a:blip r:embed="rId2" cstate="print"/>
          <a:stretch>
            <a:fillRect/>
          </a:stretch>
        </p:blipFill>
        <p:spPr bwMode="auto">
          <a:xfrm>
            <a:off x="5853243" y="1006062"/>
            <a:ext cx="1872454" cy="26515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413" name="Picture 8"/>
          <p:cNvPicPr>
            <a:picLocks noChangeAspect="1" noChangeArrowheads="1"/>
          </p:cNvPicPr>
          <p:nvPr/>
        </p:nvPicPr>
        <p:blipFill>
          <a:blip r:embed="rId3" cstate="print"/>
          <a:stretch>
            <a:fillRect/>
          </a:stretch>
        </p:blipFill>
        <p:spPr bwMode="auto">
          <a:xfrm>
            <a:off x="4724400" y="3654012"/>
            <a:ext cx="2819400" cy="2114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2762683377_8cbfcc9877_m.jpg"/>
          <p:cNvPicPr>
            <a:picLocks noChangeAspect="1"/>
          </p:cNvPicPr>
          <p:nvPr/>
        </p:nvPicPr>
        <p:blipFill>
          <a:blip r:embed="rId4" cstate="print"/>
          <a:stretch>
            <a:fillRect/>
          </a:stretch>
        </p:blipFill>
        <p:spPr>
          <a:xfrm>
            <a:off x="6934200" y="2362200"/>
            <a:ext cx="2057400" cy="304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19</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76200" y="261543"/>
            <a:ext cx="9220200" cy="652857"/>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Engineering Controls</a:t>
            </a:r>
          </a:p>
        </p:txBody>
      </p:sp>
      <p:sp>
        <p:nvSpPr>
          <p:cNvPr id="18435" name="Rectangle 5"/>
          <p:cNvSpPr>
            <a:spLocks noChangeArrowheads="1"/>
          </p:cNvSpPr>
          <p:nvPr/>
        </p:nvSpPr>
        <p:spPr bwMode="auto">
          <a:xfrm>
            <a:off x="1371600" y="2438400"/>
            <a:ext cx="6324600" cy="1371600"/>
          </a:xfrm>
          <a:prstGeom prst="rect">
            <a:avLst/>
          </a:prstGeom>
          <a:noFill/>
          <a:ln w="12700">
            <a:noFill/>
            <a:miter lim="800000"/>
            <a:headEnd/>
            <a:tailEnd/>
          </a:ln>
        </p:spPr>
        <p:txBody>
          <a:bodyPr lIns="90488" tIns="44450" rIns="90488" bIns="44450"/>
          <a:lstStyle/>
          <a:p>
            <a:pPr marL="742950" lvl="1" indent="-285750">
              <a:lnSpc>
                <a:spcPct val="80000"/>
              </a:lnSpc>
              <a:spcBef>
                <a:spcPct val="20000"/>
              </a:spcBef>
              <a:buFontTx/>
              <a:buChar char="–"/>
            </a:pPr>
            <a:endParaRPr lang="en-US" sz="3300" dirty="0">
              <a:solidFill>
                <a:srgbClr val="800000"/>
              </a:solidFill>
            </a:endParaRPr>
          </a:p>
          <a:p>
            <a:pPr marL="1143000" lvl="2" indent="-228600">
              <a:lnSpc>
                <a:spcPct val="80000"/>
              </a:lnSpc>
              <a:spcBef>
                <a:spcPct val="20000"/>
              </a:spcBef>
              <a:buFontTx/>
              <a:buChar char="•"/>
            </a:pPr>
            <a:endParaRPr lang="en-US" sz="2900" dirty="0">
              <a:solidFill>
                <a:srgbClr val="800000"/>
              </a:solidFill>
            </a:endParaRPr>
          </a:p>
          <a:p>
            <a:pPr marL="742950" lvl="1" indent="-285750">
              <a:lnSpc>
                <a:spcPct val="80000"/>
              </a:lnSpc>
              <a:spcBef>
                <a:spcPct val="20000"/>
              </a:spcBef>
              <a:buFontTx/>
              <a:buChar char="–"/>
            </a:pPr>
            <a:endParaRPr lang="en-US" sz="3100" dirty="0">
              <a:solidFill>
                <a:srgbClr val="800000"/>
              </a:solidFill>
            </a:endParaRPr>
          </a:p>
          <a:p>
            <a:pPr marL="1143000" lvl="2" indent="-228600">
              <a:lnSpc>
                <a:spcPct val="80000"/>
              </a:lnSpc>
              <a:spcBef>
                <a:spcPct val="20000"/>
              </a:spcBef>
              <a:buFontTx/>
              <a:buChar char="•"/>
            </a:pPr>
            <a:endParaRPr lang="en-US" sz="2900" dirty="0">
              <a:solidFill>
                <a:srgbClr val="800000"/>
              </a:solidFill>
            </a:endParaRPr>
          </a:p>
          <a:p>
            <a:pPr marL="742950" lvl="1" indent="-285750">
              <a:lnSpc>
                <a:spcPct val="80000"/>
              </a:lnSpc>
              <a:spcBef>
                <a:spcPct val="20000"/>
              </a:spcBef>
              <a:buFontTx/>
              <a:buChar char="–"/>
            </a:pPr>
            <a:endParaRPr lang="en-US" sz="3100" dirty="0">
              <a:solidFill>
                <a:srgbClr val="800000"/>
              </a:solidFill>
            </a:endParaRPr>
          </a:p>
          <a:p>
            <a:pPr marL="1143000" lvl="2" indent="-228600">
              <a:lnSpc>
                <a:spcPct val="80000"/>
              </a:lnSpc>
              <a:spcBef>
                <a:spcPct val="20000"/>
              </a:spcBef>
              <a:buFontTx/>
              <a:buChar char="•"/>
            </a:pPr>
            <a:endParaRPr lang="en-US" sz="2900" dirty="0">
              <a:solidFill>
                <a:srgbClr val="800000"/>
              </a:solidFill>
            </a:endParaRPr>
          </a:p>
        </p:txBody>
      </p:sp>
      <p:sp>
        <p:nvSpPr>
          <p:cNvPr id="18436" name="Text Box 6"/>
          <p:cNvSpPr txBox="1">
            <a:spLocks noChangeArrowheads="1"/>
          </p:cNvSpPr>
          <p:nvPr/>
        </p:nvSpPr>
        <p:spPr bwMode="auto">
          <a:xfrm>
            <a:off x="304800" y="1268004"/>
            <a:ext cx="8458200" cy="941796"/>
          </a:xfrm>
          <a:prstGeom prst="rect">
            <a:avLst/>
          </a:prstGeom>
          <a:noFill/>
          <a:ln w="3175">
            <a:noFill/>
            <a:miter lim="800000"/>
            <a:headEnd/>
            <a:tailEnd/>
          </a:ln>
        </p:spPr>
        <p:txBody>
          <a:bodyPr wrap="square">
            <a:spAutoFit/>
          </a:bodyPr>
          <a:lstStyle/>
          <a:p>
            <a:pPr marL="338138" indent="-338138" eaLnBrk="0" hangingPunct="0">
              <a:lnSpc>
                <a:spcPct val="85000"/>
              </a:lnSpc>
              <a:spcBef>
                <a:spcPct val="25000"/>
              </a:spcBef>
              <a:buFont typeface="Arial" pitchFamily="34" charset="0"/>
              <a:buChar char="•"/>
            </a:pPr>
            <a:r>
              <a:rPr lang="en-US" sz="3200" dirty="0">
                <a:solidFill>
                  <a:srgbClr val="800000"/>
                </a:solidFill>
                <a:latin typeface="+mn-lt"/>
              </a:rPr>
              <a:t>Limiting/eliminating exposure by equipment or machinery that can minimize exposure</a:t>
            </a:r>
          </a:p>
        </p:txBody>
      </p:sp>
      <p:pic>
        <p:nvPicPr>
          <p:cNvPr id="18437" name="Picture 7"/>
          <p:cNvPicPr>
            <a:picLocks noChangeAspect="1" noChangeArrowheads="1"/>
          </p:cNvPicPr>
          <p:nvPr/>
        </p:nvPicPr>
        <p:blipFill>
          <a:blip r:embed="rId2" cstate="print"/>
          <a:stretch>
            <a:fillRect/>
          </a:stretch>
        </p:blipFill>
        <p:spPr bwMode="auto">
          <a:xfrm>
            <a:off x="2680217" y="2514600"/>
            <a:ext cx="3707366" cy="28944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20</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17206" y="260350"/>
            <a:ext cx="9050594" cy="730250"/>
          </a:xfrm>
          <a:prstGeom prst="rect">
            <a:avLst/>
          </a:prstGeom>
          <a:noFill/>
          <a:ln w="9525">
            <a:noFill/>
            <a:miter lim="800000"/>
            <a:headEnd/>
            <a:tailEnd/>
          </a:ln>
        </p:spPr>
        <p:txBody>
          <a:bodyPr anchor="ctr"/>
          <a:lstStyle/>
          <a:p>
            <a:pPr algn="ctr"/>
            <a:r>
              <a:rPr lang="en-US" sz="4000" dirty="0">
                <a:latin typeface="+mj-lt"/>
              </a:rPr>
              <a:t>Administrative Controls</a:t>
            </a:r>
          </a:p>
        </p:txBody>
      </p:sp>
      <p:sp>
        <p:nvSpPr>
          <p:cNvPr id="19459" name="Rectangle 5"/>
          <p:cNvSpPr>
            <a:spLocks noChangeArrowheads="1"/>
          </p:cNvSpPr>
          <p:nvPr/>
        </p:nvSpPr>
        <p:spPr bwMode="auto">
          <a:xfrm>
            <a:off x="149942" y="1149089"/>
            <a:ext cx="6403258" cy="3886200"/>
          </a:xfrm>
          <a:prstGeom prst="rect">
            <a:avLst/>
          </a:prstGeom>
          <a:noFill/>
          <a:ln w="9525">
            <a:noFill/>
            <a:miter lim="800000"/>
            <a:headEnd/>
            <a:tailEnd/>
          </a:ln>
        </p:spPr>
        <p:txBody>
          <a:bodyPr/>
          <a:lstStyle/>
          <a:p>
            <a:pPr marL="342900" indent="-342900">
              <a:spcBef>
                <a:spcPts val="1200"/>
              </a:spcBef>
              <a:buFontTx/>
              <a:buChar char="•"/>
            </a:pPr>
            <a:r>
              <a:rPr lang="en-US" altLang="en-US" sz="3200" dirty="0">
                <a:solidFill>
                  <a:srgbClr val="006666"/>
                </a:solidFill>
                <a:latin typeface="+mn-lt"/>
              </a:rPr>
              <a:t>Personnel Exposure</a:t>
            </a:r>
          </a:p>
          <a:p>
            <a:pPr marL="801688" lvl="1" indent="-344488">
              <a:spcBef>
                <a:spcPts val="1200"/>
              </a:spcBef>
              <a:buFontTx/>
              <a:buChar char="–"/>
            </a:pPr>
            <a:r>
              <a:rPr lang="en-US" altLang="en-US" sz="2800" dirty="0">
                <a:solidFill>
                  <a:srgbClr val="FF0000"/>
                </a:solidFill>
                <a:latin typeface="+mn-lt"/>
              </a:rPr>
              <a:t>Remove contaminated PPE</a:t>
            </a:r>
          </a:p>
          <a:p>
            <a:pPr marL="801688" lvl="1" indent="-344488">
              <a:spcBef>
                <a:spcPts val="1200"/>
              </a:spcBef>
              <a:buFontTx/>
              <a:buChar char="–"/>
            </a:pPr>
            <a:r>
              <a:rPr lang="en-US" altLang="en-US" sz="2800" dirty="0">
                <a:solidFill>
                  <a:srgbClr val="800000"/>
                </a:solidFill>
                <a:latin typeface="+mn-lt"/>
              </a:rPr>
              <a:t>Clean and disinfect contaminated equipment and work surfaces</a:t>
            </a:r>
          </a:p>
          <a:p>
            <a:pPr marL="801688" lvl="1" indent="-344488">
              <a:spcBef>
                <a:spcPts val="1200"/>
              </a:spcBef>
              <a:buFontTx/>
              <a:buChar char="–"/>
            </a:pPr>
            <a:r>
              <a:rPr lang="en-US" altLang="en-US" sz="2800" dirty="0">
                <a:solidFill>
                  <a:srgbClr val="660066"/>
                </a:solidFill>
                <a:latin typeface="+mn-lt"/>
              </a:rPr>
              <a:t>Wash up after exposure</a:t>
            </a:r>
          </a:p>
          <a:p>
            <a:pPr marL="801688" lvl="1" indent="-344488">
              <a:spcBef>
                <a:spcPts val="1200"/>
              </a:spcBef>
              <a:buFontTx/>
              <a:buChar char="–"/>
            </a:pPr>
            <a:r>
              <a:rPr lang="en-US" altLang="en-US" sz="2800" dirty="0">
                <a:solidFill>
                  <a:srgbClr val="008000"/>
                </a:solidFill>
                <a:latin typeface="+mn-lt"/>
              </a:rPr>
              <a:t>Dispose of </a:t>
            </a:r>
            <a:r>
              <a:rPr lang="en-US" altLang="en-US" sz="2800" dirty="0" smtClean="0">
                <a:solidFill>
                  <a:srgbClr val="008000"/>
                </a:solidFill>
                <a:latin typeface="+mn-lt"/>
              </a:rPr>
              <a:t>contaminated items</a:t>
            </a:r>
            <a:endParaRPr lang="en-US" sz="2800" dirty="0">
              <a:solidFill>
                <a:srgbClr val="008000"/>
              </a:solidFill>
              <a:latin typeface="+mn-lt"/>
            </a:endParaRPr>
          </a:p>
        </p:txBody>
      </p:sp>
      <p:pic>
        <p:nvPicPr>
          <p:cNvPr id="19460" name="Picture 8"/>
          <p:cNvPicPr>
            <a:picLocks noChangeAspect="1" noChangeArrowheads="1"/>
          </p:cNvPicPr>
          <p:nvPr/>
        </p:nvPicPr>
        <p:blipFill>
          <a:blip r:embed="rId2" cstate="print"/>
          <a:stretch>
            <a:fillRect/>
          </a:stretch>
        </p:blipFill>
        <p:spPr bwMode="auto">
          <a:xfrm>
            <a:off x="6781800" y="1066800"/>
            <a:ext cx="2057400" cy="2983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461" name="Picture 9"/>
          <p:cNvPicPr>
            <a:picLocks noChangeAspect="1" noChangeArrowheads="1"/>
          </p:cNvPicPr>
          <p:nvPr/>
        </p:nvPicPr>
        <p:blipFill>
          <a:blip r:embed="rId3" cstate="print"/>
          <a:stretch>
            <a:fillRect/>
          </a:stretch>
        </p:blipFill>
        <p:spPr bwMode="auto">
          <a:xfrm>
            <a:off x="6528619" y="4173638"/>
            <a:ext cx="1927225" cy="17233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21</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19664" y="228600"/>
            <a:ext cx="9124335" cy="838200"/>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Administrative Controls</a:t>
            </a:r>
            <a:r>
              <a:rPr lang="en-US" sz="4000" b="1" dirty="0">
                <a:solidFill>
                  <a:srgbClr val="005596"/>
                </a:solidFill>
              </a:rPr>
              <a:t> </a:t>
            </a:r>
            <a:r>
              <a:rPr lang="en-US" sz="2800" dirty="0">
                <a:latin typeface="+mj-lt"/>
              </a:rPr>
              <a:t>(</a:t>
            </a:r>
            <a:r>
              <a:rPr lang="en-US" sz="2800" dirty="0" smtClean="0">
                <a:latin typeface="+mj-lt"/>
              </a:rPr>
              <a:t>Cont’d.)</a:t>
            </a:r>
            <a:endParaRPr lang="en-US" sz="2800" dirty="0">
              <a:latin typeface="+mj-lt"/>
            </a:endParaRPr>
          </a:p>
        </p:txBody>
      </p:sp>
      <p:sp>
        <p:nvSpPr>
          <p:cNvPr id="20483" name="Rectangle 5"/>
          <p:cNvSpPr>
            <a:spLocks noChangeArrowheads="1"/>
          </p:cNvSpPr>
          <p:nvPr/>
        </p:nvSpPr>
        <p:spPr bwMode="auto">
          <a:xfrm>
            <a:off x="2667000" y="1143000"/>
            <a:ext cx="6172200" cy="4724400"/>
          </a:xfrm>
          <a:prstGeom prst="rect">
            <a:avLst/>
          </a:prstGeom>
          <a:noFill/>
          <a:ln w="12700">
            <a:noFill/>
            <a:miter lim="800000"/>
            <a:headEnd/>
            <a:tailEnd/>
          </a:ln>
        </p:spPr>
        <p:txBody>
          <a:bodyPr lIns="90488" tIns="44450" rIns="90488" bIns="44450"/>
          <a:lstStyle/>
          <a:p>
            <a:pPr marL="231775" lvl="1" indent="-231775">
              <a:lnSpc>
                <a:spcPct val="110000"/>
              </a:lnSpc>
              <a:spcBef>
                <a:spcPts val="1200"/>
              </a:spcBef>
              <a:buFontTx/>
              <a:buChar char="•"/>
            </a:pPr>
            <a:r>
              <a:rPr lang="en-US" sz="3200" dirty="0">
                <a:solidFill>
                  <a:srgbClr val="006666"/>
                </a:solidFill>
                <a:latin typeface="+mn-lt"/>
              </a:rPr>
              <a:t>Work Areas</a:t>
            </a:r>
          </a:p>
          <a:p>
            <a:pPr marL="682625" lvl="3" indent="-347663">
              <a:lnSpc>
                <a:spcPct val="110000"/>
              </a:lnSpc>
              <a:spcBef>
                <a:spcPts val="1200"/>
              </a:spcBef>
              <a:buFontTx/>
              <a:buChar char="–"/>
            </a:pPr>
            <a:r>
              <a:rPr lang="en-US" sz="2800" dirty="0">
                <a:solidFill>
                  <a:srgbClr val="800000"/>
                </a:solidFill>
                <a:latin typeface="+mn-lt"/>
              </a:rPr>
              <a:t>Do not eat or drink in areas containing </a:t>
            </a:r>
            <a:r>
              <a:rPr lang="en-US" sz="2800" dirty="0" smtClean="0">
                <a:solidFill>
                  <a:srgbClr val="800000"/>
                </a:solidFill>
                <a:latin typeface="+mn-lt"/>
              </a:rPr>
              <a:t>infectious materials.</a:t>
            </a:r>
            <a:endParaRPr lang="en-US" sz="2800" dirty="0">
              <a:solidFill>
                <a:srgbClr val="800000"/>
              </a:solidFill>
              <a:latin typeface="+mn-lt"/>
            </a:endParaRPr>
          </a:p>
          <a:p>
            <a:pPr marL="682625" lvl="3" indent="-347663">
              <a:lnSpc>
                <a:spcPct val="110000"/>
              </a:lnSpc>
              <a:spcBef>
                <a:spcPts val="1200"/>
              </a:spcBef>
              <a:buFontTx/>
              <a:buChar char="–"/>
            </a:pPr>
            <a:r>
              <a:rPr lang="en-US" sz="2800" dirty="0">
                <a:solidFill>
                  <a:srgbClr val="800000"/>
                </a:solidFill>
                <a:latin typeface="+mn-lt"/>
              </a:rPr>
              <a:t>Do not store food or drink where blood or other infectious materials are </a:t>
            </a:r>
            <a:r>
              <a:rPr lang="en-US" sz="2800" dirty="0" smtClean="0">
                <a:solidFill>
                  <a:srgbClr val="800000"/>
                </a:solidFill>
                <a:latin typeface="+mn-lt"/>
              </a:rPr>
              <a:t>kept.</a:t>
            </a:r>
            <a:endParaRPr lang="en-US" sz="2800" dirty="0">
              <a:solidFill>
                <a:srgbClr val="800000"/>
              </a:solidFill>
              <a:latin typeface="+mn-lt"/>
            </a:endParaRPr>
          </a:p>
          <a:p>
            <a:pPr marL="682625" lvl="3" indent="-347663">
              <a:lnSpc>
                <a:spcPct val="110000"/>
              </a:lnSpc>
              <a:spcBef>
                <a:spcPts val="1200"/>
              </a:spcBef>
              <a:buFontTx/>
              <a:buChar char="–"/>
            </a:pPr>
            <a:r>
              <a:rPr lang="en-US" sz="2800" dirty="0">
                <a:solidFill>
                  <a:srgbClr val="800000"/>
                </a:solidFill>
                <a:latin typeface="+mn-lt"/>
              </a:rPr>
              <a:t>Do not apply cosmetics, lip balm</a:t>
            </a:r>
            <a:r>
              <a:rPr lang="en-US" sz="2800" dirty="0" smtClean="0">
                <a:solidFill>
                  <a:srgbClr val="800000"/>
                </a:solidFill>
                <a:latin typeface="+mn-lt"/>
              </a:rPr>
              <a:t>, or </a:t>
            </a:r>
            <a:r>
              <a:rPr lang="en-US" sz="2800" dirty="0">
                <a:solidFill>
                  <a:srgbClr val="800000"/>
                </a:solidFill>
                <a:latin typeface="+mn-lt"/>
              </a:rPr>
              <a:t>contact lenses in areas that contain infectious </a:t>
            </a:r>
            <a:r>
              <a:rPr lang="en-US" sz="2800" dirty="0" smtClean="0">
                <a:solidFill>
                  <a:srgbClr val="800000"/>
                </a:solidFill>
                <a:latin typeface="+mn-lt"/>
              </a:rPr>
              <a:t>wastes.</a:t>
            </a:r>
            <a:endParaRPr lang="en-US" sz="2800" dirty="0">
              <a:solidFill>
                <a:srgbClr val="800000"/>
              </a:solidFill>
              <a:latin typeface="+mn-lt"/>
            </a:endParaRPr>
          </a:p>
        </p:txBody>
      </p:sp>
      <p:pic>
        <p:nvPicPr>
          <p:cNvPr id="20484" name="Picture 6"/>
          <p:cNvPicPr>
            <a:picLocks noChangeAspect="1" noChangeArrowheads="1"/>
          </p:cNvPicPr>
          <p:nvPr/>
        </p:nvPicPr>
        <p:blipFill>
          <a:blip r:embed="rId2" cstate="print"/>
          <a:stretch>
            <a:fillRect/>
          </a:stretch>
        </p:blipFill>
        <p:spPr bwMode="auto">
          <a:xfrm>
            <a:off x="533400" y="1752600"/>
            <a:ext cx="2023775" cy="2788795"/>
          </a:xfrm>
          <a:prstGeom prst="rect">
            <a:avLst/>
          </a:prstGeom>
          <a:noFill/>
          <a:ln w="12700" algn="ctr">
            <a:noFill/>
            <a:miter lim="800000"/>
            <a:headEnd/>
            <a:tailEnd/>
          </a:ln>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22</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47164" y="266700"/>
            <a:ext cx="9096835" cy="723900"/>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PPE Controls</a:t>
            </a:r>
            <a:endParaRPr lang="en-US" sz="3200" dirty="0">
              <a:latin typeface="+mj-lt"/>
              <a:cs typeface="Arial" panose="020B0604020202020204" pitchFamily="34" charset="0"/>
            </a:endParaRPr>
          </a:p>
        </p:txBody>
      </p:sp>
      <p:sp>
        <p:nvSpPr>
          <p:cNvPr id="21507" name="Rectangle 5"/>
          <p:cNvSpPr>
            <a:spLocks noChangeArrowheads="1"/>
          </p:cNvSpPr>
          <p:nvPr/>
        </p:nvSpPr>
        <p:spPr bwMode="auto">
          <a:xfrm>
            <a:off x="372486" y="990600"/>
            <a:ext cx="5342513" cy="4876800"/>
          </a:xfrm>
          <a:prstGeom prst="rect">
            <a:avLst/>
          </a:prstGeom>
          <a:noFill/>
          <a:ln w="9525">
            <a:noFill/>
            <a:miter lim="800000"/>
            <a:headEnd/>
            <a:tailEnd/>
          </a:ln>
        </p:spPr>
        <p:txBody>
          <a:bodyPr/>
          <a:lstStyle/>
          <a:p>
            <a:pPr marL="338138" indent="-338138">
              <a:spcBef>
                <a:spcPts val="1200"/>
              </a:spcBef>
              <a:buFontTx/>
              <a:buChar char="•"/>
            </a:pPr>
            <a:r>
              <a:rPr lang="en-US" sz="2800" dirty="0">
                <a:solidFill>
                  <a:srgbClr val="006666"/>
                </a:solidFill>
                <a:latin typeface="+mn-lt"/>
              </a:rPr>
              <a:t>Reduce the likelihood of exposure to BBPs</a:t>
            </a:r>
          </a:p>
          <a:p>
            <a:pPr marL="338138" indent="-338138">
              <a:spcBef>
                <a:spcPts val="1200"/>
              </a:spcBef>
              <a:buFontTx/>
              <a:buChar char="•"/>
            </a:pPr>
            <a:r>
              <a:rPr lang="en-US" sz="2800" dirty="0">
                <a:solidFill>
                  <a:srgbClr val="800000"/>
                </a:solidFill>
                <a:latin typeface="+mn-lt"/>
              </a:rPr>
              <a:t>Safety equipment provided by the employer for all affected personnel:</a:t>
            </a:r>
          </a:p>
          <a:p>
            <a:pPr marL="795338" lvl="4" indent="293688">
              <a:spcBef>
                <a:spcPts val="1200"/>
              </a:spcBef>
              <a:buFontTx/>
              <a:buChar char="–"/>
            </a:pPr>
            <a:r>
              <a:rPr lang="en-US" sz="2000" dirty="0">
                <a:solidFill>
                  <a:srgbClr val="660066"/>
                </a:solidFill>
                <a:latin typeface="+mn-lt"/>
              </a:rPr>
              <a:t>G</a:t>
            </a:r>
            <a:r>
              <a:rPr lang="en-US" sz="2000" dirty="0" smtClean="0">
                <a:solidFill>
                  <a:srgbClr val="660066"/>
                </a:solidFill>
                <a:latin typeface="+mn-lt"/>
              </a:rPr>
              <a:t>loves</a:t>
            </a:r>
            <a:endParaRPr lang="en-US" sz="2000" dirty="0">
              <a:solidFill>
                <a:srgbClr val="660066"/>
              </a:solidFill>
              <a:latin typeface="+mn-lt"/>
            </a:endParaRPr>
          </a:p>
          <a:p>
            <a:pPr marL="795338" lvl="4" indent="293688">
              <a:spcBef>
                <a:spcPts val="1200"/>
              </a:spcBef>
              <a:buFontTx/>
              <a:buChar char="–"/>
            </a:pPr>
            <a:r>
              <a:rPr lang="en-US" sz="2000" dirty="0">
                <a:solidFill>
                  <a:srgbClr val="660066"/>
                </a:solidFill>
                <a:latin typeface="+mn-lt"/>
              </a:rPr>
              <a:t>G</a:t>
            </a:r>
            <a:r>
              <a:rPr lang="en-US" sz="2000" dirty="0" smtClean="0">
                <a:solidFill>
                  <a:srgbClr val="660066"/>
                </a:solidFill>
                <a:latin typeface="+mn-lt"/>
              </a:rPr>
              <a:t>oggles</a:t>
            </a:r>
            <a:endParaRPr lang="en-US" sz="2000" dirty="0">
              <a:solidFill>
                <a:srgbClr val="660066"/>
              </a:solidFill>
              <a:latin typeface="+mn-lt"/>
            </a:endParaRPr>
          </a:p>
          <a:p>
            <a:pPr marL="795338" lvl="4" indent="293688">
              <a:spcBef>
                <a:spcPts val="1200"/>
              </a:spcBef>
              <a:buFontTx/>
              <a:buChar char="–"/>
            </a:pPr>
            <a:r>
              <a:rPr lang="en-US" sz="2000" dirty="0">
                <a:solidFill>
                  <a:srgbClr val="660066"/>
                </a:solidFill>
                <a:latin typeface="+mn-lt"/>
              </a:rPr>
              <a:t>CPR mouth barriers</a:t>
            </a:r>
          </a:p>
          <a:p>
            <a:pPr marL="795338" lvl="4" indent="293688">
              <a:spcBef>
                <a:spcPts val="1200"/>
              </a:spcBef>
              <a:buFontTx/>
              <a:buChar char="–"/>
            </a:pPr>
            <a:r>
              <a:rPr lang="en-US" sz="2000" dirty="0">
                <a:solidFill>
                  <a:srgbClr val="660066"/>
                </a:solidFill>
                <a:latin typeface="+mn-lt"/>
              </a:rPr>
              <a:t>A</a:t>
            </a:r>
            <a:r>
              <a:rPr lang="en-US" sz="2000" dirty="0" smtClean="0">
                <a:solidFill>
                  <a:srgbClr val="660066"/>
                </a:solidFill>
                <a:latin typeface="+mn-lt"/>
              </a:rPr>
              <a:t>prons</a:t>
            </a:r>
            <a:endParaRPr lang="en-US" sz="2000" dirty="0">
              <a:solidFill>
                <a:srgbClr val="660066"/>
              </a:solidFill>
              <a:latin typeface="+mn-lt"/>
            </a:endParaRPr>
          </a:p>
          <a:p>
            <a:pPr marL="795338" lvl="4" indent="293688">
              <a:spcBef>
                <a:spcPts val="1200"/>
              </a:spcBef>
              <a:buFontTx/>
              <a:buChar char="–"/>
            </a:pPr>
            <a:r>
              <a:rPr lang="en-US" sz="2000" dirty="0">
                <a:solidFill>
                  <a:srgbClr val="660066"/>
                </a:solidFill>
                <a:latin typeface="+mn-lt"/>
              </a:rPr>
              <a:t>R</a:t>
            </a:r>
            <a:r>
              <a:rPr lang="en-US" sz="2000" dirty="0" smtClean="0">
                <a:solidFill>
                  <a:srgbClr val="660066"/>
                </a:solidFill>
                <a:latin typeface="+mn-lt"/>
              </a:rPr>
              <a:t>espirators</a:t>
            </a:r>
            <a:endParaRPr lang="en-US" sz="2000" dirty="0">
              <a:solidFill>
                <a:srgbClr val="660066"/>
              </a:solidFill>
              <a:latin typeface="+mn-lt"/>
            </a:endParaRPr>
          </a:p>
        </p:txBody>
      </p:sp>
      <p:pic>
        <p:nvPicPr>
          <p:cNvPr id="21508" name="Picture 7"/>
          <p:cNvPicPr>
            <a:picLocks noChangeAspect="1" noChangeArrowheads="1"/>
          </p:cNvPicPr>
          <p:nvPr/>
        </p:nvPicPr>
        <p:blipFill>
          <a:blip r:embed="rId2" cstate="print"/>
          <a:srcRect/>
          <a:stretch>
            <a:fillRect/>
          </a:stretch>
        </p:blipFill>
        <p:spPr bwMode="auto">
          <a:xfrm>
            <a:off x="6553200" y="3831032"/>
            <a:ext cx="2576513" cy="1828800"/>
          </a:xfrm>
          <a:prstGeom prst="rect">
            <a:avLst/>
          </a:prstGeom>
          <a:noFill/>
          <a:ln w="12700" algn="ctr">
            <a:noFill/>
            <a:miter lim="800000"/>
            <a:headEnd/>
            <a:tailEnd/>
          </a:ln>
        </p:spPr>
      </p:pic>
      <p:pic>
        <p:nvPicPr>
          <p:cNvPr id="21509" name="Picture 8"/>
          <p:cNvPicPr>
            <a:picLocks noChangeAspect="1" noChangeArrowheads="1"/>
          </p:cNvPicPr>
          <p:nvPr/>
        </p:nvPicPr>
        <p:blipFill>
          <a:blip r:embed="rId3" cstate="print"/>
          <a:stretch>
            <a:fillRect/>
          </a:stretch>
        </p:blipFill>
        <p:spPr bwMode="auto">
          <a:xfrm>
            <a:off x="6675960" y="875957"/>
            <a:ext cx="2010840" cy="2514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510" name="Picture 9"/>
          <p:cNvPicPr>
            <a:picLocks noChangeAspect="1" noChangeArrowheads="1"/>
          </p:cNvPicPr>
          <p:nvPr/>
        </p:nvPicPr>
        <p:blipFill>
          <a:blip r:embed="rId4" cstate="print"/>
          <a:stretch>
            <a:fillRect/>
          </a:stretch>
        </p:blipFill>
        <p:spPr bwMode="auto">
          <a:xfrm>
            <a:off x="4724400" y="3186333"/>
            <a:ext cx="1621274" cy="24390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23</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ChangeArrowheads="1"/>
          </p:cNvSpPr>
          <p:nvPr/>
        </p:nvSpPr>
        <p:spPr bwMode="auto">
          <a:xfrm>
            <a:off x="76200" y="228600"/>
            <a:ext cx="9067800" cy="838200"/>
          </a:xfrm>
          <a:prstGeom prst="rect">
            <a:avLst/>
          </a:prstGeom>
          <a:noFill/>
          <a:ln w="12700">
            <a:noFill/>
            <a:miter lim="800000"/>
            <a:headEnd/>
            <a:tailEnd/>
          </a:ln>
        </p:spPr>
        <p:txBody>
          <a:bodyPr anchor="ctr"/>
          <a:lstStyle/>
          <a:p>
            <a:pPr algn="ctr">
              <a:lnSpc>
                <a:spcPct val="90000"/>
              </a:lnSpc>
            </a:pPr>
            <a:r>
              <a:rPr lang="en-US" sz="4000" dirty="0">
                <a:latin typeface="+mj-lt"/>
                <a:cs typeface="Arial" panose="020B0604020202020204" pitchFamily="34" charset="0"/>
              </a:rPr>
              <a:t>PPE Controls </a:t>
            </a:r>
            <a:r>
              <a:rPr lang="en-US" sz="2800" dirty="0"/>
              <a:t>(</a:t>
            </a:r>
            <a:r>
              <a:rPr lang="en-US" sz="2800" dirty="0" smtClean="0"/>
              <a:t>Cont’d.)</a:t>
            </a:r>
            <a:endParaRPr lang="en-US" sz="2800" dirty="0"/>
          </a:p>
        </p:txBody>
      </p:sp>
      <p:sp>
        <p:nvSpPr>
          <p:cNvPr id="22531" name="Rectangle 5"/>
          <p:cNvSpPr>
            <a:spLocks noChangeArrowheads="1"/>
          </p:cNvSpPr>
          <p:nvPr/>
        </p:nvSpPr>
        <p:spPr bwMode="auto">
          <a:xfrm>
            <a:off x="381000" y="1295400"/>
            <a:ext cx="4876800" cy="4724400"/>
          </a:xfrm>
          <a:prstGeom prst="rect">
            <a:avLst/>
          </a:prstGeom>
          <a:noFill/>
          <a:ln w="9525">
            <a:noFill/>
            <a:miter lim="800000"/>
            <a:headEnd/>
            <a:tailEnd/>
          </a:ln>
        </p:spPr>
        <p:txBody>
          <a:bodyPr/>
          <a:lstStyle/>
          <a:p>
            <a:pPr marL="342900" indent="-342900">
              <a:spcBef>
                <a:spcPts val="1800"/>
              </a:spcBef>
              <a:buFontTx/>
              <a:buChar char="•"/>
            </a:pPr>
            <a:r>
              <a:rPr lang="en-US" sz="2800" dirty="0">
                <a:solidFill>
                  <a:srgbClr val="006666"/>
                </a:solidFill>
                <a:latin typeface="+mn-lt"/>
              </a:rPr>
              <a:t>Always check PPE for defects or tears before using</a:t>
            </a:r>
          </a:p>
          <a:p>
            <a:pPr marL="342900" indent="-342900">
              <a:spcBef>
                <a:spcPts val="1800"/>
              </a:spcBef>
              <a:buFontTx/>
              <a:buChar char="•"/>
            </a:pPr>
            <a:r>
              <a:rPr lang="en-US" sz="2800" dirty="0">
                <a:solidFill>
                  <a:srgbClr val="800000"/>
                </a:solidFill>
                <a:latin typeface="+mn-lt"/>
              </a:rPr>
              <a:t>If PPE becomes torn or defective remove and get new</a:t>
            </a:r>
          </a:p>
          <a:p>
            <a:pPr marL="342900" indent="-342900">
              <a:spcBef>
                <a:spcPts val="1800"/>
              </a:spcBef>
              <a:buFontTx/>
              <a:buChar char="•"/>
            </a:pPr>
            <a:r>
              <a:rPr lang="en-US" sz="2800" dirty="0">
                <a:solidFill>
                  <a:srgbClr val="660066"/>
                </a:solidFill>
                <a:latin typeface="+mn-lt"/>
              </a:rPr>
              <a:t>Do not reuse disposable equipment</a:t>
            </a:r>
          </a:p>
        </p:txBody>
      </p:sp>
      <p:pic>
        <p:nvPicPr>
          <p:cNvPr id="22532" name="Picture 6"/>
          <p:cNvPicPr>
            <a:picLocks noChangeAspect="1" noChangeArrowheads="1"/>
          </p:cNvPicPr>
          <p:nvPr/>
        </p:nvPicPr>
        <p:blipFill>
          <a:blip r:embed="rId2" cstate="print"/>
          <a:stretch>
            <a:fillRect/>
          </a:stretch>
        </p:blipFill>
        <p:spPr bwMode="auto">
          <a:xfrm>
            <a:off x="5029200" y="2438400"/>
            <a:ext cx="3713810" cy="24734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24</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0" y="304800"/>
            <a:ext cx="9144000" cy="652463"/>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PPE Controls</a:t>
            </a:r>
            <a:r>
              <a:rPr lang="en-US" sz="4000" b="1" dirty="0">
                <a:solidFill>
                  <a:srgbClr val="005596"/>
                </a:solidFill>
              </a:rPr>
              <a:t> </a:t>
            </a:r>
            <a:r>
              <a:rPr lang="en-US" sz="2800" dirty="0"/>
              <a:t>(</a:t>
            </a:r>
            <a:r>
              <a:rPr lang="en-US" sz="2800" dirty="0" smtClean="0"/>
              <a:t>Cont’d.)</a:t>
            </a:r>
            <a:endParaRPr lang="en-US" sz="2800" dirty="0"/>
          </a:p>
        </p:txBody>
      </p:sp>
      <p:sp>
        <p:nvSpPr>
          <p:cNvPr id="23555" name="Rectangle 5"/>
          <p:cNvSpPr>
            <a:spLocks noChangeArrowheads="1"/>
          </p:cNvSpPr>
          <p:nvPr/>
        </p:nvSpPr>
        <p:spPr bwMode="auto">
          <a:xfrm>
            <a:off x="457200" y="1371600"/>
            <a:ext cx="4495800" cy="4191000"/>
          </a:xfrm>
          <a:prstGeom prst="rect">
            <a:avLst/>
          </a:prstGeom>
          <a:noFill/>
          <a:ln w="9525">
            <a:noFill/>
            <a:miter lim="800000"/>
            <a:headEnd/>
            <a:tailEnd/>
          </a:ln>
        </p:spPr>
        <p:txBody>
          <a:bodyPr/>
          <a:lstStyle/>
          <a:p>
            <a:pPr marL="342900" indent="-342900">
              <a:spcBef>
                <a:spcPts val="1200"/>
              </a:spcBef>
              <a:buFont typeface="Arial" charset="0"/>
              <a:buChar char="•"/>
            </a:pPr>
            <a:r>
              <a:rPr lang="en-US" sz="3200" dirty="0">
                <a:solidFill>
                  <a:srgbClr val="006666"/>
                </a:solidFill>
                <a:latin typeface="+mn-lt"/>
              </a:rPr>
              <a:t>Disposable PPE includes:</a:t>
            </a:r>
          </a:p>
          <a:p>
            <a:pPr marL="744538" lvl="2" indent="-352425">
              <a:spcBef>
                <a:spcPts val="1200"/>
              </a:spcBef>
              <a:buFont typeface="Arial" charset="0"/>
              <a:buChar char="–"/>
            </a:pPr>
            <a:r>
              <a:rPr lang="en-US" sz="2800" dirty="0">
                <a:solidFill>
                  <a:srgbClr val="800000"/>
                </a:solidFill>
                <a:latin typeface="+mn-lt"/>
              </a:rPr>
              <a:t>G</a:t>
            </a:r>
            <a:r>
              <a:rPr lang="en-US" sz="2800" dirty="0" smtClean="0">
                <a:solidFill>
                  <a:srgbClr val="800000"/>
                </a:solidFill>
                <a:latin typeface="+mn-lt"/>
              </a:rPr>
              <a:t>loves</a:t>
            </a:r>
            <a:endParaRPr lang="en-US" sz="2800" dirty="0">
              <a:solidFill>
                <a:srgbClr val="800000"/>
              </a:solidFill>
              <a:latin typeface="+mn-lt"/>
            </a:endParaRPr>
          </a:p>
          <a:p>
            <a:pPr marL="744538" lvl="2" indent="-352425">
              <a:spcBef>
                <a:spcPts val="1200"/>
              </a:spcBef>
              <a:buFont typeface="Arial" charset="0"/>
              <a:buChar char="–"/>
            </a:pPr>
            <a:r>
              <a:rPr lang="en-US" sz="2800" dirty="0">
                <a:solidFill>
                  <a:srgbClr val="800000"/>
                </a:solidFill>
                <a:latin typeface="+mn-lt"/>
              </a:rPr>
              <a:t>Tyvek gowns</a:t>
            </a:r>
          </a:p>
          <a:p>
            <a:pPr marL="744538" lvl="2" indent="-352425">
              <a:spcBef>
                <a:spcPts val="1200"/>
              </a:spcBef>
              <a:buFont typeface="Arial" charset="0"/>
              <a:buChar char="–"/>
            </a:pPr>
            <a:r>
              <a:rPr lang="en-US" sz="2800" dirty="0">
                <a:solidFill>
                  <a:srgbClr val="800000"/>
                </a:solidFill>
                <a:latin typeface="+mn-lt"/>
              </a:rPr>
              <a:t>Tyvek sleeves</a:t>
            </a:r>
          </a:p>
          <a:p>
            <a:pPr marL="744538" lvl="2" indent="-352425">
              <a:spcBef>
                <a:spcPts val="1200"/>
              </a:spcBef>
              <a:buFont typeface="Arial" charset="0"/>
              <a:buChar char="–"/>
            </a:pPr>
            <a:r>
              <a:rPr lang="en-US" sz="2800" dirty="0">
                <a:solidFill>
                  <a:srgbClr val="800000"/>
                </a:solidFill>
                <a:latin typeface="+mn-lt"/>
              </a:rPr>
              <a:t>S</a:t>
            </a:r>
            <a:r>
              <a:rPr lang="en-US" sz="2800" dirty="0" smtClean="0">
                <a:solidFill>
                  <a:srgbClr val="800000"/>
                </a:solidFill>
                <a:latin typeface="+mn-lt"/>
              </a:rPr>
              <a:t>urgical </a:t>
            </a:r>
            <a:r>
              <a:rPr lang="en-US" sz="2800" dirty="0">
                <a:solidFill>
                  <a:srgbClr val="800000"/>
                </a:solidFill>
                <a:latin typeface="+mn-lt"/>
              </a:rPr>
              <a:t>face shields</a:t>
            </a:r>
          </a:p>
          <a:p>
            <a:pPr marL="744538" lvl="2" indent="-352425">
              <a:spcBef>
                <a:spcPts val="1200"/>
              </a:spcBef>
              <a:buFont typeface="Arial" charset="0"/>
              <a:buChar char="–"/>
            </a:pPr>
            <a:r>
              <a:rPr lang="en-US" sz="2800" dirty="0" smtClean="0">
                <a:solidFill>
                  <a:srgbClr val="800000"/>
                </a:solidFill>
                <a:latin typeface="+mn-lt"/>
              </a:rPr>
              <a:t>Safety </a:t>
            </a:r>
            <a:r>
              <a:rPr lang="en-US" sz="2800" dirty="0">
                <a:solidFill>
                  <a:srgbClr val="800000"/>
                </a:solidFill>
                <a:latin typeface="+mn-lt"/>
              </a:rPr>
              <a:t>glasses</a:t>
            </a:r>
          </a:p>
        </p:txBody>
      </p:sp>
      <p:pic>
        <p:nvPicPr>
          <p:cNvPr id="23556" name="Picture 7"/>
          <p:cNvPicPr>
            <a:picLocks noChangeAspect="1" noChangeArrowheads="1"/>
          </p:cNvPicPr>
          <p:nvPr/>
        </p:nvPicPr>
        <p:blipFill>
          <a:blip r:embed="rId2" cstate="print"/>
          <a:stretch>
            <a:fillRect/>
          </a:stretch>
        </p:blipFill>
        <p:spPr bwMode="auto">
          <a:xfrm>
            <a:off x="4953000" y="1321197"/>
            <a:ext cx="4038600" cy="2869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iStock_000001816238Small.jpg"/>
          <p:cNvPicPr>
            <a:picLocks noChangeAspect="1"/>
          </p:cNvPicPr>
          <p:nvPr/>
        </p:nvPicPr>
        <p:blipFill>
          <a:blip r:embed="rId3" cstate="print"/>
          <a:stretch>
            <a:fillRect/>
          </a:stretch>
        </p:blipFill>
        <p:spPr>
          <a:xfrm>
            <a:off x="4648200" y="3429000"/>
            <a:ext cx="1722120"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25</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228600" y="1752600"/>
            <a:ext cx="4572000" cy="3352800"/>
          </a:xfrm>
          <a:prstGeom prst="rect">
            <a:avLst/>
          </a:prstGeom>
          <a:noFill/>
          <a:ln w="9525">
            <a:noFill/>
            <a:miter lim="800000"/>
            <a:headEnd/>
            <a:tailEnd/>
          </a:ln>
        </p:spPr>
        <p:txBody>
          <a:bodyPr/>
          <a:lstStyle/>
          <a:p>
            <a:pPr marL="342900" indent="-342900">
              <a:spcBef>
                <a:spcPct val="20000"/>
              </a:spcBef>
              <a:buFont typeface="Arial" charset="0"/>
              <a:buChar char="•"/>
            </a:pPr>
            <a:r>
              <a:rPr lang="en-US" sz="3200" dirty="0">
                <a:solidFill>
                  <a:srgbClr val="800000"/>
                </a:solidFill>
                <a:latin typeface="+mn-lt"/>
              </a:rPr>
              <a:t>Safety glasses</a:t>
            </a:r>
          </a:p>
          <a:p>
            <a:pPr marL="742950" lvl="1" indent="-285750">
              <a:spcBef>
                <a:spcPct val="20000"/>
              </a:spcBef>
              <a:buFont typeface="Arial" charset="0"/>
              <a:buChar char="–"/>
            </a:pPr>
            <a:r>
              <a:rPr lang="en-US" sz="2800" dirty="0">
                <a:solidFill>
                  <a:srgbClr val="006666"/>
                </a:solidFill>
                <a:latin typeface="+mn-lt"/>
              </a:rPr>
              <a:t>Used when risk of splashing blood or OPIM is present</a:t>
            </a:r>
          </a:p>
          <a:p>
            <a:pPr marL="742950" lvl="1" indent="-285750">
              <a:spcBef>
                <a:spcPct val="20000"/>
              </a:spcBef>
            </a:pPr>
            <a:endParaRPr lang="en-US" sz="1000" dirty="0">
              <a:solidFill>
                <a:srgbClr val="006666"/>
              </a:solidFill>
              <a:latin typeface="+mn-lt"/>
            </a:endParaRPr>
          </a:p>
          <a:p>
            <a:pPr marL="742950" lvl="1" indent="-285750">
              <a:spcBef>
                <a:spcPct val="20000"/>
              </a:spcBef>
              <a:buFont typeface="Arial" charset="0"/>
              <a:buChar char="–"/>
            </a:pPr>
            <a:r>
              <a:rPr lang="en-US" sz="2800" dirty="0">
                <a:solidFill>
                  <a:srgbClr val="006666"/>
                </a:solidFill>
                <a:latin typeface="+mn-lt"/>
              </a:rPr>
              <a:t>Ideally, wear on the job at all times</a:t>
            </a:r>
          </a:p>
        </p:txBody>
      </p:sp>
      <p:sp>
        <p:nvSpPr>
          <p:cNvPr id="24579" name="Rectangle 5"/>
          <p:cNvSpPr>
            <a:spLocks noChangeArrowheads="1"/>
          </p:cNvSpPr>
          <p:nvPr/>
        </p:nvSpPr>
        <p:spPr bwMode="auto">
          <a:xfrm>
            <a:off x="0" y="312814"/>
            <a:ext cx="9144000" cy="830186"/>
          </a:xfrm>
          <a:prstGeom prst="rect">
            <a:avLst/>
          </a:prstGeom>
          <a:noFill/>
          <a:ln w="12700">
            <a:noFill/>
            <a:miter lim="800000"/>
            <a:headEnd/>
            <a:tailEnd/>
          </a:ln>
        </p:spPr>
        <p:txBody>
          <a:bodyPr anchor="ctr"/>
          <a:lstStyle/>
          <a:p>
            <a:pPr algn="ctr">
              <a:lnSpc>
                <a:spcPct val="90000"/>
              </a:lnSpc>
            </a:pPr>
            <a:r>
              <a:rPr lang="en-US" sz="4000" dirty="0">
                <a:latin typeface="+mj-lt"/>
              </a:rPr>
              <a:t>PPE Controls </a:t>
            </a:r>
            <a:r>
              <a:rPr lang="en-US" sz="2800" dirty="0">
                <a:latin typeface="+mj-lt"/>
              </a:rPr>
              <a:t>(</a:t>
            </a:r>
            <a:r>
              <a:rPr lang="en-US" sz="2800" dirty="0" smtClean="0">
                <a:latin typeface="+mj-lt"/>
              </a:rPr>
              <a:t>Cont’d.)</a:t>
            </a:r>
            <a:endParaRPr lang="en-US" sz="2800" dirty="0">
              <a:latin typeface="+mj-lt"/>
            </a:endParaRPr>
          </a:p>
        </p:txBody>
      </p:sp>
      <p:pic>
        <p:nvPicPr>
          <p:cNvPr id="24580" name="Picture 6" descr="j0302844"/>
          <p:cNvPicPr>
            <a:picLocks noChangeAspect="1" noChangeArrowheads="1"/>
          </p:cNvPicPr>
          <p:nvPr/>
        </p:nvPicPr>
        <p:blipFill>
          <a:blip r:embed="rId2" cstate="print"/>
          <a:stretch>
            <a:fillRect/>
          </a:stretch>
        </p:blipFill>
        <p:spPr bwMode="auto">
          <a:xfrm>
            <a:off x="5029200" y="1981200"/>
            <a:ext cx="3973421" cy="29353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26</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ubbingdeck.jpg"/>
          <p:cNvPicPr>
            <a:picLocks noChangeAspect="1"/>
          </p:cNvPicPr>
          <p:nvPr/>
        </p:nvPicPr>
        <p:blipFill>
          <a:blip r:embed="rId2" cstate="print"/>
          <a:stretch>
            <a:fillRect/>
          </a:stretch>
        </p:blipFill>
        <p:spPr>
          <a:xfrm>
            <a:off x="5943600" y="1074599"/>
            <a:ext cx="1984248" cy="29640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602" name="Rectangle 4"/>
          <p:cNvSpPr>
            <a:spLocks noChangeArrowheads="1"/>
          </p:cNvSpPr>
          <p:nvPr/>
        </p:nvSpPr>
        <p:spPr bwMode="auto">
          <a:xfrm>
            <a:off x="0" y="228600"/>
            <a:ext cx="9144000" cy="652463"/>
          </a:xfrm>
          <a:prstGeom prst="rect">
            <a:avLst/>
          </a:prstGeom>
          <a:noFill/>
          <a:ln w="12700">
            <a:noFill/>
            <a:miter lim="800000"/>
            <a:headEnd/>
            <a:tailEnd/>
          </a:ln>
        </p:spPr>
        <p:txBody>
          <a:bodyPr lIns="90488" tIns="44450" rIns="90488" bIns="44450" anchor="ctr"/>
          <a:lstStyle/>
          <a:p>
            <a:pPr algn="ctr">
              <a:lnSpc>
                <a:spcPct val="90000"/>
              </a:lnSpc>
            </a:pPr>
            <a:r>
              <a:rPr lang="en-US" altLang="en-US" sz="4000" dirty="0">
                <a:latin typeface="+mj-lt"/>
                <a:cs typeface="Arial" panose="020B0604020202020204" pitchFamily="34" charset="0"/>
              </a:rPr>
              <a:t>Decontamination Procedures</a:t>
            </a:r>
            <a:endParaRPr lang="en-US" sz="4000" dirty="0">
              <a:latin typeface="+mj-lt"/>
              <a:cs typeface="Arial" panose="020B0604020202020204" pitchFamily="34" charset="0"/>
            </a:endParaRPr>
          </a:p>
        </p:txBody>
      </p:sp>
      <p:sp>
        <p:nvSpPr>
          <p:cNvPr id="25603" name="Rectangle 5"/>
          <p:cNvSpPr>
            <a:spLocks noChangeArrowheads="1"/>
          </p:cNvSpPr>
          <p:nvPr/>
        </p:nvSpPr>
        <p:spPr bwMode="auto">
          <a:xfrm>
            <a:off x="226142" y="1219200"/>
            <a:ext cx="5562600" cy="4038600"/>
          </a:xfrm>
          <a:prstGeom prst="rect">
            <a:avLst/>
          </a:prstGeom>
          <a:noFill/>
          <a:ln w="12700">
            <a:noFill/>
            <a:miter lim="800000"/>
            <a:headEnd/>
            <a:tailEnd/>
          </a:ln>
        </p:spPr>
        <p:txBody>
          <a:bodyPr lIns="90488" tIns="44450" rIns="90488" bIns="44450"/>
          <a:lstStyle/>
          <a:p>
            <a:pPr marL="342900" indent="-342900">
              <a:spcBef>
                <a:spcPts val="1200"/>
              </a:spcBef>
              <a:buFontTx/>
              <a:buChar char="•"/>
            </a:pPr>
            <a:r>
              <a:rPr lang="en-US" altLang="en-US" sz="2800" dirty="0">
                <a:solidFill>
                  <a:srgbClr val="006666"/>
                </a:solidFill>
                <a:latin typeface="+mn-lt"/>
              </a:rPr>
              <a:t>Wear protective gloves</a:t>
            </a:r>
          </a:p>
          <a:p>
            <a:pPr marL="342900" indent="-342900">
              <a:spcBef>
                <a:spcPts val="1200"/>
              </a:spcBef>
              <a:buFontTx/>
              <a:buChar char="•"/>
            </a:pPr>
            <a:r>
              <a:rPr lang="en-US" altLang="en-US" sz="2800" dirty="0">
                <a:solidFill>
                  <a:srgbClr val="800000"/>
                </a:solidFill>
                <a:latin typeface="+mn-lt"/>
              </a:rPr>
              <a:t>Disinfectant/cleaner provided in bodily fluid disposal kit or</a:t>
            </a:r>
          </a:p>
          <a:p>
            <a:pPr marL="1143000" lvl="2" indent="-228600">
              <a:spcBef>
                <a:spcPts val="1200"/>
              </a:spcBef>
              <a:buFont typeface="Arial" charset="0"/>
              <a:buChar char="–"/>
            </a:pPr>
            <a:r>
              <a:rPr lang="en-US" sz="2000" dirty="0">
                <a:solidFill>
                  <a:schemeClr val="accent2"/>
                </a:solidFill>
                <a:latin typeface="+mn-lt"/>
              </a:rPr>
              <a:t>CDC recommended solution of one part bleach to 10 parts water (1:10)</a:t>
            </a:r>
            <a:endParaRPr lang="en-US" altLang="en-US" sz="2000" dirty="0">
              <a:solidFill>
                <a:schemeClr val="accent2"/>
              </a:solidFill>
              <a:latin typeface="+mn-lt"/>
            </a:endParaRPr>
          </a:p>
          <a:p>
            <a:pPr marL="342900" indent="-342900">
              <a:spcBef>
                <a:spcPts val="1200"/>
              </a:spcBef>
              <a:buFontTx/>
              <a:buChar char="•"/>
            </a:pPr>
            <a:r>
              <a:rPr lang="en-US" altLang="en-US" sz="2800" dirty="0">
                <a:solidFill>
                  <a:srgbClr val="008000"/>
                </a:solidFill>
                <a:latin typeface="+mn-lt"/>
              </a:rPr>
              <a:t>Properly dispose of contaminated PPE, </a:t>
            </a:r>
            <a:r>
              <a:rPr lang="en-US" altLang="en-US" sz="2800" dirty="0" smtClean="0">
                <a:solidFill>
                  <a:srgbClr val="008000"/>
                </a:solidFill>
                <a:latin typeface="+mn-lt"/>
              </a:rPr>
              <a:t>towels</a:t>
            </a:r>
            <a:r>
              <a:rPr lang="en-US" altLang="en-US" sz="2800" dirty="0">
                <a:solidFill>
                  <a:srgbClr val="008000"/>
                </a:solidFill>
                <a:latin typeface="+mn-lt"/>
              </a:rPr>
              <a:t>, rags</a:t>
            </a:r>
            <a:endParaRPr lang="en-US" sz="2800" dirty="0">
              <a:solidFill>
                <a:srgbClr val="008000"/>
              </a:solidFill>
              <a:latin typeface="+mn-lt"/>
            </a:endParaRPr>
          </a:p>
        </p:txBody>
      </p:sp>
      <p:pic>
        <p:nvPicPr>
          <p:cNvPr id="28674" name="Picture 2" descr="C:\Users\Gary\AppData\Local\Microsoft\Windows\Temporary Internet Files\Content.IE5\MZD2EN9V\MCj03713000000[1].wmf"/>
          <p:cNvPicPr>
            <a:picLocks noChangeAspect="1" noChangeArrowheads="1"/>
          </p:cNvPicPr>
          <p:nvPr/>
        </p:nvPicPr>
        <p:blipFill>
          <a:blip r:embed="rId3" cstate="print"/>
          <a:srcRect/>
          <a:stretch>
            <a:fillRect/>
          </a:stretch>
        </p:blipFill>
        <p:spPr bwMode="auto">
          <a:xfrm>
            <a:off x="4038600" y="4038600"/>
            <a:ext cx="1983858" cy="2057400"/>
          </a:xfrm>
          <a:prstGeom prst="rect">
            <a:avLst/>
          </a:prstGeom>
          <a:noFill/>
        </p:spPr>
      </p:pic>
      <p:pic>
        <p:nvPicPr>
          <p:cNvPr id="8" name="Picture 7" descr="269px-Windex_Original.jpg"/>
          <p:cNvPicPr>
            <a:picLocks noChangeAspect="1"/>
          </p:cNvPicPr>
          <p:nvPr/>
        </p:nvPicPr>
        <p:blipFill>
          <a:blip r:embed="rId4" cstate="print"/>
          <a:stretch>
            <a:fillRect/>
          </a:stretch>
        </p:blipFill>
        <p:spPr>
          <a:xfrm>
            <a:off x="6333817" y="4058447"/>
            <a:ext cx="2572366" cy="1752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27</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8991600" cy="914400"/>
          </a:xfrm>
        </p:spPr>
        <p:txBody>
          <a:bodyPr vert="horz" rtlCol="0">
            <a:normAutofit/>
          </a:bodyPr>
          <a:lstStyle/>
          <a:p>
            <a:r>
              <a:rPr lang="en-US" sz="4000" dirty="0" smtClean="0"/>
              <a:t>Regulated </a:t>
            </a:r>
            <a:r>
              <a:rPr lang="en-US" sz="4000" dirty="0"/>
              <a:t>Medical Waste (RMW)</a:t>
            </a:r>
          </a:p>
        </p:txBody>
      </p:sp>
      <p:sp>
        <p:nvSpPr>
          <p:cNvPr id="3" name="TextBox 2"/>
          <p:cNvSpPr txBox="1"/>
          <p:nvPr/>
        </p:nvSpPr>
        <p:spPr>
          <a:xfrm>
            <a:off x="533400" y="2122944"/>
            <a:ext cx="8077200" cy="2677656"/>
          </a:xfrm>
          <a:prstGeom prst="rect">
            <a:avLst/>
          </a:prstGeom>
          <a:noFill/>
        </p:spPr>
        <p:txBody>
          <a:bodyPr vert="horz" wrap="square" rtlCol="0">
            <a:spAutoFit/>
          </a:bodyPr>
          <a:lstStyle/>
          <a:p>
            <a:pPr marL="257175" indent="-257175">
              <a:buFont typeface="Arial" panose="020B0604020202020204" pitchFamily="34" charset="0"/>
              <a:buChar char="•"/>
            </a:pPr>
            <a:r>
              <a:rPr lang="en-US" sz="2800" kern="0" dirty="0">
                <a:solidFill>
                  <a:srgbClr val="000000"/>
                </a:solidFill>
                <a:latin typeface="+mn-lt"/>
                <a:cs typeface="Futura Std Medium"/>
              </a:rPr>
              <a:t>RMW, sometimes called bio-hazard waste, may contain blood, bodily fluids, or infectious materials, making it a transmitter of disease </a:t>
            </a:r>
          </a:p>
          <a:p>
            <a:pPr marL="257175" indent="-257175">
              <a:buFont typeface="Arial" panose="020B0604020202020204" pitchFamily="34" charset="0"/>
              <a:buChar char="•"/>
            </a:pPr>
            <a:endParaRPr lang="en-US" sz="2800" kern="0" dirty="0">
              <a:solidFill>
                <a:srgbClr val="000000"/>
              </a:solidFill>
              <a:latin typeface="+mn-lt"/>
              <a:cs typeface="Futura Std Medium"/>
            </a:endParaRPr>
          </a:p>
          <a:p>
            <a:pPr marL="257175" indent="-257175">
              <a:buFont typeface="Arial" panose="020B0604020202020204" pitchFamily="34" charset="0"/>
              <a:buChar char="•"/>
            </a:pPr>
            <a:r>
              <a:rPr lang="en-US" sz="2800" kern="0" dirty="0">
                <a:solidFill>
                  <a:srgbClr val="000000"/>
                </a:solidFill>
                <a:latin typeface="+mn-lt"/>
                <a:cs typeface="Futura Std Medium"/>
              </a:rPr>
              <a:t>Includes needles, swabs, bandages, sharps, medical bags, etc. </a:t>
            </a:r>
          </a:p>
        </p:txBody>
      </p:sp>
      <p:sp>
        <p:nvSpPr>
          <p:cNvPr id="5"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28</a:t>
            </a:fld>
            <a:r>
              <a:rPr lang="en-US" dirty="0" smtClean="0">
                <a:solidFill>
                  <a:schemeClr val="tx1"/>
                </a:solidFill>
              </a:rPr>
              <a:t>/40</a:t>
            </a:r>
            <a:endParaRPr lang="en-US" dirty="0">
              <a:solidFill>
                <a:schemeClr val="tx1"/>
              </a:solidFill>
            </a:endParaRPr>
          </a:p>
        </p:txBody>
      </p:sp>
    </p:spTree>
    <p:custDataLst>
      <p:tags r:id="rId1"/>
    </p:custDataLst>
    <p:extLst>
      <p:ext uri="{BB962C8B-B14F-4D97-AF65-F5344CB8AC3E}">
        <p14:creationId xmlns:p14="http://schemas.microsoft.com/office/powerpoint/2010/main" val="6400721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12290" y="76200"/>
            <a:ext cx="9156290" cy="1143000"/>
          </a:xfrm>
          <a:prstGeom prst="rect">
            <a:avLst/>
          </a:prstGeom>
          <a:noFill/>
          <a:ln w="9525">
            <a:noFill/>
            <a:miter lim="800000"/>
            <a:headEnd/>
            <a:tailEnd/>
          </a:ln>
        </p:spPr>
        <p:txBody>
          <a:bodyPr anchor="ctr"/>
          <a:lstStyle/>
          <a:p>
            <a:pPr algn="ctr"/>
            <a:r>
              <a:rPr lang="en-US" altLang="en-US" sz="4000" dirty="0">
                <a:latin typeface="+mj-lt"/>
                <a:cs typeface="Arial" panose="020B0604020202020204" pitchFamily="34" charset="0"/>
              </a:rPr>
              <a:t>Regulated Medical Waste</a:t>
            </a:r>
            <a:endParaRPr lang="en-US" sz="4000" dirty="0">
              <a:latin typeface="+mj-lt"/>
              <a:cs typeface="Arial" panose="020B0604020202020204" pitchFamily="34" charset="0"/>
            </a:endParaRPr>
          </a:p>
        </p:txBody>
      </p:sp>
      <p:sp>
        <p:nvSpPr>
          <p:cNvPr id="26627" name="Rectangle 5"/>
          <p:cNvSpPr>
            <a:spLocks noChangeArrowheads="1"/>
          </p:cNvSpPr>
          <p:nvPr/>
        </p:nvSpPr>
        <p:spPr bwMode="auto">
          <a:xfrm>
            <a:off x="381000" y="1371600"/>
            <a:ext cx="8153400" cy="3581400"/>
          </a:xfrm>
          <a:prstGeom prst="rect">
            <a:avLst/>
          </a:prstGeom>
          <a:noFill/>
          <a:ln w="9525">
            <a:noFill/>
            <a:miter lim="800000"/>
            <a:headEnd/>
            <a:tailEnd/>
          </a:ln>
        </p:spPr>
        <p:txBody>
          <a:bodyPr/>
          <a:lstStyle/>
          <a:p>
            <a:pPr marL="342900" indent="-342900">
              <a:spcBef>
                <a:spcPts val="1800"/>
              </a:spcBef>
              <a:buFontTx/>
              <a:buChar char="•"/>
            </a:pPr>
            <a:r>
              <a:rPr lang="en-US" altLang="en-US" sz="2800" dirty="0">
                <a:solidFill>
                  <a:srgbClr val="006666"/>
                </a:solidFill>
                <a:latin typeface="+mn-lt"/>
              </a:rPr>
              <a:t>Liquid or semi-liquid blood or OPIM</a:t>
            </a:r>
          </a:p>
          <a:p>
            <a:pPr marL="342900" indent="-342900">
              <a:spcBef>
                <a:spcPts val="1800"/>
              </a:spcBef>
              <a:buFontTx/>
              <a:buChar char="•"/>
            </a:pPr>
            <a:r>
              <a:rPr lang="en-US" altLang="en-US" sz="2800" dirty="0">
                <a:solidFill>
                  <a:srgbClr val="800000"/>
                </a:solidFill>
                <a:latin typeface="+mn-lt"/>
              </a:rPr>
              <a:t>Contaminated items that would </a:t>
            </a:r>
            <a:r>
              <a:rPr lang="en-US" altLang="en-US" sz="2800" dirty="0" smtClean="0">
                <a:solidFill>
                  <a:srgbClr val="800000"/>
                </a:solidFill>
                <a:latin typeface="+mn-lt"/>
              </a:rPr>
              <a:t>release</a:t>
            </a:r>
            <a:br>
              <a:rPr lang="en-US" altLang="en-US" sz="2800" dirty="0" smtClean="0">
                <a:solidFill>
                  <a:srgbClr val="800000"/>
                </a:solidFill>
                <a:latin typeface="+mn-lt"/>
              </a:rPr>
            </a:br>
            <a:r>
              <a:rPr lang="en-US" altLang="en-US" sz="2800" dirty="0" smtClean="0">
                <a:solidFill>
                  <a:srgbClr val="800000"/>
                </a:solidFill>
                <a:latin typeface="+mn-lt"/>
              </a:rPr>
              <a:t>blood </a:t>
            </a:r>
            <a:r>
              <a:rPr lang="en-US" altLang="en-US" sz="2800" dirty="0">
                <a:solidFill>
                  <a:srgbClr val="800000"/>
                </a:solidFill>
                <a:latin typeface="+mn-lt"/>
              </a:rPr>
              <a:t>or OPIM when compressed</a:t>
            </a:r>
          </a:p>
          <a:p>
            <a:pPr marL="342900" indent="-342900">
              <a:spcBef>
                <a:spcPts val="1800"/>
              </a:spcBef>
              <a:buFontTx/>
              <a:buChar char="•"/>
            </a:pPr>
            <a:r>
              <a:rPr lang="en-US" altLang="en-US" sz="2800" dirty="0">
                <a:solidFill>
                  <a:srgbClr val="660066"/>
                </a:solidFill>
                <a:latin typeface="+mn-lt"/>
              </a:rPr>
              <a:t>Contaminated sharps</a:t>
            </a:r>
          </a:p>
          <a:p>
            <a:pPr marL="342900" indent="-342900">
              <a:spcBef>
                <a:spcPts val="1800"/>
              </a:spcBef>
              <a:buFontTx/>
              <a:buChar char="•"/>
            </a:pPr>
            <a:r>
              <a:rPr lang="en-US" altLang="en-US" sz="2800" dirty="0">
                <a:solidFill>
                  <a:srgbClr val="008000"/>
                </a:solidFill>
                <a:latin typeface="+mn-lt"/>
              </a:rPr>
              <a:t>Pathological and </a:t>
            </a:r>
            <a:r>
              <a:rPr lang="en-US" altLang="en-US" sz="2800" dirty="0" smtClean="0">
                <a:solidFill>
                  <a:srgbClr val="008000"/>
                </a:solidFill>
                <a:latin typeface="+mn-lt"/>
              </a:rPr>
              <a:t>microbiological waste </a:t>
            </a:r>
            <a:r>
              <a:rPr lang="en-US" altLang="en-US" sz="2800" dirty="0">
                <a:solidFill>
                  <a:srgbClr val="008000"/>
                </a:solidFill>
                <a:latin typeface="+mn-lt"/>
              </a:rPr>
              <a:t>containing blood or OPIM</a:t>
            </a:r>
            <a:endParaRPr lang="en-US" sz="2800" dirty="0">
              <a:solidFill>
                <a:srgbClr val="008000"/>
              </a:solidFill>
              <a:latin typeface="+mn-lt"/>
            </a:endParaRPr>
          </a:p>
        </p:txBody>
      </p:sp>
      <p:pic>
        <p:nvPicPr>
          <p:cNvPr id="30722" name="Picture 2" descr="C:\Users\Gary\AppData\Local\Microsoft\Windows\Temporary Internet Files\Content.IE5\KBFPVYK2\MCj03325880000[1].wmf"/>
          <p:cNvPicPr>
            <a:picLocks noChangeAspect="1" noChangeArrowheads="1"/>
          </p:cNvPicPr>
          <p:nvPr/>
        </p:nvPicPr>
        <p:blipFill>
          <a:blip r:embed="rId2" cstate="print"/>
          <a:stretch>
            <a:fillRect/>
          </a:stretch>
        </p:blipFill>
        <p:spPr bwMode="auto">
          <a:xfrm>
            <a:off x="5638800" y="4343400"/>
            <a:ext cx="2760454"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29</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74" y="143236"/>
            <a:ext cx="9151374" cy="847364"/>
          </a:xfrm>
        </p:spPr>
        <p:txBody>
          <a:bodyPr vert="horz" rtlCol="0">
            <a:normAutofit/>
          </a:bodyPr>
          <a:lstStyle/>
          <a:p>
            <a:r>
              <a:rPr lang="en-US" sz="4000" dirty="0" smtClean="0"/>
              <a:t>Hazardous Waste (HW) </a:t>
            </a:r>
            <a:endParaRPr lang="en-US" sz="4000" dirty="0"/>
          </a:p>
        </p:txBody>
      </p:sp>
      <p:sp>
        <p:nvSpPr>
          <p:cNvPr id="3" name="TextBox 2"/>
          <p:cNvSpPr txBox="1"/>
          <p:nvPr/>
        </p:nvSpPr>
        <p:spPr>
          <a:xfrm>
            <a:off x="3498535" y="2076688"/>
            <a:ext cx="3940001" cy="415498"/>
          </a:xfrm>
          <a:prstGeom prst="rect">
            <a:avLst/>
          </a:prstGeom>
          <a:noFill/>
        </p:spPr>
        <p:txBody>
          <a:bodyPr vert="horz" wrap="square" rtlCol="0">
            <a:spAutoFit/>
          </a:bodyPr>
          <a:lstStyle/>
          <a:p>
            <a:pPr>
              <a:buFont typeface="Arial"/>
              <a:buNone/>
            </a:pPr>
            <a:endParaRPr lang="en-US" sz="2100" kern="0">
              <a:solidFill>
                <a:srgbClr val="000000"/>
              </a:solidFill>
              <a:latin typeface="Futura Condensed"/>
            </a:endParaRPr>
          </a:p>
        </p:txBody>
      </p:sp>
      <p:pic>
        <p:nvPicPr>
          <p:cNvPr id="4" name="Picture 3"/>
          <p:cNvPicPr>
            <a:picLocks noChangeAspect="1"/>
          </p:cNvPicPr>
          <p:nvPr/>
        </p:nvPicPr>
        <p:blipFill>
          <a:blip r:embed="rId2"/>
          <a:stretch>
            <a:fillRect/>
          </a:stretch>
        </p:blipFill>
        <p:spPr>
          <a:xfrm>
            <a:off x="1482809" y="1277168"/>
            <a:ext cx="6171008" cy="1847032"/>
          </a:xfrm>
          <a:prstGeom prst="rect">
            <a:avLst/>
          </a:prstGeom>
        </p:spPr>
      </p:pic>
      <p:sp>
        <p:nvSpPr>
          <p:cNvPr id="5" name="TextBox 4"/>
          <p:cNvSpPr txBox="1"/>
          <p:nvPr/>
        </p:nvSpPr>
        <p:spPr>
          <a:xfrm>
            <a:off x="76200" y="3200400"/>
            <a:ext cx="8153400" cy="2226572"/>
          </a:xfrm>
          <a:prstGeom prst="rect">
            <a:avLst/>
          </a:prstGeom>
        </p:spPr>
        <p:txBody>
          <a:bodyPr vert="horz" wrap="square" lIns="71438" tIns="35719" rIns="71438" bIns="35719" rtlCol="0">
            <a:spAutoFit/>
          </a:bodyPr>
          <a:lstStyle/>
          <a:p>
            <a:pPr marL="600075" lvl="1" indent="-257175">
              <a:buFont typeface="Arial" panose="020B0604020202020204" pitchFamily="34" charset="0"/>
              <a:buChar char="•"/>
            </a:pPr>
            <a:r>
              <a:rPr lang="en-US" sz="2800" kern="0" dirty="0">
                <a:solidFill>
                  <a:srgbClr val="000000"/>
                </a:solidFill>
                <a:latin typeface="+mn-lt"/>
                <a:cs typeface="Futura Std Medium"/>
              </a:rPr>
              <a:t>This type of container, defined by yellow color or a sticker, must be used for HW</a:t>
            </a:r>
          </a:p>
          <a:p>
            <a:pPr marL="600075" lvl="1" indent="-257175">
              <a:buFont typeface="Arial" panose="020B0604020202020204" pitchFamily="34" charset="0"/>
              <a:buChar char="•"/>
            </a:pPr>
            <a:endParaRPr lang="en-US" sz="2800" kern="0" dirty="0">
              <a:solidFill>
                <a:srgbClr val="000000"/>
              </a:solidFill>
              <a:latin typeface="+mn-lt"/>
              <a:cs typeface="Futura Std Medium"/>
            </a:endParaRPr>
          </a:p>
          <a:p>
            <a:pPr marL="600075" lvl="1" indent="-257175">
              <a:buFont typeface="Arial" panose="020B0604020202020204" pitchFamily="34" charset="0"/>
              <a:buChar char="•"/>
            </a:pPr>
            <a:r>
              <a:rPr lang="en-US" sz="2800" kern="0" dirty="0">
                <a:solidFill>
                  <a:srgbClr val="000000"/>
                </a:solidFill>
                <a:latin typeface="+mn-lt"/>
                <a:cs typeface="Futura Std Medium"/>
              </a:rPr>
              <a:t>Each state has specific rules for RMW and HW that must be followed.</a:t>
            </a:r>
          </a:p>
        </p:txBody>
      </p:sp>
      <p:sp>
        <p:nvSpPr>
          <p:cNvPr id="7"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30</a:t>
            </a:fld>
            <a:r>
              <a:rPr lang="en-US" dirty="0" smtClean="0">
                <a:solidFill>
                  <a:schemeClr val="tx1"/>
                </a:solidFill>
              </a:rPr>
              <a:t>/40</a:t>
            </a:r>
            <a:endParaRPr lang="en-US" dirty="0">
              <a:solidFill>
                <a:schemeClr val="tx1"/>
              </a:solidFill>
            </a:endParaRPr>
          </a:p>
        </p:txBody>
      </p:sp>
    </p:spTree>
    <p:extLst>
      <p:ext uri="{BB962C8B-B14F-4D97-AF65-F5344CB8AC3E}">
        <p14:creationId xmlns:p14="http://schemas.microsoft.com/office/powerpoint/2010/main" val="26003478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0" y="261937"/>
            <a:ext cx="9144000" cy="652463"/>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Labels and Signs</a:t>
            </a:r>
          </a:p>
        </p:txBody>
      </p:sp>
      <p:sp>
        <p:nvSpPr>
          <p:cNvPr id="27651" name="Rectangle 5"/>
          <p:cNvSpPr>
            <a:spLocks noChangeArrowheads="1"/>
          </p:cNvSpPr>
          <p:nvPr/>
        </p:nvSpPr>
        <p:spPr bwMode="auto">
          <a:xfrm>
            <a:off x="1524000" y="2133600"/>
            <a:ext cx="7162800" cy="3810000"/>
          </a:xfrm>
          <a:prstGeom prst="rect">
            <a:avLst/>
          </a:prstGeom>
          <a:noFill/>
          <a:ln w="12700">
            <a:noFill/>
            <a:miter lim="800000"/>
            <a:headEnd/>
            <a:tailEnd/>
          </a:ln>
        </p:spPr>
        <p:txBody>
          <a:bodyPr lIns="90488" tIns="44450" rIns="90488" bIns="44450"/>
          <a:lstStyle/>
          <a:p>
            <a:pPr marL="631825" lvl="1" indent="-174625">
              <a:spcBef>
                <a:spcPct val="20000"/>
              </a:spcBef>
              <a:buFont typeface="Arial" charset="0"/>
              <a:buChar char="•"/>
            </a:pPr>
            <a:r>
              <a:rPr lang="en-US" sz="2400" dirty="0">
                <a:solidFill>
                  <a:srgbClr val="FF0000"/>
                </a:solidFill>
                <a:latin typeface="+mn-lt"/>
              </a:rPr>
              <a:t>Biohazard labels</a:t>
            </a:r>
            <a:r>
              <a:rPr lang="en-US" sz="2000" dirty="0">
                <a:solidFill>
                  <a:srgbClr val="FF0000"/>
                </a:solidFill>
                <a:latin typeface="+mn-lt"/>
              </a:rPr>
              <a:t> </a:t>
            </a:r>
          </a:p>
          <a:p>
            <a:pPr marL="1030288" lvl="2" indent="-284163">
              <a:lnSpc>
                <a:spcPct val="110000"/>
              </a:lnSpc>
              <a:spcBef>
                <a:spcPct val="20000"/>
              </a:spcBef>
              <a:buFont typeface="Arial" charset="0"/>
              <a:buChar char="–"/>
            </a:pPr>
            <a:r>
              <a:rPr lang="en-US" sz="2400" dirty="0">
                <a:solidFill>
                  <a:srgbClr val="660066"/>
                </a:solidFill>
                <a:latin typeface="+mn-lt"/>
              </a:rPr>
              <a:t>This labeling will appear on any equipment that may be contaminated with potential infectious materials.</a:t>
            </a:r>
          </a:p>
          <a:p>
            <a:pPr marL="631825" lvl="1" indent="-174625">
              <a:lnSpc>
                <a:spcPct val="110000"/>
              </a:lnSpc>
              <a:spcBef>
                <a:spcPct val="20000"/>
              </a:spcBef>
              <a:buFont typeface="Arial" charset="0"/>
              <a:buChar char="•"/>
            </a:pPr>
            <a:r>
              <a:rPr lang="en-US" sz="2400" dirty="0">
                <a:solidFill>
                  <a:srgbClr val="FF0000"/>
                </a:solidFill>
                <a:latin typeface="+mn-lt"/>
              </a:rPr>
              <a:t>Also seen on regulated waste including:</a:t>
            </a:r>
          </a:p>
          <a:p>
            <a:pPr marL="1030288" lvl="2" indent="-284163">
              <a:lnSpc>
                <a:spcPct val="120000"/>
              </a:lnSpc>
              <a:spcBef>
                <a:spcPct val="20000"/>
              </a:spcBef>
              <a:buFont typeface="Arial" charset="0"/>
              <a:buChar char="–"/>
            </a:pPr>
            <a:r>
              <a:rPr lang="en-US" sz="2400" dirty="0">
                <a:solidFill>
                  <a:srgbClr val="660066"/>
                </a:solidFill>
                <a:latin typeface="+mn-lt"/>
              </a:rPr>
              <a:t>C</a:t>
            </a:r>
            <a:r>
              <a:rPr lang="en-US" sz="2400" dirty="0" smtClean="0">
                <a:solidFill>
                  <a:srgbClr val="660066"/>
                </a:solidFill>
                <a:latin typeface="+mn-lt"/>
              </a:rPr>
              <a:t>ontaminated </a:t>
            </a:r>
            <a:r>
              <a:rPr lang="en-US" sz="2400" dirty="0">
                <a:solidFill>
                  <a:srgbClr val="660066"/>
                </a:solidFill>
                <a:latin typeface="+mn-lt"/>
              </a:rPr>
              <a:t>needles or other items</a:t>
            </a:r>
          </a:p>
          <a:p>
            <a:pPr marL="1030288" lvl="2" indent="-284163">
              <a:lnSpc>
                <a:spcPct val="120000"/>
              </a:lnSpc>
              <a:spcBef>
                <a:spcPct val="20000"/>
              </a:spcBef>
              <a:buFont typeface="Arial" charset="0"/>
              <a:buChar char="–"/>
            </a:pPr>
            <a:r>
              <a:rPr lang="en-US" sz="2400" dirty="0">
                <a:solidFill>
                  <a:srgbClr val="660066"/>
                </a:solidFill>
                <a:latin typeface="+mn-lt"/>
              </a:rPr>
              <a:t>C</a:t>
            </a:r>
            <a:r>
              <a:rPr lang="en-US" sz="2400" dirty="0" smtClean="0">
                <a:solidFill>
                  <a:srgbClr val="660066"/>
                </a:solidFill>
                <a:latin typeface="+mn-lt"/>
              </a:rPr>
              <a:t>ontaminated </a:t>
            </a:r>
            <a:r>
              <a:rPr lang="en-US" sz="2400" dirty="0">
                <a:solidFill>
                  <a:srgbClr val="660066"/>
                </a:solidFill>
                <a:latin typeface="+mn-lt"/>
              </a:rPr>
              <a:t>containers</a:t>
            </a:r>
          </a:p>
          <a:p>
            <a:pPr marL="1030288" lvl="2" indent="-284163">
              <a:lnSpc>
                <a:spcPct val="120000"/>
              </a:lnSpc>
              <a:spcBef>
                <a:spcPct val="20000"/>
              </a:spcBef>
              <a:buFont typeface="Arial" charset="0"/>
              <a:buChar char="–"/>
            </a:pPr>
            <a:r>
              <a:rPr lang="en-US" sz="2400" dirty="0">
                <a:solidFill>
                  <a:srgbClr val="660066"/>
                </a:solidFill>
                <a:latin typeface="+mn-lt"/>
              </a:rPr>
              <a:t>P</a:t>
            </a:r>
            <a:r>
              <a:rPr lang="en-US" sz="2400" dirty="0" smtClean="0">
                <a:solidFill>
                  <a:srgbClr val="660066"/>
                </a:solidFill>
                <a:latin typeface="+mn-lt"/>
              </a:rPr>
              <a:t>otentially </a:t>
            </a:r>
            <a:r>
              <a:rPr lang="en-US" sz="2400" dirty="0">
                <a:solidFill>
                  <a:srgbClr val="660066"/>
                </a:solidFill>
                <a:latin typeface="+mn-lt"/>
              </a:rPr>
              <a:t>infectious materials</a:t>
            </a:r>
          </a:p>
          <a:p>
            <a:pPr marL="342900" indent="-342900">
              <a:lnSpc>
                <a:spcPct val="120000"/>
              </a:lnSpc>
              <a:spcBef>
                <a:spcPct val="20000"/>
              </a:spcBef>
              <a:buFontTx/>
              <a:buChar char="•"/>
            </a:pPr>
            <a:endParaRPr lang="en-US" sz="2400" b="1" dirty="0">
              <a:solidFill>
                <a:srgbClr val="660066"/>
              </a:solidFill>
              <a:latin typeface="+mn-lt"/>
            </a:endParaRPr>
          </a:p>
        </p:txBody>
      </p:sp>
      <p:pic>
        <p:nvPicPr>
          <p:cNvPr id="27652" name="Picture 6" descr="biohazard"/>
          <p:cNvPicPr>
            <a:picLocks noChangeAspect="1" noChangeArrowheads="1"/>
          </p:cNvPicPr>
          <p:nvPr/>
        </p:nvPicPr>
        <p:blipFill>
          <a:blip r:embed="rId2" cstate="print"/>
          <a:stretch>
            <a:fillRect/>
          </a:stretch>
        </p:blipFill>
        <p:spPr bwMode="auto">
          <a:xfrm>
            <a:off x="6752431" y="914400"/>
            <a:ext cx="1582738" cy="1582738"/>
          </a:xfrm>
          <a:prstGeom prst="rect">
            <a:avLst/>
          </a:prstGeom>
          <a:noFill/>
          <a:ln w="9525">
            <a:noFill/>
            <a:miter lim="800000"/>
            <a:headEnd/>
            <a:tailEnd/>
          </a:ln>
        </p:spPr>
      </p:pic>
      <p:pic>
        <p:nvPicPr>
          <p:cNvPr id="27653" name="Picture 7"/>
          <p:cNvPicPr>
            <a:picLocks noChangeAspect="1" noChangeArrowheads="1"/>
          </p:cNvPicPr>
          <p:nvPr/>
        </p:nvPicPr>
        <p:blipFill>
          <a:blip r:embed="rId3" cstate="print"/>
          <a:stretch>
            <a:fillRect/>
          </a:stretch>
        </p:blipFill>
        <p:spPr bwMode="auto">
          <a:xfrm>
            <a:off x="152400" y="2743200"/>
            <a:ext cx="1803402" cy="152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54" name="Picture 8"/>
          <p:cNvPicPr>
            <a:picLocks noChangeAspect="1" noChangeArrowheads="1"/>
          </p:cNvPicPr>
          <p:nvPr/>
        </p:nvPicPr>
        <p:blipFill>
          <a:blip r:embed="rId4" cstate="print"/>
          <a:srcRect/>
          <a:stretch>
            <a:fillRect/>
          </a:stretch>
        </p:blipFill>
        <p:spPr bwMode="auto">
          <a:xfrm>
            <a:off x="7089775" y="4876800"/>
            <a:ext cx="1139825" cy="1055688"/>
          </a:xfrm>
          <a:prstGeom prst="rect">
            <a:avLst/>
          </a:prstGeom>
          <a:noFill/>
          <a:ln w="12700" algn="ctr">
            <a:noFill/>
            <a:miter lim="800000"/>
            <a:headEnd/>
            <a:tailEnd/>
          </a:ln>
        </p:spPr>
      </p:pic>
      <p:sp>
        <p:nvSpPr>
          <p:cNvPr id="27655" name="Text Box 9"/>
          <p:cNvSpPr txBox="1">
            <a:spLocks noChangeArrowheads="1"/>
          </p:cNvSpPr>
          <p:nvPr/>
        </p:nvSpPr>
        <p:spPr bwMode="auto">
          <a:xfrm>
            <a:off x="533400" y="1447800"/>
            <a:ext cx="3181279" cy="584776"/>
          </a:xfrm>
          <a:prstGeom prst="rect">
            <a:avLst/>
          </a:prstGeom>
          <a:noFill/>
          <a:ln w="9525">
            <a:noFill/>
            <a:miter lim="800000"/>
            <a:headEnd/>
            <a:tailEnd/>
          </a:ln>
        </p:spPr>
        <p:txBody>
          <a:bodyPr wrap="none">
            <a:spAutoFit/>
          </a:bodyPr>
          <a:lstStyle/>
          <a:p>
            <a:r>
              <a:rPr lang="en-US" sz="3200" dirty="0">
                <a:solidFill>
                  <a:srgbClr val="006666"/>
                </a:solidFill>
                <a:latin typeface="+mn-lt"/>
              </a:rPr>
              <a:t>What to Look For:</a:t>
            </a:r>
          </a:p>
        </p:txBody>
      </p:sp>
      <p:sp>
        <p:nvSpPr>
          <p:cNvPr id="9"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31</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0" y="314632"/>
            <a:ext cx="9144000" cy="828368"/>
          </a:xfrm>
          <a:prstGeom prst="rect">
            <a:avLst/>
          </a:prstGeom>
          <a:noFill/>
          <a:ln w="9525">
            <a:noFill/>
            <a:miter lim="800000"/>
            <a:headEnd/>
            <a:tailEnd/>
          </a:ln>
        </p:spPr>
        <p:txBody>
          <a:bodyPr anchor="ctr"/>
          <a:lstStyle/>
          <a:p>
            <a:pPr algn="ctr"/>
            <a:r>
              <a:rPr lang="en-US" sz="4000" dirty="0">
                <a:latin typeface="+mj-lt"/>
              </a:rPr>
              <a:t>Labels and Signs </a:t>
            </a:r>
            <a:r>
              <a:rPr lang="en-US" sz="2800" dirty="0"/>
              <a:t>(</a:t>
            </a:r>
            <a:r>
              <a:rPr lang="en-US" sz="2800" dirty="0" smtClean="0"/>
              <a:t>Cont’d.)</a:t>
            </a:r>
            <a:endParaRPr lang="en-US" sz="2800" dirty="0"/>
          </a:p>
        </p:txBody>
      </p:sp>
      <p:sp>
        <p:nvSpPr>
          <p:cNvPr id="28675" name="Rectangle 5"/>
          <p:cNvSpPr>
            <a:spLocks noChangeArrowheads="1"/>
          </p:cNvSpPr>
          <p:nvPr/>
        </p:nvSpPr>
        <p:spPr bwMode="auto">
          <a:xfrm>
            <a:off x="457200" y="1676400"/>
            <a:ext cx="8534400" cy="3200400"/>
          </a:xfrm>
          <a:prstGeom prst="rect">
            <a:avLst/>
          </a:prstGeom>
          <a:noFill/>
          <a:ln w="9525">
            <a:noFill/>
            <a:miter lim="800000"/>
            <a:headEnd/>
            <a:tailEnd/>
          </a:ln>
        </p:spPr>
        <p:txBody>
          <a:bodyPr/>
          <a:lstStyle/>
          <a:p>
            <a:pPr>
              <a:lnSpc>
                <a:spcPct val="90000"/>
              </a:lnSpc>
              <a:spcBef>
                <a:spcPts val="1200"/>
              </a:spcBef>
            </a:pPr>
            <a:r>
              <a:rPr lang="en-US" altLang="en-US" sz="2800" dirty="0">
                <a:solidFill>
                  <a:srgbClr val="006666"/>
                </a:solidFill>
                <a:latin typeface="+mn-lt"/>
              </a:rPr>
              <a:t>Universal biohazard symbol must be attached </a:t>
            </a:r>
            <a:r>
              <a:rPr lang="en-US" altLang="en-US" sz="2800" dirty="0" smtClean="0">
                <a:solidFill>
                  <a:srgbClr val="006666"/>
                </a:solidFill>
                <a:latin typeface="+mn-lt"/>
              </a:rPr>
              <a:t>to:</a:t>
            </a:r>
            <a:endParaRPr lang="en-US" altLang="en-US" sz="1000" dirty="0" smtClean="0">
              <a:solidFill>
                <a:srgbClr val="006666"/>
              </a:solidFill>
              <a:latin typeface="+mn-lt"/>
            </a:endParaRPr>
          </a:p>
          <a:p>
            <a:pPr marL="742950" lvl="1" indent="-285750">
              <a:lnSpc>
                <a:spcPct val="90000"/>
              </a:lnSpc>
              <a:spcBef>
                <a:spcPts val="1200"/>
              </a:spcBef>
              <a:buFontTx/>
              <a:buChar char="•"/>
            </a:pPr>
            <a:r>
              <a:rPr lang="en-US" altLang="en-US" sz="2400" dirty="0">
                <a:solidFill>
                  <a:srgbClr val="800000"/>
                </a:solidFill>
                <a:latin typeface="+mn-lt"/>
              </a:rPr>
              <a:t>C</a:t>
            </a:r>
            <a:r>
              <a:rPr lang="en-US" altLang="en-US" sz="2400" dirty="0" smtClean="0">
                <a:solidFill>
                  <a:srgbClr val="800000"/>
                </a:solidFill>
                <a:latin typeface="+mn-lt"/>
              </a:rPr>
              <a:t>ontainers </a:t>
            </a:r>
            <a:r>
              <a:rPr lang="en-US" altLang="en-US" sz="2400" dirty="0">
                <a:solidFill>
                  <a:srgbClr val="800000"/>
                </a:solidFill>
                <a:latin typeface="+mn-lt"/>
              </a:rPr>
              <a:t>of regulated </a:t>
            </a:r>
            <a:br>
              <a:rPr lang="en-US" altLang="en-US" sz="2400" dirty="0">
                <a:solidFill>
                  <a:srgbClr val="800000"/>
                </a:solidFill>
                <a:latin typeface="+mn-lt"/>
              </a:rPr>
            </a:br>
            <a:r>
              <a:rPr lang="en-US" altLang="en-US" sz="2400" dirty="0">
                <a:solidFill>
                  <a:srgbClr val="800000"/>
                </a:solidFill>
                <a:latin typeface="+mn-lt"/>
              </a:rPr>
              <a:t>biohazard waste</a:t>
            </a:r>
          </a:p>
          <a:p>
            <a:pPr marL="742950" lvl="1" indent="-285750">
              <a:lnSpc>
                <a:spcPct val="90000"/>
              </a:lnSpc>
              <a:spcBef>
                <a:spcPts val="1200"/>
              </a:spcBef>
              <a:buFontTx/>
              <a:buChar char="•"/>
            </a:pPr>
            <a:r>
              <a:rPr lang="en-US" altLang="en-US" sz="2400" dirty="0">
                <a:solidFill>
                  <a:srgbClr val="660066"/>
                </a:solidFill>
                <a:latin typeface="+mn-lt"/>
              </a:rPr>
              <a:t>R</a:t>
            </a:r>
            <a:r>
              <a:rPr lang="en-US" altLang="en-US" sz="2400" dirty="0" smtClean="0">
                <a:solidFill>
                  <a:srgbClr val="660066"/>
                </a:solidFill>
                <a:latin typeface="+mn-lt"/>
              </a:rPr>
              <a:t>efrigerators </a:t>
            </a:r>
            <a:r>
              <a:rPr lang="en-US" altLang="en-US" sz="2400" dirty="0">
                <a:solidFill>
                  <a:srgbClr val="660066"/>
                </a:solidFill>
                <a:latin typeface="+mn-lt"/>
              </a:rPr>
              <a:t>or freezers </a:t>
            </a:r>
            <a:br>
              <a:rPr lang="en-US" altLang="en-US" sz="2400" dirty="0">
                <a:solidFill>
                  <a:srgbClr val="660066"/>
                </a:solidFill>
                <a:latin typeface="+mn-lt"/>
              </a:rPr>
            </a:br>
            <a:r>
              <a:rPr lang="en-US" altLang="en-US" sz="2400" dirty="0">
                <a:solidFill>
                  <a:srgbClr val="660066"/>
                </a:solidFill>
                <a:latin typeface="+mn-lt"/>
              </a:rPr>
              <a:t>containing blood or OPIM</a:t>
            </a:r>
          </a:p>
          <a:p>
            <a:pPr marL="742950" lvl="1" indent="-285750">
              <a:lnSpc>
                <a:spcPct val="90000"/>
              </a:lnSpc>
              <a:spcBef>
                <a:spcPts val="1200"/>
              </a:spcBef>
              <a:buFontTx/>
              <a:buChar char="•"/>
            </a:pPr>
            <a:r>
              <a:rPr lang="en-US" altLang="en-US" sz="2400" dirty="0">
                <a:solidFill>
                  <a:srgbClr val="008000"/>
                </a:solidFill>
                <a:latin typeface="+mn-lt"/>
              </a:rPr>
              <a:t>C</a:t>
            </a:r>
            <a:r>
              <a:rPr lang="en-US" altLang="en-US" sz="2400" dirty="0" smtClean="0">
                <a:solidFill>
                  <a:srgbClr val="008000"/>
                </a:solidFill>
                <a:latin typeface="+mn-lt"/>
              </a:rPr>
              <a:t>ontainers </a:t>
            </a:r>
            <a:r>
              <a:rPr lang="en-US" altLang="en-US" sz="2400" dirty="0">
                <a:solidFill>
                  <a:srgbClr val="008000"/>
                </a:solidFill>
                <a:latin typeface="+mn-lt"/>
              </a:rPr>
              <a:t>used to store, </a:t>
            </a:r>
            <a:br>
              <a:rPr lang="en-US" altLang="en-US" sz="2400" dirty="0">
                <a:solidFill>
                  <a:srgbClr val="008000"/>
                </a:solidFill>
                <a:latin typeface="+mn-lt"/>
              </a:rPr>
            </a:br>
            <a:r>
              <a:rPr lang="en-US" altLang="en-US" sz="2400" dirty="0">
                <a:solidFill>
                  <a:srgbClr val="008000"/>
                </a:solidFill>
                <a:latin typeface="+mn-lt"/>
              </a:rPr>
              <a:t>transport, or ship blood or OPIM</a:t>
            </a:r>
            <a:endParaRPr lang="en-US" sz="2400" dirty="0">
              <a:solidFill>
                <a:srgbClr val="008000"/>
              </a:solidFill>
              <a:latin typeface="+mn-lt"/>
            </a:endParaRPr>
          </a:p>
        </p:txBody>
      </p:sp>
      <p:pic>
        <p:nvPicPr>
          <p:cNvPr id="28676" name="Picture 6" descr="BBP16 (biohazard sign)"/>
          <p:cNvPicPr>
            <a:picLocks noChangeAspect="1" noChangeArrowheads="1"/>
          </p:cNvPicPr>
          <p:nvPr/>
        </p:nvPicPr>
        <p:blipFill>
          <a:blip r:embed="rId2" cstate="print"/>
          <a:stretch>
            <a:fillRect/>
          </a:stretch>
        </p:blipFill>
        <p:spPr bwMode="auto">
          <a:xfrm>
            <a:off x="5791200" y="3385272"/>
            <a:ext cx="2754313" cy="22535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32</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9832" y="228600"/>
            <a:ext cx="9153832" cy="838200"/>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Hepatitis B Vaccination</a:t>
            </a:r>
          </a:p>
        </p:txBody>
      </p:sp>
      <p:sp>
        <p:nvSpPr>
          <p:cNvPr id="29699" name="Rectangle 5"/>
          <p:cNvSpPr>
            <a:spLocks noChangeArrowheads="1"/>
          </p:cNvSpPr>
          <p:nvPr/>
        </p:nvSpPr>
        <p:spPr bwMode="auto">
          <a:xfrm>
            <a:off x="319087" y="1447800"/>
            <a:ext cx="7605713" cy="2286000"/>
          </a:xfrm>
          <a:prstGeom prst="rect">
            <a:avLst/>
          </a:prstGeom>
          <a:noFill/>
          <a:ln w="12700">
            <a:noFill/>
            <a:miter lim="800000"/>
            <a:headEnd/>
            <a:tailEnd/>
          </a:ln>
        </p:spPr>
        <p:txBody>
          <a:bodyPr lIns="90488" tIns="44450" rIns="90488" bIns="44450"/>
          <a:lstStyle/>
          <a:p>
            <a:pPr marL="338138" lvl="1" indent="-338138">
              <a:spcBef>
                <a:spcPct val="20000"/>
              </a:spcBef>
              <a:buFont typeface="Arial" pitchFamily="34" charset="0"/>
              <a:buChar char="•"/>
            </a:pPr>
            <a:r>
              <a:rPr lang="en-US" sz="2800" dirty="0" smtClean="0">
                <a:solidFill>
                  <a:srgbClr val="006666"/>
                </a:solidFill>
                <a:latin typeface="+mn-lt"/>
              </a:rPr>
              <a:t>First </a:t>
            </a:r>
            <a:r>
              <a:rPr lang="en-US" sz="2800" dirty="0">
                <a:solidFill>
                  <a:srgbClr val="006666"/>
                </a:solidFill>
                <a:latin typeface="+mn-lt"/>
              </a:rPr>
              <a:t>line of defense against infection</a:t>
            </a:r>
          </a:p>
          <a:p>
            <a:pPr marL="338138" lvl="1" indent="-338138">
              <a:spcBef>
                <a:spcPct val="20000"/>
              </a:spcBef>
              <a:buFontTx/>
              <a:buChar char="•"/>
            </a:pPr>
            <a:r>
              <a:rPr lang="en-US" sz="2800" dirty="0">
                <a:solidFill>
                  <a:srgbClr val="800000"/>
                </a:solidFill>
                <a:latin typeface="+mn-lt"/>
              </a:rPr>
              <a:t>Series of 3 injections over several months</a:t>
            </a:r>
          </a:p>
          <a:p>
            <a:pPr marL="338138" lvl="1" indent="-338138">
              <a:spcBef>
                <a:spcPct val="20000"/>
              </a:spcBef>
              <a:buFontTx/>
              <a:buChar char="•"/>
            </a:pPr>
            <a:r>
              <a:rPr lang="en-US" sz="2800" dirty="0">
                <a:solidFill>
                  <a:srgbClr val="660066"/>
                </a:solidFill>
                <a:latin typeface="+mn-lt"/>
              </a:rPr>
              <a:t>For employees at risk of </a:t>
            </a:r>
            <a:r>
              <a:rPr lang="en-US" sz="2800" dirty="0" smtClean="0">
                <a:solidFill>
                  <a:srgbClr val="660066"/>
                </a:solidFill>
                <a:latin typeface="+mn-lt"/>
              </a:rPr>
              <a:t>exposure</a:t>
            </a:r>
            <a:endParaRPr lang="en-US" sz="2800" dirty="0">
              <a:solidFill>
                <a:srgbClr val="660066"/>
              </a:solidFill>
              <a:latin typeface="+mn-lt"/>
            </a:endParaRPr>
          </a:p>
          <a:p>
            <a:pPr marL="338138" lvl="1" indent="-338138">
              <a:spcBef>
                <a:spcPct val="20000"/>
              </a:spcBef>
              <a:buFontTx/>
              <a:buChar char="•"/>
            </a:pPr>
            <a:r>
              <a:rPr lang="en-US" sz="2800" dirty="0">
                <a:solidFill>
                  <a:srgbClr val="008000"/>
                </a:solidFill>
                <a:latin typeface="+mn-lt"/>
              </a:rPr>
              <a:t>Company sponsored</a:t>
            </a:r>
            <a:r>
              <a:rPr lang="en-US" sz="2800" dirty="0">
                <a:latin typeface="+mn-lt"/>
              </a:rPr>
              <a:t> </a:t>
            </a:r>
          </a:p>
        </p:txBody>
      </p:sp>
      <p:pic>
        <p:nvPicPr>
          <p:cNvPr id="29700" name="Picture 6" descr="syringe_with_flu_vaccine_pumping_md_clr"/>
          <p:cNvPicPr>
            <a:picLocks noChangeAspect="1" noChangeArrowheads="1" noCrop="1"/>
          </p:cNvPicPr>
          <p:nvPr/>
        </p:nvPicPr>
        <p:blipFill>
          <a:blip r:embed="rId2" cstate="print"/>
          <a:stretch>
            <a:fillRect/>
          </a:stretch>
        </p:blipFill>
        <p:spPr bwMode="auto">
          <a:xfrm>
            <a:off x="4724399" y="3068689"/>
            <a:ext cx="3657601"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33</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2438400" y="1752600"/>
            <a:ext cx="6477000" cy="3657600"/>
          </a:xfrm>
          <a:prstGeom prst="rect">
            <a:avLst/>
          </a:prstGeom>
          <a:noFill/>
          <a:ln w="9525">
            <a:noFill/>
            <a:miter lim="800000"/>
            <a:headEnd/>
            <a:tailEnd/>
          </a:ln>
        </p:spPr>
        <p:txBody>
          <a:bodyPr/>
          <a:lstStyle/>
          <a:p>
            <a:pPr marL="742950" lvl="1" indent="-285750">
              <a:spcBef>
                <a:spcPct val="20000"/>
              </a:spcBef>
              <a:buFontTx/>
              <a:buChar char="•"/>
            </a:pPr>
            <a:r>
              <a:rPr lang="en-US" sz="2400" dirty="0">
                <a:solidFill>
                  <a:srgbClr val="006666"/>
                </a:solidFill>
                <a:latin typeface="+mn-lt"/>
              </a:rPr>
              <a:t>Strongly endorsed by medical communities</a:t>
            </a:r>
            <a:endParaRPr lang="en-US" sz="2400" dirty="0">
              <a:latin typeface="+mn-lt"/>
            </a:endParaRPr>
          </a:p>
          <a:p>
            <a:pPr marL="742950" lvl="1" indent="-285750">
              <a:spcBef>
                <a:spcPct val="20000"/>
              </a:spcBef>
            </a:pPr>
            <a:endParaRPr lang="en-US" sz="1000" dirty="0">
              <a:latin typeface="+mn-lt"/>
            </a:endParaRPr>
          </a:p>
          <a:p>
            <a:pPr marL="742950" lvl="1" indent="-285750">
              <a:spcBef>
                <a:spcPct val="20000"/>
              </a:spcBef>
              <a:buFontTx/>
              <a:buChar char="•"/>
            </a:pPr>
            <a:r>
              <a:rPr lang="en-US" sz="2400" dirty="0">
                <a:solidFill>
                  <a:srgbClr val="800000"/>
                </a:solidFill>
                <a:latin typeface="+mn-lt"/>
              </a:rPr>
              <a:t>Must be offered to all potentially exposed employees</a:t>
            </a:r>
          </a:p>
          <a:p>
            <a:pPr marL="742950" lvl="1" indent="-285750">
              <a:spcBef>
                <a:spcPct val="20000"/>
              </a:spcBef>
            </a:pPr>
            <a:endParaRPr lang="en-US" sz="1000" dirty="0">
              <a:solidFill>
                <a:srgbClr val="800000"/>
              </a:solidFill>
              <a:latin typeface="+mn-lt"/>
            </a:endParaRPr>
          </a:p>
          <a:p>
            <a:pPr marL="742950" lvl="1" indent="-285750">
              <a:spcBef>
                <a:spcPct val="20000"/>
              </a:spcBef>
              <a:buFontTx/>
              <a:buChar char="•"/>
            </a:pPr>
            <a:r>
              <a:rPr lang="en-US" sz="2400" dirty="0">
                <a:solidFill>
                  <a:srgbClr val="660066"/>
                </a:solidFill>
                <a:latin typeface="+mn-lt"/>
              </a:rPr>
              <a:t>Must be provided at no cost to the employee</a:t>
            </a:r>
          </a:p>
          <a:p>
            <a:pPr marL="742950" lvl="1" indent="-285750">
              <a:spcBef>
                <a:spcPct val="20000"/>
              </a:spcBef>
            </a:pPr>
            <a:endParaRPr lang="en-US" sz="1000" dirty="0">
              <a:solidFill>
                <a:srgbClr val="660066"/>
              </a:solidFill>
              <a:latin typeface="+mn-lt"/>
            </a:endParaRPr>
          </a:p>
          <a:p>
            <a:pPr marL="742950" lvl="1" indent="-285750">
              <a:spcBef>
                <a:spcPct val="20000"/>
              </a:spcBef>
              <a:buFontTx/>
              <a:buChar char="•"/>
            </a:pPr>
            <a:r>
              <a:rPr lang="en-US" sz="2400" dirty="0">
                <a:solidFill>
                  <a:srgbClr val="008000"/>
                </a:solidFill>
                <a:latin typeface="+mn-lt"/>
              </a:rPr>
              <a:t>A declination form must be signed if employee refuses vaccination</a:t>
            </a:r>
          </a:p>
        </p:txBody>
      </p:sp>
      <p:pic>
        <p:nvPicPr>
          <p:cNvPr id="30723" name="Picture 5"/>
          <p:cNvPicPr>
            <a:picLocks noChangeAspect="1" noChangeArrowheads="1"/>
          </p:cNvPicPr>
          <p:nvPr/>
        </p:nvPicPr>
        <p:blipFill>
          <a:blip r:embed="rId2" cstate="print"/>
          <a:stretch>
            <a:fillRect/>
          </a:stretch>
        </p:blipFill>
        <p:spPr bwMode="auto">
          <a:xfrm rot="17866748">
            <a:off x="-837018" y="2828541"/>
            <a:ext cx="4805484" cy="828945"/>
          </a:xfrm>
          <a:prstGeom prst="rect">
            <a:avLst/>
          </a:prstGeom>
          <a:noFill/>
          <a:ln w="12700" algn="ctr">
            <a:noFill/>
            <a:miter lim="800000"/>
            <a:headEnd/>
            <a:tailEnd/>
          </a:ln>
        </p:spPr>
      </p:pic>
      <p:sp>
        <p:nvSpPr>
          <p:cNvPr id="30724" name="Rectangle 6"/>
          <p:cNvSpPr>
            <a:spLocks noChangeArrowheads="1"/>
          </p:cNvSpPr>
          <p:nvPr/>
        </p:nvSpPr>
        <p:spPr bwMode="auto">
          <a:xfrm>
            <a:off x="0" y="263012"/>
            <a:ext cx="9067800" cy="803788"/>
          </a:xfrm>
          <a:prstGeom prst="rect">
            <a:avLst/>
          </a:prstGeom>
          <a:noFill/>
          <a:ln w="12700">
            <a:noFill/>
            <a:miter lim="800000"/>
            <a:headEnd/>
            <a:tailEnd/>
          </a:ln>
        </p:spPr>
        <p:txBody>
          <a:bodyPr anchor="ctr"/>
          <a:lstStyle/>
          <a:p>
            <a:pPr algn="ctr">
              <a:lnSpc>
                <a:spcPct val="90000"/>
              </a:lnSpc>
            </a:pPr>
            <a:r>
              <a:rPr lang="en-US" sz="4000" dirty="0">
                <a:latin typeface="+mj-lt"/>
                <a:cs typeface="Arial" panose="020B0604020202020204" pitchFamily="34" charset="0"/>
              </a:rPr>
              <a:t>Hepatitis B Vaccination </a:t>
            </a:r>
            <a:r>
              <a:rPr lang="en-US" sz="2800" dirty="0">
                <a:latin typeface="+mj-lt"/>
                <a:cs typeface="Arial" panose="020B0604020202020204" pitchFamily="34" charset="0"/>
              </a:rPr>
              <a:t>(</a:t>
            </a:r>
            <a:r>
              <a:rPr lang="en-US" sz="2800" dirty="0" smtClean="0">
                <a:latin typeface="+mj-lt"/>
                <a:cs typeface="Arial" panose="020B0604020202020204" pitchFamily="34" charset="0"/>
              </a:rPr>
              <a:t>Cont’d.)</a:t>
            </a:r>
            <a:endParaRPr lang="en-US" sz="2800" dirty="0">
              <a:latin typeface="+mj-lt"/>
              <a:cs typeface="Arial" panose="020B0604020202020204" pitchFamily="34" charset="0"/>
            </a:endParaRPr>
          </a:p>
        </p:txBody>
      </p:sp>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34</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0" y="307604"/>
            <a:ext cx="9144000" cy="911596"/>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Hepatitis B Vaccination </a:t>
            </a:r>
            <a:r>
              <a:rPr lang="en-US" sz="2800" dirty="0">
                <a:latin typeface="+mj-lt"/>
                <a:cs typeface="Arial" panose="020B0604020202020204" pitchFamily="34" charset="0"/>
              </a:rPr>
              <a:t>(</a:t>
            </a:r>
            <a:r>
              <a:rPr lang="en-US" sz="2800" dirty="0" smtClean="0">
                <a:latin typeface="+mj-lt"/>
                <a:cs typeface="Arial" panose="020B0604020202020204" pitchFamily="34" charset="0"/>
              </a:rPr>
              <a:t>Cont’d.)</a:t>
            </a:r>
            <a:endParaRPr lang="en-US" sz="2800" dirty="0">
              <a:latin typeface="+mj-lt"/>
              <a:cs typeface="Arial" panose="020B0604020202020204" pitchFamily="34" charset="0"/>
            </a:endParaRPr>
          </a:p>
        </p:txBody>
      </p:sp>
      <p:sp>
        <p:nvSpPr>
          <p:cNvPr id="31747" name="Rectangle 5"/>
          <p:cNvSpPr>
            <a:spLocks noChangeArrowheads="1"/>
          </p:cNvSpPr>
          <p:nvPr/>
        </p:nvSpPr>
        <p:spPr bwMode="auto">
          <a:xfrm>
            <a:off x="-87313" y="1676400"/>
            <a:ext cx="8697913" cy="3124200"/>
          </a:xfrm>
          <a:prstGeom prst="rect">
            <a:avLst/>
          </a:prstGeom>
          <a:noFill/>
          <a:ln w="12700">
            <a:noFill/>
            <a:miter lim="800000"/>
            <a:headEnd/>
            <a:tailEnd/>
          </a:ln>
        </p:spPr>
        <p:txBody>
          <a:bodyPr lIns="90488" tIns="44450" rIns="90488" bIns="44450"/>
          <a:lstStyle/>
          <a:p>
            <a:pPr marL="685800" lvl="1" indent="-228600">
              <a:spcBef>
                <a:spcPct val="20000"/>
              </a:spcBef>
              <a:buFontTx/>
              <a:buChar char="•"/>
            </a:pPr>
            <a:r>
              <a:rPr lang="en-US" sz="2800" dirty="0">
                <a:solidFill>
                  <a:srgbClr val="800000"/>
                </a:solidFill>
                <a:latin typeface="+mn-lt"/>
              </a:rPr>
              <a:t>95% effective in preventing Hepatitis B for people who are vaccinated prior to an exposure </a:t>
            </a:r>
            <a:r>
              <a:rPr lang="en-US" sz="2800" dirty="0" smtClean="0">
                <a:solidFill>
                  <a:srgbClr val="800000"/>
                </a:solidFill>
                <a:latin typeface="+mn-lt"/>
              </a:rPr>
              <a:t>incident</a:t>
            </a:r>
            <a:endParaRPr lang="en-US" sz="2800" dirty="0">
              <a:solidFill>
                <a:srgbClr val="800000"/>
              </a:solidFill>
              <a:latin typeface="+mn-lt"/>
            </a:endParaRPr>
          </a:p>
          <a:p>
            <a:pPr marL="685800" lvl="1" indent="-228600">
              <a:spcBef>
                <a:spcPct val="20000"/>
              </a:spcBef>
            </a:pPr>
            <a:endParaRPr lang="en-US" sz="1000" dirty="0">
              <a:solidFill>
                <a:srgbClr val="800000"/>
              </a:solidFill>
              <a:latin typeface="+mn-lt"/>
            </a:endParaRPr>
          </a:p>
          <a:p>
            <a:pPr marL="685800" lvl="1" indent="-228600">
              <a:spcBef>
                <a:spcPct val="20000"/>
              </a:spcBef>
              <a:buFontTx/>
              <a:buChar char="•"/>
            </a:pPr>
            <a:r>
              <a:rPr lang="en-US" sz="2800" dirty="0">
                <a:solidFill>
                  <a:srgbClr val="660066"/>
                </a:solidFill>
                <a:latin typeface="+mn-lt"/>
              </a:rPr>
              <a:t>You should not receive the </a:t>
            </a:r>
            <a:r>
              <a:rPr lang="en-US" sz="2800" dirty="0" smtClean="0">
                <a:solidFill>
                  <a:srgbClr val="660066"/>
                </a:solidFill>
                <a:latin typeface="+mn-lt"/>
              </a:rPr>
              <a:t/>
            </a:r>
            <a:br>
              <a:rPr lang="en-US" sz="2800" dirty="0" smtClean="0">
                <a:solidFill>
                  <a:srgbClr val="660066"/>
                </a:solidFill>
                <a:latin typeface="+mn-lt"/>
              </a:rPr>
            </a:br>
            <a:r>
              <a:rPr lang="en-US" sz="2800" dirty="0" smtClean="0">
                <a:solidFill>
                  <a:srgbClr val="660066"/>
                </a:solidFill>
                <a:latin typeface="+mn-lt"/>
              </a:rPr>
              <a:t>vaccine if </a:t>
            </a:r>
            <a:r>
              <a:rPr lang="en-US" sz="2800" dirty="0">
                <a:solidFill>
                  <a:srgbClr val="660066"/>
                </a:solidFill>
                <a:latin typeface="+mn-lt"/>
              </a:rPr>
              <a:t>you:</a:t>
            </a:r>
          </a:p>
          <a:p>
            <a:pPr marL="1030288" lvl="3" indent="-231775">
              <a:spcBef>
                <a:spcPct val="20000"/>
              </a:spcBef>
              <a:buFontTx/>
              <a:buChar char="–"/>
            </a:pPr>
            <a:r>
              <a:rPr lang="en-US" sz="2400" dirty="0">
                <a:solidFill>
                  <a:srgbClr val="663300"/>
                </a:solidFill>
                <a:latin typeface="+mn-lt"/>
              </a:rPr>
              <a:t>are allergic to yeast or </a:t>
            </a:r>
            <a:r>
              <a:rPr lang="en-US" sz="2400" dirty="0" err="1" smtClean="0">
                <a:solidFill>
                  <a:srgbClr val="663300"/>
                </a:solidFill>
                <a:latin typeface="+mn-lt"/>
              </a:rPr>
              <a:t>thermisol</a:t>
            </a:r>
            <a:endParaRPr lang="en-US" sz="2400" dirty="0">
              <a:solidFill>
                <a:srgbClr val="663300"/>
              </a:solidFill>
              <a:latin typeface="+mn-lt"/>
            </a:endParaRPr>
          </a:p>
          <a:p>
            <a:pPr marL="1030288" lvl="3" indent="-231775">
              <a:spcBef>
                <a:spcPct val="20000"/>
              </a:spcBef>
              <a:buFontTx/>
              <a:buChar char="–"/>
            </a:pPr>
            <a:r>
              <a:rPr lang="en-US" sz="2400" dirty="0">
                <a:solidFill>
                  <a:srgbClr val="663300"/>
                </a:solidFill>
                <a:latin typeface="+mn-lt"/>
              </a:rPr>
              <a:t>have a serious active </a:t>
            </a:r>
            <a:r>
              <a:rPr lang="en-US" sz="2400" dirty="0" smtClean="0">
                <a:solidFill>
                  <a:srgbClr val="663300"/>
                </a:solidFill>
                <a:latin typeface="+mn-lt"/>
              </a:rPr>
              <a:t>infection</a:t>
            </a:r>
            <a:endParaRPr lang="en-US" sz="2400" dirty="0">
              <a:latin typeface="+mn-lt"/>
            </a:endParaRPr>
          </a:p>
        </p:txBody>
      </p:sp>
      <p:pic>
        <p:nvPicPr>
          <p:cNvPr id="29699" name="Picture 3" descr="C:\Users\Gary\AppData\Local\Microsoft\Windows\Temporary Internet Files\Content.IE5\MZD2EN9V\MCj04042570000[1].wmf"/>
          <p:cNvPicPr>
            <a:picLocks noChangeAspect="1" noChangeArrowheads="1"/>
          </p:cNvPicPr>
          <p:nvPr/>
        </p:nvPicPr>
        <p:blipFill>
          <a:blip r:embed="rId2" cstate="print"/>
          <a:stretch>
            <a:fillRect/>
          </a:stretch>
        </p:blipFill>
        <p:spPr bwMode="auto">
          <a:xfrm>
            <a:off x="5715000" y="2819400"/>
            <a:ext cx="3293961" cy="25661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35</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14748" y="338137"/>
            <a:ext cx="9129252" cy="652463"/>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Exposure Incident</a:t>
            </a:r>
          </a:p>
        </p:txBody>
      </p:sp>
      <p:sp>
        <p:nvSpPr>
          <p:cNvPr id="32771" name="Rectangle 5"/>
          <p:cNvSpPr>
            <a:spLocks noChangeArrowheads="1"/>
          </p:cNvSpPr>
          <p:nvPr/>
        </p:nvSpPr>
        <p:spPr bwMode="auto">
          <a:xfrm>
            <a:off x="2971800" y="1371600"/>
            <a:ext cx="5791200" cy="4572000"/>
          </a:xfrm>
          <a:prstGeom prst="rect">
            <a:avLst/>
          </a:prstGeom>
          <a:noFill/>
          <a:ln w="12700">
            <a:noFill/>
            <a:miter lim="800000"/>
            <a:headEnd/>
            <a:tailEnd/>
          </a:ln>
        </p:spPr>
        <p:txBody>
          <a:bodyPr lIns="90488" tIns="44450" rIns="90488" bIns="44450"/>
          <a:lstStyle/>
          <a:p>
            <a:pPr marL="742950" lvl="1" indent="-285750">
              <a:spcBef>
                <a:spcPts val="1800"/>
              </a:spcBef>
              <a:buFontTx/>
              <a:buChar char="•"/>
            </a:pPr>
            <a:r>
              <a:rPr lang="en-US" sz="2400" dirty="0">
                <a:solidFill>
                  <a:srgbClr val="006666"/>
                </a:solidFill>
                <a:latin typeface="+mn-lt"/>
              </a:rPr>
              <a:t>Contact with blood or OPIM involving your skin, eyes, or other mucous membranes</a:t>
            </a:r>
          </a:p>
          <a:p>
            <a:pPr marL="742950" lvl="1" indent="-285750">
              <a:spcBef>
                <a:spcPts val="1800"/>
              </a:spcBef>
              <a:buFontTx/>
              <a:buChar char="•"/>
            </a:pPr>
            <a:r>
              <a:rPr lang="en-US" sz="2400" dirty="0">
                <a:solidFill>
                  <a:srgbClr val="800000"/>
                </a:solidFill>
                <a:latin typeface="+mn-lt"/>
              </a:rPr>
              <a:t>Immediately wash affected </a:t>
            </a:r>
            <a:r>
              <a:rPr lang="en-US" sz="2400" dirty="0" smtClean="0">
                <a:solidFill>
                  <a:srgbClr val="800000"/>
                </a:solidFill>
                <a:latin typeface="+mn-lt"/>
              </a:rPr>
              <a:t>area</a:t>
            </a:r>
            <a:endParaRPr lang="en-US" sz="2400" dirty="0">
              <a:solidFill>
                <a:srgbClr val="800000"/>
              </a:solidFill>
              <a:latin typeface="+mn-lt"/>
            </a:endParaRPr>
          </a:p>
          <a:p>
            <a:pPr marL="742950" lvl="1" indent="-285750">
              <a:spcBef>
                <a:spcPts val="1800"/>
              </a:spcBef>
              <a:buFontTx/>
              <a:buChar char="•"/>
            </a:pPr>
            <a:r>
              <a:rPr lang="en-US" sz="2400" dirty="0">
                <a:solidFill>
                  <a:srgbClr val="800000"/>
                </a:solidFill>
                <a:latin typeface="+mn-lt"/>
              </a:rPr>
              <a:t>Splash with large amounts of water if eyes are exposed</a:t>
            </a:r>
          </a:p>
          <a:p>
            <a:pPr marL="742950" lvl="1" indent="-285750">
              <a:spcBef>
                <a:spcPts val="1800"/>
              </a:spcBef>
              <a:buFontTx/>
              <a:buChar char="•"/>
            </a:pPr>
            <a:r>
              <a:rPr lang="en-US" sz="2400" dirty="0">
                <a:solidFill>
                  <a:srgbClr val="660066"/>
                </a:solidFill>
                <a:latin typeface="+mn-lt"/>
              </a:rPr>
              <a:t>Immediately notify your manager or supervisor and ask for assistance</a:t>
            </a:r>
          </a:p>
          <a:p>
            <a:pPr marL="742950" lvl="1" indent="-285750">
              <a:spcBef>
                <a:spcPts val="1800"/>
              </a:spcBef>
              <a:buFontTx/>
              <a:buChar char="•"/>
            </a:pPr>
            <a:r>
              <a:rPr lang="en-US" sz="2400" dirty="0">
                <a:solidFill>
                  <a:srgbClr val="008000"/>
                </a:solidFill>
                <a:latin typeface="+mn-lt"/>
              </a:rPr>
              <a:t>Post-exposure medical evaluation must be offered</a:t>
            </a:r>
          </a:p>
        </p:txBody>
      </p:sp>
      <p:pic>
        <p:nvPicPr>
          <p:cNvPr id="32772" name="Picture 6" descr="BloodbornePathogens9"/>
          <p:cNvPicPr>
            <a:picLocks noChangeAspect="1" noChangeArrowheads="1"/>
          </p:cNvPicPr>
          <p:nvPr/>
        </p:nvPicPr>
        <p:blipFill>
          <a:blip r:embed="rId2" cstate="print"/>
          <a:stretch>
            <a:fillRect/>
          </a:stretch>
        </p:blipFill>
        <p:spPr bwMode="auto">
          <a:xfrm>
            <a:off x="457200" y="2438400"/>
            <a:ext cx="2667000" cy="19279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36</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17206" y="304800"/>
            <a:ext cx="9126794" cy="838200"/>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rPr>
              <a:t>Post-Exposure Evaluation</a:t>
            </a:r>
          </a:p>
        </p:txBody>
      </p:sp>
      <p:sp>
        <p:nvSpPr>
          <p:cNvPr id="33795" name="Rectangle 5"/>
          <p:cNvSpPr>
            <a:spLocks noChangeArrowheads="1"/>
          </p:cNvSpPr>
          <p:nvPr/>
        </p:nvSpPr>
        <p:spPr bwMode="auto">
          <a:xfrm>
            <a:off x="2667000" y="1295400"/>
            <a:ext cx="6248400" cy="4572000"/>
          </a:xfrm>
          <a:prstGeom prst="rect">
            <a:avLst/>
          </a:prstGeom>
          <a:noFill/>
          <a:ln w="12700">
            <a:noFill/>
            <a:miter lim="800000"/>
            <a:headEnd/>
            <a:tailEnd/>
          </a:ln>
        </p:spPr>
        <p:txBody>
          <a:bodyPr lIns="90488" tIns="44450" rIns="90488" bIns="44450"/>
          <a:lstStyle/>
          <a:p>
            <a:pPr marL="742950" lvl="1" indent="-285750">
              <a:spcBef>
                <a:spcPts val="1800"/>
              </a:spcBef>
              <a:buFontTx/>
              <a:buChar char="•"/>
            </a:pPr>
            <a:r>
              <a:rPr lang="en-US" sz="2400" dirty="0">
                <a:solidFill>
                  <a:srgbClr val="006666"/>
                </a:solidFill>
                <a:latin typeface="+mn-lt"/>
              </a:rPr>
              <a:t>Confidential medical evaluation</a:t>
            </a:r>
          </a:p>
          <a:p>
            <a:pPr marL="742950" lvl="1" indent="-285750">
              <a:spcBef>
                <a:spcPts val="1800"/>
              </a:spcBef>
              <a:buFontTx/>
              <a:buChar char="•"/>
            </a:pPr>
            <a:r>
              <a:rPr lang="en-US" sz="2400" dirty="0">
                <a:solidFill>
                  <a:srgbClr val="800000"/>
                </a:solidFill>
                <a:latin typeface="+mn-lt"/>
              </a:rPr>
              <a:t>Document route of exposure</a:t>
            </a:r>
          </a:p>
          <a:p>
            <a:pPr marL="742950" lvl="1" indent="-285750">
              <a:spcBef>
                <a:spcPts val="1800"/>
              </a:spcBef>
              <a:buFontTx/>
              <a:buChar char="•"/>
            </a:pPr>
            <a:r>
              <a:rPr lang="en-US" sz="2400" dirty="0">
                <a:solidFill>
                  <a:srgbClr val="660066"/>
                </a:solidFill>
                <a:latin typeface="+mn-lt"/>
              </a:rPr>
              <a:t>Identify source individual </a:t>
            </a:r>
          </a:p>
          <a:p>
            <a:pPr marL="742950" lvl="1" indent="-285750">
              <a:spcBef>
                <a:spcPts val="1800"/>
              </a:spcBef>
              <a:buFontTx/>
              <a:buChar char="•"/>
            </a:pPr>
            <a:r>
              <a:rPr lang="en-US" sz="2400" dirty="0">
                <a:solidFill>
                  <a:srgbClr val="008000"/>
                </a:solidFill>
                <a:latin typeface="+mn-lt"/>
              </a:rPr>
              <a:t>Test source individual’s blood (with consent)</a:t>
            </a:r>
            <a:endParaRPr lang="en-US" sz="2400" dirty="0">
              <a:latin typeface="+mn-lt"/>
            </a:endParaRPr>
          </a:p>
          <a:p>
            <a:pPr marL="742950" lvl="1" indent="-285750">
              <a:spcBef>
                <a:spcPts val="1800"/>
              </a:spcBef>
              <a:buFontTx/>
              <a:buChar char="•"/>
            </a:pPr>
            <a:r>
              <a:rPr lang="en-US" sz="2400" dirty="0">
                <a:solidFill>
                  <a:schemeClr val="accent2"/>
                </a:solidFill>
                <a:latin typeface="+mn-lt"/>
              </a:rPr>
              <a:t>Provide results to exposed employee</a:t>
            </a:r>
          </a:p>
          <a:p>
            <a:pPr marL="742950" lvl="1" indent="-285750">
              <a:spcBef>
                <a:spcPts val="1800"/>
              </a:spcBef>
              <a:buFontTx/>
              <a:buChar char="•"/>
            </a:pPr>
            <a:r>
              <a:rPr lang="en-US" sz="2400" dirty="0">
                <a:solidFill>
                  <a:schemeClr val="accent2"/>
                </a:solidFill>
                <a:latin typeface="+mn-lt"/>
              </a:rPr>
              <a:t>Test employee’s blood (with consent)</a:t>
            </a:r>
          </a:p>
          <a:p>
            <a:pPr marL="742950" lvl="1" indent="-285750">
              <a:spcBef>
                <a:spcPts val="1800"/>
              </a:spcBef>
              <a:buFontTx/>
              <a:buChar char="•"/>
            </a:pPr>
            <a:r>
              <a:rPr lang="en-US" sz="2400" dirty="0">
                <a:solidFill>
                  <a:schemeClr val="accent2"/>
                </a:solidFill>
                <a:latin typeface="+mn-lt"/>
              </a:rPr>
              <a:t>Provide follow-up</a:t>
            </a:r>
          </a:p>
        </p:txBody>
      </p:sp>
      <p:pic>
        <p:nvPicPr>
          <p:cNvPr id="33796" name="Picture 6"/>
          <p:cNvPicPr>
            <a:picLocks noChangeAspect="1" noChangeArrowheads="1"/>
          </p:cNvPicPr>
          <p:nvPr/>
        </p:nvPicPr>
        <p:blipFill>
          <a:blip r:embed="rId2" cstate="print"/>
          <a:srcRect/>
          <a:stretch>
            <a:fillRect/>
          </a:stretch>
        </p:blipFill>
        <p:spPr bwMode="auto">
          <a:xfrm>
            <a:off x="304800" y="1600200"/>
            <a:ext cx="2471738" cy="2817902"/>
          </a:xfrm>
          <a:prstGeom prst="rect">
            <a:avLst/>
          </a:prstGeom>
          <a:noFill/>
          <a:ln w="12700" algn="ctr">
            <a:noFill/>
            <a:miter lim="800000"/>
            <a:headEnd/>
            <a:tailEnd/>
          </a:ln>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37</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76200" y="304800"/>
            <a:ext cx="8915400" cy="723106"/>
          </a:xfrm>
          <a:prstGeom prst="rect">
            <a:avLst/>
          </a:prstGeom>
          <a:noFill/>
          <a:ln w="12700">
            <a:noFill/>
            <a:miter lim="800000"/>
            <a:headEnd/>
            <a:tailEnd/>
          </a:ln>
        </p:spPr>
        <p:txBody>
          <a:bodyPr lIns="90488" tIns="44450" rIns="90488" bIns="44450" anchor="ctr"/>
          <a:lstStyle/>
          <a:p>
            <a:pPr algn="ctr">
              <a:lnSpc>
                <a:spcPct val="90000"/>
              </a:lnSpc>
            </a:pPr>
            <a:r>
              <a:rPr lang="en-US" sz="4000" dirty="0">
                <a:latin typeface="+mj-lt"/>
                <a:cs typeface="Arial" panose="020B0604020202020204" pitchFamily="34" charset="0"/>
              </a:rPr>
              <a:t>Recordkeeping</a:t>
            </a:r>
          </a:p>
        </p:txBody>
      </p:sp>
      <p:sp>
        <p:nvSpPr>
          <p:cNvPr id="95237" name="Rectangle 5"/>
          <p:cNvSpPr>
            <a:spLocks noChangeArrowheads="1"/>
          </p:cNvSpPr>
          <p:nvPr/>
        </p:nvSpPr>
        <p:spPr bwMode="auto">
          <a:xfrm>
            <a:off x="2748321" y="1295400"/>
            <a:ext cx="6432550" cy="4267200"/>
          </a:xfrm>
          <a:prstGeom prst="rect">
            <a:avLst/>
          </a:prstGeom>
          <a:noFill/>
          <a:ln w="12700">
            <a:noFill/>
            <a:miter lim="800000"/>
            <a:headEnd/>
            <a:tailEnd/>
          </a:ln>
          <a:effectLst/>
        </p:spPr>
        <p:txBody>
          <a:bodyPr lIns="90488" tIns="44450" rIns="90488" bIns="44450"/>
          <a:lstStyle/>
          <a:p>
            <a:pPr marL="115888" lvl="1" indent="-115888">
              <a:spcBef>
                <a:spcPts val="1200"/>
              </a:spcBef>
              <a:buSzPct val="60000"/>
              <a:defRPr/>
            </a:pPr>
            <a:r>
              <a:rPr lang="en-US" sz="3200" dirty="0">
                <a:solidFill>
                  <a:srgbClr val="FF0000"/>
                </a:solidFill>
                <a:latin typeface="+mn-lt"/>
              </a:rPr>
              <a:t>Sharps injury log</a:t>
            </a:r>
          </a:p>
          <a:p>
            <a:pPr marL="338138" lvl="1" indent="-338138">
              <a:spcBef>
                <a:spcPts val="2400"/>
              </a:spcBef>
              <a:buSzPct val="60000"/>
              <a:buFont typeface="Arial" charset="0"/>
              <a:buChar char="•"/>
              <a:defRPr/>
            </a:pPr>
            <a:r>
              <a:rPr lang="en-US" sz="3200" dirty="0">
                <a:solidFill>
                  <a:srgbClr val="006666"/>
                </a:solidFill>
                <a:latin typeface="+mn-lt"/>
              </a:rPr>
              <a:t>Medical records</a:t>
            </a:r>
          </a:p>
          <a:p>
            <a:pPr marL="677863" lvl="3" indent="-282575">
              <a:spcBef>
                <a:spcPts val="1200"/>
              </a:spcBef>
              <a:buSzPct val="60000"/>
              <a:buFont typeface="Arial" charset="0"/>
              <a:buChar char="–"/>
              <a:defRPr/>
            </a:pPr>
            <a:r>
              <a:rPr lang="en-US" sz="2400" dirty="0">
                <a:solidFill>
                  <a:srgbClr val="800000"/>
                </a:solidFill>
                <a:latin typeface="+mn-lt"/>
              </a:rPr>
              <a:t>HBV vaccination status</a:t>
            </a:r>
          </a:p>
          <a:p>
            <a:pPr marL="677863" lvl="3" indent="-282575">
              <a:spcBef>
                <a:spcPts val="1200"/>
              </a:spcBef>
              <a:buSzPct val="60000"/>
              <a:buFont typeface="Arial" charset="0"/>
              <a:buChar char="–"/>
              <a:defRPr/>
            </a:pPr>
            <a:r>
              <a:rPr lang="en-US" sz="2400" dirty="0">
                <a:solidFill>
                  <a:srgbClr val="800000"/>
                </a:solidFill>
                <a:latin typeface="+mn-lt"/>
              </a:rPr>
              <a:t>Post-exposure evaluation and follow-up</a:t>
            </a:r>
          </a:p>
          <a:p>
            <a:pPr marL="338138" lvl="2" indent="-338138">
              <a:spcBef>
                <a:spcPts val="2400"/>
              </a:spcBef>
              <a:buSzPct val="60000"/>
              <a:buFont typeface="Arial" charset="0"/>
              <a:buChar char="•"/>
              <a:defRPr/>
            </a:pPr>
            <a:r>
              <a:rPr lang="en-US" sz="3200" dirty="0">
                <a:solidFill>
                  <a:srgbClr val="006666"/>
                </a:solidFill>
                <a:latin typeface="+mn-lt"/>
              </a:rPr>
              <a:t>Training records</a:t>
            </a:r>
          </a:p>
          <a:p>
            <a:pPr marL="677863" lvl="3" indent="-282575">
              <a:spcBef>
                <a:spcPts val="1200"/>
              </a:spcBef>
              <a:buSzPct val="60000"/>
              <a:buFontTx/>
              <a:buChar char="–"/>
              <a:defRPr/>
            </a:pPr>
            <a:r>
              <a:rPr lang="en-US" sz="2400" dirty="0">
                <a:solidFill>
                  <a:srgbClr val="800000"/>
                </a:solidFill>
                <a:latin typeface="+mn-lt"/>
              </a:rPr>
              <a:t>T</a:t>
            </a:r>
            <a:r>
              <a:rPr lang="en-US" sz="2400" dirty="0" smtClean="0">
                <a:solidFill>
                  <a:srgbClr val="800000"/>
                </a:solidFill>
                <a:latin typeface="+mn-lt"/>
              </a:rPr>
              <a:t>raining </a:t>
            </a:r>
            <a:r>
              <a:rPr lang="en-US" sz="2400" dirty="0">
                <a:solidFill>
                  <a:srgbClr val="800000"/>
                </a:solidFill>
                <a:latin typeface="+mn-lt"/>
              </a:rPr>
              <a:t>dates and content</a:t>
            </a:r>
          </a:p>
          <a:p>
            <a:pPr marL="677863" lvl="3" indent="-282575">
              <a:spcBef>
                <a:spcPts val="1200"/>
              </a:spcBef>
              <a:buSzPct val="60000"/>
              <a:buFontTx/>
              <a:buChar char="–"/>
              <a:defRPr/>
            </a:pPr>
            <a:r>
              <a:rPr lang="en-US" sz="2400" dirty="0">
                <a:solidFill>
                  <a:srgbClr val="800000"/>
                </a:solidFill>
                <a:latin typeface="+mn-lt"/>
              </a:rPr>
              <a:t>T</a:t>
            </a:r>
            <a:r>
              <a:rPr lang="en-US" sz="2400" dirty="0" smtClean="0">
                <a:solidFill>
                  <a:srgbClr val="800000"/>
                </a:solidFill>
                <a:latin typeface="+mn-lt"/>
              </a:rPr>
              <a:t>rainer </a:t>
            </a:r>
            <a:r>
              <a:rPr lang="en-US" sz="2400" dirty="0">
                <a:solidFill>
                  <a:srgbClr val="800000"/>
                </a:solidFill>
                <a:latin typeface="+mn-lt"/>
              </a:rPr>
              <a:t>information</a:t>
            </a:r>
          </a:p>
          <a:p>
            <a:pPr marL="677863" lvl="3" indent="-282575">
              <a:spcBef>
                <a:spcPts val="1200"/>
              </a:spcBef>
              <a:buSzPct val="60000"/>
              <a:buFontTx/>
              <a:buChar char="–"/>
              <a:defRPr/>
            </a:pPr>
            <a:r>
              <a:rPr lang="en-US" sz="2400" dirty="0" smtClean="0">
                <a:solidFill>
                  <a:srgbClr val="800000"/>
                </a:solidFill>
                <a:latin typeface="+mn-lt"/>
              </a:rPr>
              <a:t>Names </a:t>
            </a:r>
            <a:r>
              <a:rPr lang="en-US" sz="2400" dirty="0">
                <a:solidFill>
                  <a:srgbClr val="800000"/>
                </a:solidFill>
                <a:latin typeface="+mn-lt"/>
              </a:rPr>
              <a:t>and job titles of </a:t>
            </a:r>
            <a:r>
              <a:rPr lang="en-US" sz="2400" dirty="0" smtClean="0">
                <a:solidFill>
                  <a:srgbClr val="800000"/>
                </a:solidFill>
                <a:latin typeface="+mn-lt"/>
              </a:rPr>
              <a:t>trainees</a:t>
            </a:r>
            <a:endParaRPr lang="en-US" sz="2400" dirty="0">
              <a:solidFill>
                <a:srgbClr val="800000"/>
              </a:solidFill>
              <a:latin typeface="+mn-lt"/>
            </a:endParaRPr>
          </a:p>
        </p:txBody>
      </p:sp>
      <p:pic>
        <p:nvPicPr>
          <p:cNvPr id="34820" name="Picture 6"/>
          <p:cNvPicPr>
            <a:picLocks noChangeAspect="1" noChangeArrowheads="1"/>
          </p:cNvPicPr>
          <p:nvPr/>
        </p:nvPicPr>
        <p:blipFill>
          <a:blip r:embed="rId2" cstate="print"/>
          <a:stretch>
            <a:fillRect/>
          </a:stretch>
        </p:blipFill>
        <p:spPr bwMode="auto">
          <a:xfrm>
            <a:off x="228600" y="1676400"/>
            <a:ext cx="2324894" cy="2324894"/>
          </a:xfrm>
          <a:prstGeom prst="rect">
            <a:avLst/>
          </a:prstGeom>
          <a:noFill/>
          <a:ln w="12700" algn="ctr">
            <a:noFill/>
            <a:miter lim="800000"/>
            <a:headEnd/>
            <a:tailEnd/>
          </a:ln>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38</a:t>
            </a:fld>
            <a:r>
              <a:rPr lang="en-US" dirty="0" smtClean="0">
                <a:solidFill>
                  <a:schemeClr val="tx1"/>
                </a:solidFill>
              </a:rPr>
              <a:t>/40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8017"/>
            <a:ext cx="9144000" cy="808783"/>
          </a:xfrm>
        </p:spPr>
        <p:txBody>
          <a:bodyPr vert="horz" rtlCol="0">
            <a:normAutofit/>
          </a:bodyPr>
          <a:lstStyle/>
          <a:p>
            <a:r>
              <a:rPr lang="en-US" sz="4000" dirty="0" smtClean="0"/>
              <a:t>Sample Labels</a:t>
            </a:r>
            <a:endParaRPr lang="en-US" sz="4000" dirty="0"/>
          </a:p>
        </p:txBody>
      </p:sp>
      <p:sp>
        <p:nvSpPr>
          <p:cNvPr id="3" name="TextBox 2"/>
          <p:cNvSpPr txBox="1"/>
          <p:nvPr/>
        </p:nvSpPr>
        <p:spPr>
          <a:xfrm>
            <a:off x="3498535" y="2076688"/>
            <a:ext cx="3404078" cy="415498"/>
          </a:xfrm>
          <a:prstGeom prst="rect">
            <a:avLst/>
          </a:prstGeom>
          <a:noFill/>
        </p:spPr>
        <p:txBody>
          <a:bodyPr vert="horz" wrap="square" rtlCol="0">
            <a:spAutoFit/>
          </a:bodyPr>
          <a:lstStyle/>
          <a:p>
            <a:pPr>
              <a:buFont typeface="Arial"/>
              <a:buNone/>
            </a:pPr>
            <a:endParaRPr lang="en-US" sz="2100" kern="0">
              <a:solidFill>
                <a:srgbClr val="000000"/>
              </a:solidFill>
              <a:latin typeface="Futura Condensed"/>
            </a:endParaRPr>
          </a:p>
        </p:txBody>
      </p:sp>
      <p:pic>
        <p:nvPicPr>
          <p:cNvPr id="4" name="Picture 3"/>
          <p:cNvPicPr>
            <a:picLocks noChangeAspect="1"/>
          </p:cNvPicPr>
          <p:nvPr/>
        </p:nvPicPr>
        <p:blipFill>
          <a:blip r:embed="rId2"/>
          <a:stretch>
            <a:fillRect/>
          </a:stretch>
        </p:blipFill>
        <p:spPr>
          <a:xfrm>
            <a:off x="478121" y="1062316"/>
            <a:ext cx="2244431" cy="2170437"/>
          </a:xfrm>
          <a:prstGeom prst="rect">
            <a:avLst/>
          </a:prstGeom>
        </p:spPr>
      </p:pic>
      <p:pic>
        <p:nvPicPr>
          <p:cNvPr id="5" name="Picture 4"/>
          <p:cNvPicPr>
            <a:picLocks noChangeAspect="1"/>
          </p:cNvPicPr>
          <p:nvPr/>
        </p:nvPicPr>
        <p:blipFill>
          <a:blip r:embed="rId3"/>
          <a:stretch>
            <a:fillRect/>
          </a:stretch>
        </p:blipFill>
        <p:spPr>
          <a:xfrm>
            <a:off x="4191000" y="1018952"/>
            <a:ext cx="4689725" cy="1567229"/>
          </a:xfrm>
          <a:prstGeom prst="rect">
            <a:avLst/>
          </a:prstGeom>
        </p:spPr>
      </p:pic>
      <p:pic>
        <p:nvPicPr>
          <p:cNvPr id="6" name="Picture 5"/>
          <p:cNvPicPr>
            <a:picLocks noChangeAspect="1"/>
          </p:cNvPicPr>
          <p:nvPr/>
        </p:nvPicPr>
        <p:blipFill>
          <a:blip r:embed="rId4"/>
          <a:stretch>
            <a:fillRect/>
          </a:stretch>
        </p:blipFill>
        <p:spPr>
          <a:xfrm>
            <a:off x="2819400" y="2620101"/>
            <a:ext cx="1906905" cy="3461162"/>
          </a:xfrm>
          <a:prstGeom prst="rect">
            <a:avLst/>
          </a:prstGeom>
        </p:spPr>
      </p:pic>
      <p:pic>
        <p:nvPicPr>
          <p:cNvPr id="7" name="Picture 6"/>
          <p:cNvPicPr>
            <a:picLocks noChangeAspect="1"/>
          </p:cNvPicPr>
          <p:nvPr/>
        </p:nvPicPr>
        <p:blipFill>
          <a:blip r:embed="rId5"/>
          <a:stretch>
            <a:fillRect/>
          </a:stretch>
        </p:blipFill>
        <p:spPr>
          <a:xfrm>
            <a:off x="5313287" y="2766934"/>
            <a:ext cx="3144913" cy="3218336"/>
          </a:xfrm>
          <a:prstGeom prst="rect">
            <a:avLst/>
          </a:prstGeom>
        </p:spPr>
      </p:pic>
      <p:sp>
        <p:nvSpPr>
          <p:cNvPr id="9"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39</a:t>
            </a:fld>
            <a:r>
              <a:rPr lang="en-US" dirty="0" smtClean="0">
                <a:solidFill>
                  <a:schemeClr val="tx1"/>
                </a:solidFill>
              </a:rPr>
              <a:t>/40</a:t>
            </a:r>
            <a:endParaRPr lang="en-US" dirty="0">
              <a:solidFill>
                <a:schemeClr val="tx1"/>
              </a:solidFill>
            </a:endParaRPr>
          </a:p>
        </p:txBody>
      </p:sp>
    </p:spTree>
    <p:extLst>
      <p:ext uri="{BB962C8B-B14F-4D97-AF65-F5344CB8AC3E}">
        <p14:creationId xmlns:p14="http://schemas.microsoft.com/office/powerpoint/2010/main" val="34416265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0" y="304800"/>
            <a:ext cx="9067800" cy="762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Summary</a:t>
            </a:r>
          </a:p>
        </p:txBody>
      </p:sp>
      <p:sp>
        <p:nvSpPr>
          <p:cNvPr id="35843" name="Rectangle 3"/>
          <p:cNvSpPr>
            <a:spLocks noGrp="1" noChangeArrowheads="1"/>
          </p:cNvSpPr>
          <p:nvPr>
            <p:ph idx="1"/>
          </p:nvPr>
        </p:nvSpPr>
        <p:spPr>
          <a:xfrm>
            <a:off x="304800" y="1438837"/>
            <a:ext cx="8229600" cy="3590363"/>
          </a:xfrm>
        </p:spPr>
        <p:txBody>
          <a:bodyPr/>
          <a:lstStyle/>
          <a:p>
            <a:pPr eaLnBrk="1" hangingPunct="1">
              <a:spcBef>
                <a:spcPts val="2400"/>
              </a:spcBef>
            </a:pPr>
            <a:r>
              <a:rPr lang="en-US" altLang="en-US" dirty="0" smtClean="0">
                <a:solidFill>
                  <a:srgbClr val="006666"/>
                </a:solidFill>
              </a:rPr>
              <a:t>In the workplace, there is always a possibility that you will be exposed to BBPs. </a:t>
            </a:r>
          </a:p>
          <a:p>
            <a:pPr eaLnBrk="1" hangingPunct="1">
              <a:spcBef>
                <a:spcPts val="2400"/>
              </a:spcBef>
            </a:pPr>
            <a:r>
              <a:rPr lang="en-US" altLang="en-US" dirty="0" smtClean="0">
                <a:solidFill>
                  <a:srgbClr val="800000"/>
                </a:solidFill>
              </a:rPr>
              <a:t>Knowing what to do, who to call, and how to protect yourself and others is essential to reducing your risk and the risk to your co-workers.</a:t>
            </a:r>
          </a:p>
        </p:txBody>
      </p:sp>
      <p:pic>
        <p:nvPicPr>
          <p:cNvPr id="29698" name="Picture 2" descr="C:\Documents and Settings\edickinson\Local Settings\Temporary Internet Files\Content.IE5\X017BEQ2\MCj02372840000[1].wmf"/>
          <p:cNvPicPr>
            <a:picLocks noChangeAspect="1" noChangeArrowheads="1"/>
          </p:cNvPicPr>
          <p:nvPr/>
        </p:nvPicPr>
        <p:blipFill>
          <a:blip r:embed="rId3" cstate="print"/>
          <a:stretch>
            <a:fillRect/>
          </a:stretch>
        </p:blipFill>
        <p:spPr bwMode="auto">
          <a:xfrm>
            <a:off x="5486400" y="4499351"/>
            <a:ext cx="2338812" cy="1171351"/>
          </a:xfrm>
          <a:prstGeom prst="rect">
            <a:avLst/>
          </a:prstGeom>
          <a:noFill/>
        </p:spPr>
      </p:pic>
      <p:sp>
        <p:nvSpPr>
          <p:cNvPr id="6" name="Slide Number Placeholder 4"/>
          <p:cNvSpPr txBox="1">
            <a:spLocks/>
          </p:cNvSpPr>
          <p:nvPr/>
        </p:nvSpPr>
        <p:spPr>
          <a:xfrm>
            <a:off x="8001000" y="6324600"/>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40</a:t>
            </a:fld>
            <a:r>
              <a:rPr lang="en-US" dirty="0" smtClean="0">
                <a:solidFill>
                  <a:schemeClr val="tx1"/>
                </a:solidFill>
              </a:rPr>
              <a:t>/40</a:t>
            </a:r>
            <a:endParaRPr lang="en-US" dirty="0">
              <a:solidFill>
                <a:schemeClr val="tx1"/>
              </a:solidFill>
            </a:endParaRP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FONTWEIGHT:1:0:0" val="7"/>
</p:tagLst>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1840</TotalTime>
  <Words>1721</Words>
  <Application>Microsoft Office PowerPoint</Application>
  <PresentationFormat>On-screen Show (4:3)</PresentationFormat>
  <Paragraphs>335</Paragraphs>
  <Slides>40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CommonBullets</vt:lpstr>
      <vt:lpstr>Futura Condensed</vt:lpstr>
      <vt:lpstr>Futura Std Medium</vt:lpstr>
      <vt:lpstr>Times New Roman</vt:lpstr>
      <vt:lpstr>safetyslides</vt:lpstr>
      <vt:lpstr>Unit 1: Safety Awareness</vt:lpstr>
      <vt:lpstr>Learning Objectives</vt:lpstr>
      <vt:lpstr>Learning Objectives (Cont’d.)</vt:lpstr>
      <vt:lpstr>Introduction</vt:lpstr>
      <vt:lpstr>Who is covered by the standard?</vt:lpstr>
      <vt:lpstr>Some Workers Who are at Risk</vt:lpstr>
      <vt:lpstr>How does exposure occur?</vt:lpstr>
      <vt:lpstr>What are Bloodborne Pathogens?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Regulated Medical Waste (RMW)</vt:lpstr>
      <vt:lpstr>PowerPoint Presentation</vt:lpstr>
      <vt:lpstr>Hazardous Waste (HW)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Sample Labels</vt:lpstr>
      <vt:lpstr>Summary</vt:lpstr>
    </vt:vector>
  </TitlesOfParts>
  <Company>STC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BBP</dc:title>
  <dc:creator>R. Butler</dc:creator>
  <cp:lastModifiedBy>Jason Selfridge</cp:lastModifiedBy>
  <cp:revision>92</cp:revision>
  <cp:lastPrinted>2016-01-15T22:31:30Z</cp:lastPrinted>
  <dcterms:created xsi:type="dcterms:W3CDTF">2006-12-14T14:55:05Z</dcterms:created>
  <dcterms:modified xsi:type="dcterms:W3CDTF">2016-01-15T22:36:00Z</dcterms:modified>
</cp:coreProperties>
</file>