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3" r:id="rId1"/>
  </p:sldMasterIdLst>
  <p:notesMasterIdLst>
    <p:notesMasterId r:id="rId46"/>
  </p:notesMasterIdLst>
  <p:handoutMasterIdLst>
    <p:handoutMasterId r:id="rId47"/>
  </p:handoutMasterIdLst>
  <p:sldIdLst>
    <p:sldId id="270" r:id="rId2"/>
    <p:sldId id="340" r:id="rId3"/>
    <p:sldId id="289" r:id="rId4"/>
    <p:sldId id="298" r:id="rId5"/>
    <p:sldId id="341" r:id="rId6"/>
    <p:sldId id="338" r:id="rId7"/>
    <p:sldId id="299" r:id="rId8"/>
    <p:sldId id="304" r:id="rId9"/>
    <p:sldId id="348" r:id="rId10"/>
    <p:sldId id="271" r:id="rId11"/>
    <p:sldId id="305" r:id="rId12"/>
    <p:sldId id="306" r:id="rId13"/>
    <p:sldId id="307" r:id="rId14"/>
    <p:sldId id="308" r:id="rId15"/>
    <p:sldId id="309" r:id="rId16"/>
    <p:sldId id="310" r:id="rId17"/>
    <p:sldId id="311" r:id="rId18"/>
    <p:sldId id="312" r:id="rId19"/>
    <p:sldId id="332" r:id="rId20"/>
    <p:sldId id="318" r:id="rId21"/>
    <p:sldId id="280" r:id="rId22"/>
    <p:sldId id="319" r:id="rId23"/>
    <p:sldId id="297" r:id="rId24"/>
    <p:sldId id="321" r:id="rId25"/>
    <p:sldId id="339" r:id="rId26"/>
    <p:sldId id="322" r:id="rId27"/>
    <p:sldId id="323" r:id="rId28"/>
    <p:sldId id="279" r:id="rId29"/>
    <p:sldId id="283" r:id="rId30"/>
    <p:sldId id="291" r:id="rId31"/>
    <p:sldId id="277" r:id="rId32"/>
    <p:sldId id="274" r:id="rId33"/>
    <p:sldId id="282" r:id="rId34"/>
    <p:sldId id="269" r:id="rId35"/>
    <p:sldId id="349" r:id="rId36"/>
    <p:sldId id="331" r:id="rId37"/>
    <p:sldId id="333" r:id="rId38"/>
    <p:sldId id="334" r:id="rId39"/>
    <p:sldId id="296" r:id="rId40"/>
    <p:sldId id="328" r:id="rId41"/>
    <p:sldId id="335" r:id="rId42"/>
    <p:sldId id="336" r:id="rId43"/>
    <p:sldId id="337" r:id="rId44"/>
    <p:sldId id="290" r:id="rId45"/>
  </p:sldIdLst>
  <p:sldSz cx="9144000" cy="6858000" type="screen4x3"/>
  <p:notesSz cx="6980238" cy="9210675"/>
  <p:defaultTextStyle>
    <a:defPPr>
      <a:defRPr lang="en-US"/>
    </a:defPPr>
    <a:lvl1pPr algn="l" rtl="0" eaLnBrk="0" fontAlgn="base" hangingPunct="0">
      <a:spcBef>
        <a:spcPct val="0"/>
      </a:spcBef>
      <a:spcAft>
        <a:spcPct val="0"/>
      </a:spcAft>
      <a:defRPr sz="2800" kern="1200">
        <a:solidFill>
          <a:srgbClr val="FFFFFF"/>
        </a:solidFill>
        <a:latin typeface="Arial" charset="0"/>
        <a:ea typeface="+mn-ea"/>
        <a:cs typeface="+mn-cs"/>
      </a:defRPr>
    </a:lvl1pPr>
    <a:lvl2pPr marL="457200" algn="l" rtl="0" eaLnBrk="0" fontAlgn="base" hangingPunct="0">
      <a:spcBef>
        <a:spcPct val="0"/>
      </a:spcBef>
      <a:spcAft>
        <a:spcPct val="0"/>
      </a:spcAft>
      <a:defRPr sz="2800" kern="1200">
        <a:solidFill>
          <a:srgbClr val="FFFFFF"/>
        </a:solidFill>
        <a:latin typeface="Arial" charset="0"/>
        <a:ea typeface="+mn-ea"/>
        <a:cs typeface="+mn-cs"/>
      </a:defRPr>
    </a:lvl2pPr>
    <a:lvl3pPr marL="914400" algn="l" rtl="0" eaLnBrk="0" fontAlgn="base" hangingPunct="0">
      <a:spcBef>
        <a:spcPct val="0"/>
      </a:spcBef>
      <a:spcAft>
        <a:spcPct val="0"/>
      </a:spcAft>
      <a:defRPr sz="2800" kern="1200">
        <a:solidFill>
          <a:srgbClr val="FFFFFF"/>
        </a:solidFill>
        <a:latin typeface="Arial" charset="0"/>
        <a:ea typeface="+mn-ea"/>
        <a:cs typeface="+mn-cs"/>
      </a:defRPr>
    </a:lvl3pPr>
    <a:lvl4pPr marL="1371600" algn="l" rtl="0" eaLnBrk="0" fontAlgn="base" hangingPunct="0">
      <a:spcBef>
        <a:spcPct val="0"/>
      </a:spcBef>
      <a:spcAft>
        <a:spcPct val="0"/>
      </a:spcAft>
      <a:defRPr sz="2800" kern="1200">
        <a:solidFill>
          <a:srgbClr val="FFFFFF"/>
        </a:solidFill>
        <a:latin typeface="Arial" charset="0"/>
        <a:ea typeface="+mn-ea"/>
        <a:cs typeface="+mn-cs"/>
      </a:defRPr>
    </a:lvl4pPr>
    <a:lvl5pPr marL="1828800" algn="l" rtl="0" eaLnBrk="0" fontAlgn="base" hangingPunct="0">
      <a:spcBef>
        <a:spcPct val="0"/>
      </a:spcBef>
      <a:spcAft>
        <a:spcPct val="0"/>
      </a:spcAft>
      <a:defRPr sz="2800" kern="1200">
        <a:solidFill>
          <a:srgbClr val="FFFFFF"/>
        </a:solidFill>
        <a:latin typeface="Arial" charset="0"/>
        <a:ea typeface="+mn-ea"/>
        <a:cs typeface="+mn-cs"/>
      </a:defRPr>
    </a:lvl5pPr>
    <a:lvl6pPr marL="2286000" algn="l" defTabSz="914400" rtl="0" eaLnBrk="1" latinLnBrk="0" hangingPunct="1">
      <a:defRPr sz="2800" kern="1200">
        <a:solidFill>
          <a:srgbClr val="FFFFFF"/>
        </a:solidFill>
        <a:latin typeface="Arial" charset="0"/>
        <a:ea typeface="+mn-ea"/>
        <a:cs typeface="+mn-cs"/>
      </a:defRPr>
    </a:lvl6pPr>
    <a:lvl7pPr marL="2743200" algn="l" defTabSz="914400" rtl="0" eaLnBrk="1" latinLnBrk="0" hangingPunct="1">
      <a:defRPr sz="2800" kern="1200">
        <a:solidFill>
          <a:srgbClr val="FFFFFF"/>
        </a:solidFill>
        <a:latin typeface="Arial" charset="0"/>
        <a:ea typeface="+mn-ea"/>
        <a:cs typeface="+mn-cs"/>
      </a:defRPr>
    </a:lvl7pPr>
    <a:lvl8pPr marL="3200400" algn="l" defTabSz="914400" rtl="0" eaLnBrk="1" latinLnBrk="0" hangingPunct="1">
      <a:defRPr sz="2800" kern="1200">
        <a:solidFill>
          <a:srgbClr val="FFFFFF"/>
        </a:solidFill>
        <a:latin typeface="Arial" charset="0"/>
        <a:ea typeface="+mn-ea"/>
        <a:cs typeface="+mn-cs"/>
      </a:defRPr>
    </a:lvl8pPr>
    <a:lvl9pPr marL="3657600" algn="l" defTabSz="914400" rtl="0" eaLnBrk="1" latinLnBrk="0" hangingPunct="1">
      <a:defRPr sz="2800" kern="1200">
        <a:solidFill>
          <a:srgbClr val="FFFFFF"/>
        </a:solidFill>
        <a:latin typeface="Arial" charset="0"/>
        <a:ea typeface="+mn-ea"/>
        <a:cs typeface="+mn-cs"/>
      </a:defRPr>
    </a:lvl9pPr>
  </p:defaultTextStyle>
  <p:extLst>
    <p:ext uri="{EFAFB233-063F-42B5-8137-9DF3F51BA10A}">
      <p15:sldGuideLst xmlns="" xmlns:p15="http://schemas.microsoft.com/office/powerpoint/2012/main">
        <p15:guide id="1" orient="horz" pos="1152">
          <p15:clr>
            <a:srgbClr val="A4A3A4"/>
          </p15:clr>
        </p15:guide>
        <p15:guide id="2" pos="2880">
          <p15:clr>
            <a:srgbClr val="A4A3A4"/>
          </p15:clr>
        </p15:guide>
      </p15:sldGuideLst>
    </p:ext>
    <p:ext uri="{2D200454-40CA-4A62-9FC3-DE9A4176ACB9}">
      <p15:notesGuideLst xmlns="" xmlns:p15="http://schemas.microsoft.com/office/powerpoint/2012/main">
        <p15:guide id="1" orient="horz" pos="2900">
          <p15:clr>
            <a:srgbClr val="A4A3A4"/>
          </p15:clr>
        </p15:guide>
        <p15:guide id="2" pos="21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FFFFFF"/>
    <a:srgbClr val="FF9900"/>
    <a:srgbClr val="00FFFF"/>
    <a:srgbClr val="0000FF"/>
    <a:srgbClr val="6699FF"/>
    <a:srgbClr val="99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91976" autoAdjust="0"/>
  </p:normalViewPr>
  <p:slideViewPr>
    <p:cSldViewPr>
      <p:cViewPr varScale="1">
        <p:scale>
          <a:sx n="107" d="100"/>
          <a:sy n="107" d="100"/>
        </p:scale>
        <p:origin x="-1734" y="-96"/>
      </p:cViewPr>
      <p:guideLst>
        <p:guide orient="horz" pos="1152"/>
        <p:guide pos="2880"/>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varScale="1">
      <p:scale>
        <a:sx n="1" d="1"/>
        <a:sy n="1" d="1"/>
      </p:scale>
      <p:origin x="0" y="-2720"/>
    </p:cViewPr>
  </p:sorterViewPr>
  <p:notesViewPr>
    <p:cSldViewPr>
      <p:cViewPr>
        <p:scale>
          <a:sx n="75" d="100"/>
          <a:sy n="75" d="100"/>
        </p:scale>
        <p:origin x="-4110" y="-468"/>
      </p:cViewPr>
      <p:guideLst>
        <p:guide orient="horz" pos="2900"/>
        <p:guide pos="219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1588"/>
            <a:ext cx="3025776"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t" anchorCtr="0" compatLnSpc="1">
            <a:prstTxWarp prst="textNoShape">
              <a:avLst/>
            </a:prstTxWarp>
          </a:bodyPr>
          <a:lstStyle>
            <a:lvl1pPr defTabSz="890588">
              <a:defRPr sz="1000" i="1"/>
            </a:lvl1pPr>
          </a:lstStyle>
          <a:p>
            <a:endParaRPr lang="en-US"/>
          </a:p>
        </p:txBody>
      </p:sp>
      <p:sp>
        <p:nvSpPr>
          <p:cNvPr id="3075" name="Rectangle 3"/>
          <p:cNvSpPr>
            <a:spLocks noGrp="1" noChangeArrowheads="1"/>
          </p:cNvSpPr>
          <p:nvPr>
            <p:ph type="dt" sz="quarter" idx="1"/>
          </p:nvPr>
        </p:nvSpPr>
        <p:spPr bwMode="auto">
          <a:xfrm>
            <a:off x="3956050" y="-1588"/>
            <a:ext cx="3025775"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t" anchorCtr="0" compatLnSpc="1">
            <a:prstTxWarp prst="textNoShape">
              <a:avLst/>
            </a:prstTxWarp>
          </a:bodyPr>
          <a:lstStyle>
            <a:lvl1pPr algn="r" defTabSz="890588">
              <a:defRPr sz="1000" i="1"/>
            </a:lvl1pPr>
          </a:lstStyle>
          <a:p>
            <a:endParaRPr lang="en-US"/>
          </a:p>
        </p:txBody>
      </p:sp>
      <p:sp>
        <p:nvSpPr>
          <p:cNvPr id="3076" name="Rectangle 4"/>
          <p:cNvSpPr>
            <a:spLocks noGrp="1" noChangeArrowheads="1"/>
          </p:cNvSpPr>
          <p:nvPr>
            <p:ph type="ftr" sz="quarter" idx="2"/>
          </p:nvPr>
        </p:nvSpPr>
        <p:spPr bwMode="auto">
          <a:xfrm>
            <a:off x="-1588" y="8748713"/>
            <a:ext cx="3025776"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b" anchorCtr="0" compatLnSpc="1">
            <a:prstTxWarp prst="textNoShape">
              <a:avLst/>
            </a:prstTxWarp>
          </a:bodyPr>
          <a:lstStyle>
            <a:lvl1pPr defTabSz="890588">
              <a:defRPr sz="1000" i="1"/>
            </a:lvl1pPr>
          </a:lstStyle>
          <a:p>
            <a:endParaRPr lang="en-US"/>
          </a:p>
        </p:txBody>
      </p:sp>
      <p:sp>
        <p:nvSpPr>
          <p:cNvPr id="3077" name="Rectangle 5"/>
          <p:cNvSpPr>
            <a:spLocks noGrp="1" noChangeArrowheads="1"/>
          </p:cNvSpPr>
          <p:nvPr>
            <p:ph type="sldNum" sz="quarter" idx="3"/>
          </p:nvPr>
        </p:nvSpPr>
        <p:spPr bwMode="auto">
          <a:xfrm>
            <a:off x="3956050" y="8748713"/>
            <a:ext cx="30257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b" anchorCtr="0" compatLnSpc="1">
            <a:prstTxWarp prst="textNoShape">
              <a:avLst/>
            </a:prstTxWarp>
          </a:bodyPr>
          <a:lstStyle>
            <a:lvl1pPr algn="r" defTabSz="890588">
              <a:defRPr sz="1000" i="1">
                <a:solidFill>
                  <a:schemeClr val="tx1"/>
                </a:solidFill>
              </a:defRPr>
            </a:lvl1pPr>
          </a:lstStyle>
          <a:p>
            <a:endParaRPr lang="en-US" dirty="0"/>
          </a:p>
        </p:txBody>
      </p:sp>
      <p:sp>
        <p:nvSpPr>
          <p:cNvPr id="3078" name="Rectangle 6"/>
          <p:cNvSpPr>
            <a:spLocks noChangeArrowheads="1"/>
          </p:cNvSpPr>
          <p:nvPr/>
        </p:nvSpPr>
        <p:spPr bwMode="auto">
          <a:xfrm>
            <a:off x="6577013" y="8918575"/>
            <a:ext cx="330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199" tIns="46099" rIns="92199" bIns="46099" anchor="ctr"/>
          <a:lstStyle/>
          <a:p>
            <a:pPr algn="ctr" defTabSz="922338"/>
            <a:endParaRPr lang="en-US">
              <a:solidFill>
                <a:schemeClr val="tx1"/>
              </a:solidFill>
            </a:endParaRPr>
          </a:p>
        </p:txBody>
      </p:sp>
    </p:spTree>
    <p:extLst>
      <p:ext uri="{BB962C8B-B14F-4D97-AF65-F5344CB8AC3E}">
        <p14:creationId xmlns:p14="http://schemas.microsoft.com/office/powerpoint/2010/main" val="2754142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1588"/>
            <a:ext cx="3025776"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t" anchorCtr="0" compatLnSpc="1">
            <a:prstTxWarp prst="textNoShape">
              <a:avLst/>
            </a:prstTxWarp>
          </a:bodyPr>
          <a:lstStyle>
            <a:lvl1pPr defTabSz="890588">
              <a:defRPr sz="1000" i="1">
                <a:solidFill>
                  <a:schemeClr val="tx1"/>
                </a:solidFill>
                <a:latin typeface="Times New Roman" charset="0"/>
              </a:defRPr>
            </a:lvl1pPr>
          </a:lstStyle>
          <a:p>
            <a:endParaRPr lang="en-US"/>
          </a:p>
        </p:txBody>
      </p:sp>
      <p:sp>
        <p:nvSpPr>
          <p:cNvPr id="2051" name="Rectangle 3"/>
          <p:cNvSpPr>
            <a:spLocks noGrp="1" noChangeArrowheads="1"/>
          </p:cNvSpPr>
          <p:nvPr>
            <p:ph type="dt" idx="1"/>
          </p:nvPr>
        </p:nvSpPr>
        <p:spPr bwMode="auto">
          <a:xfrm>
            <a:off x="3956050" y="-1588"/>
            <a:ext cx="3025775"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t" anchorCtr="0" compatLnSpc="1">
            <a:prstTxWarp prst="textNoShape">
              <a:avLst/>
            </a:prstTxWarp>
          </a:bodyPr>
          <a:lstStyle>
            <a:lvl1pPr algn="r" defTabSz="890588">
              <a:defRPr sz="1000" i="1">
                <a:solidFill>
                  <a:schemeClr val="tx1"/>
                </a:solidFill>
                <a:latin typeface="Times New Roman" charset="0"/>
              </a:defRPr>
            </a:lvl1pPr>
          </a:lstStyle>
          <a:p>
            <a:endParaRPr lang="en-US"/>
          </a:p>
        </p:txBody>
      </p:sp>
      <p:sp>
        <p:nvSpPr>
          <p:cNvPr id="2052" name="Rectangle 4"/>
          <p:cNvSpPr>
            <a:spLocks noGrp="1" noChangeArrowheads="1"/>
          </p:cNvSpPr>
          <p:nvPr>
            <p:ph type="ftr" sz="quarter" idx="4"/>
          </p:nvPr>
        </p:nvSpPr>
        <p:spPr bwMode="auto">
          <a:xfrm>
            <a:off x="-1588" y="8748713"/>
            <a:ext cx="3025776"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b" anchorCtr="0" compatLnSpc="1">
            <a:prstTxWarp prst="textNoShape">
              <a:avLst/>
            </a:prstTxWarp>
          </a:bodyPr>
          <a:lstStyle>
            <a:lvl1pPr defTabSz="890588">
              <a:defRPr sz="1000" i="1">
                <a:solidFill>
                  <a:schemeClr val="tx1"/>
                </a:solidFill>
                <a:latin typeface="Times New Roman" charset="0"/>
              </a:defRPr>
            </a:lvl1pPr>
          </a:lstStyle>
          <a:p>
            <a:endParaRPr lang="en-US"/>
          </a:p>
        </p:txBody>
      </p:sp>
      <p:sp>
        <p:nvSpPr>
          <p:cNvPr id="2053" name="Rectangle 5"/>
          <p:cNvSpPr>
            <a:spLocks noGrp="1" noChangeArrowheads="1"/>
          </p:cNvSpPr>
          <p:nvPr>
            <p:ph type="sldNum" sz="quarter" idx="5"/>
          </p:nvPr>
        </p:nvSpPr>
        <p:spPr bwMode="auto">
          <a:xfrm>
            <a:off x="3956050" y="8748713"/>
            <a:ext cx="30257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08" tIns="0" rIns="19208" bIns="0" numCol="1" anchor="b" anchorCtr="0" compatLnSpc="1">
            <a:prstTxWarp prst="textNoShape">
              <a:avLst/>
            </a:prstTxWarp>
          </a:bodyPr>
          <a:lstStyle>
            <a:lvl1pPr algn="r" defTabSz="890588">
              <a:defRPr sz="1000" i="1">
                <a:solidFill>
                  <a:schemeClr val="tx1"/>
                </a:solidFill>
                <a:latin typeface="Times New Roman" charset="0"/>
              </a:defRPr>
            </a:lvl1pPr>
          </a:lstStyle>
          <a:p>
            <a:fld id="{7A1AE389-9AF3-4355-80CC-F8AB72E04B01}" type="slidenum">
              <a:rPr lang="en-US"/>
              <a:pPr/>
              <a:t>‹#›</a:t>
            </a:fld>
            <a:endParaRPr lang="en-US"/>
          </a:p>
        </p:txBody>
      </p:sp>
      <p:sp>
        <p:nvSpPr>
          <p:cNvPr id="2054" name="Rectangle 6"/>
          <p:cNvSpPr>
            <a:spLocks noGrp="1" noChangeArrowheads="1"/>
          </p:cNvSpPr>
          <p:nvPr>
            <p:ph type="body" sz="quarter" idx="3"/>
          </p:nvPr>
        </p:nvSpPr>
        <p:spPr bwMode="auto">
          <a:xfrm>
            <a:off x="930275" y="4371975"/>
            <a:ext cx="5119688" cy="41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9" tIns="44819" rIns="92839" bIns="4481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5" name="Rectangle 7"/>
          <p:cNvSpPr>
            <a:spLocks noGrp="1" noRot="1" noChangeAspect="1" noChangeArrowheads="1" noTextEdit="1"/>
          </p:cNvSpPr>
          <p:nvPr>
            <p:ph type="sldImg" idx="2"/>
          </p:nvPr>
        </p:nvSpPr>
        <p:spPr bwMode="auto">
          <a:xfrm>
            <a:off x="1244600" y="735013"/>
            <a:ext cx="4489450" cy="3367087"/>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447879117"/>
      </p:ext>
    </p:extLst>
  </p:cSld>
  <p:clrMap bg1="lt1" tx1="dk1" bg2="lt2" tx2="dk2" accent1="accent1" accent2="accent2" accent3="accent3" accent4="accent4" accent5="accent5" accent6="accent6" hlink="hlink" folHlink="folHlink"/>
  <p:notesStyle>
    <a:lvl1pPr algn="l" defTabSz="873125" rtl="0" eaLnBrk="0" fontAlgn="base" hangingPunct="0">
      <a:spcBef>
        <a:spcPct val="30000"/>
      </a:spcBef>
      <a:spcAft>
        <a:spcPct val="0"/>
      </a:spcAft>
      <a:defRPr sz="1200" kern="1200">
        <a:solidFill>
          <a:schemeClr val="tx1"/>
        </a:solidFill>
        <a:latin typeface="Arial" charset="0"/>
        <a:ea typeface="+mn-ea"/>
        <a:cs typeface="+mn-cs"/>
      </a:defRPr>
    </a:lvl1pPr>
    <a:lvl2pPr marL="447675" algn="l" defTabSz="873125" rtl="0" eaLnBrk="0" fontAlgn="base" hangingPunct="0">
      <a:spcBef>
        <a:spcPct val="30000"/>
      </a:spcBef>
      <a:spcAft>
        <a:spcPct val="0"/>
      </a:spcAft>
      <a:defRPr sz="1200" kern="1200">
        <a:solidFill>
          <a:schemeClr val="tx1"/>
        </a:solidFill>
        <a:latin typeface="Arial" charset="0"/>
        <a:ea typeface="+mn-ea"/>
        <a:cs typeface="+mn-cs"/>
      </a:defRPr>
    </a:lvl2pPr>
    <a:lvl3pPr marL="895350" algn="l" defTabSz="873125" rtl="0" eaLnBrk="0" fontAlgn="base" hangingPunct="0">
      <a:spcBef>
        <a:spcPct val="30000"/>
      </a:spcBef>
      <a:spcAft>
        <a:spcPct val="0"/>
      </a:spcAft>
      <a:defRPr sz="1200" kern="1200">
        <a:solidFill>
          <a:schemeClr val="tx1"/>
        </a:solidFill>
        <a:latin typeface="Arial" charset="0"/>
        <a:ea typeface="+mn-ea"/>
        <a:cs typeface="+mn-cs"/>
      </a:defRPr>
    </a:lvl3pPr>
    <a:lvl4pPr marL="1343025" algn="l" defTabSz="873125" rtl="0" eaLnBrk="0" fontAlgn="base" hangingPunct="0">
      <a:spcBef>
        <a:spcPct val="30000"/>
      </a:spcBef>
      <a:spcAft>
        <a:spcPct val="0"/>
      </a:spcAft>
      <a:defRPr sz="1200" kern="1200">
        <a:solidFill>
          <a:schemeClr val="tx1"/>
        </a:solidFill>
        <a:latin typeface="Arial" charset="0"/>
        <a:ea typeface="+mn-ea"/>
        <a:cs typeface="+mn-cs"/>
      </a:defRPr>
    </a:lvl4pPr>
    <a:lvl5pPr marL="1785938" algn="l" defTabSz="8731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D8EA7295-9132-4563-8823-C981F294203F}" type="slidenum">
              <a:rPr lang="en-US"/>
              <a:pPr/>
              <a:t>1</a:t>
            </a:fld>
            <a:endParaRPr lang="en-US"/>
          </a:p>
        </p:txBody>
      </p:sp>
      <p:sp>
        <p:nvSpPr>
          <p:cNvPr id="5122" name="Rectangle 2"/>
          <p:cNvSpPr>
            <a:spLocks noGrp="1" noRot="1" noChangeAspect="1" noChangeArrowheads="1" noTextEdit="1"/>
          </p:cNvSpPr>
          <p:nvPr>
            <p:ph type="sldImg"/>
          </p:nvPr>
        </p:nvSpPr>
        <p:spPr>
          <a:xfrm>
            <a:off x="1244600" y="733425"/>
            <a:ext cx="4491038" cy="3368675"/>
          </a:xfrm>
          <a:ln cap="flat"/>
        </p:spPr>
      </p:sp>
      <p:sp>
        <p:nvSpPr>
          <p:cNvPr id="5123" name="Rectangle 3"/>
          <p:cNvSpPr>
            <a:spLocks noGrp="1" noChangeArrowheads="1"/>
          </p:cNvSpPr>
          <p:nvPr>
            <p:ph type="body" idx="1"/>
          </p:nvPr>
        </p:nvSpPr>
        <p:spPr>
          <a:noFill/>
          <a:ln/>
        </p:spPr>
        <p:txBody>
          <a:bodyPr/>
          <a:lstStyle/>
          <a:p>
            <a:r>
              <a:rPr lang="en-US" sz="1300" dirty="0"/>
              <a:t>This presentation is designed to assist trainers conducting OSHA 10-hour General Industry outreach training for workers.  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endParaRPr lang="en-US" sz="1300" dirty="0"/>
          </a:p>
          <a:p>
            <a:r>
              <a:rPr lang="en-US" sz="1300" dirty="0"/>
              <a:t>This presentation is not a substitute for any of the provisions of the Occupational Safety and Health Act of 1970 or for any standards issued by the U.S. Department of Labor.  Mention of trade names, commercial products, or organizations does not imply endorsement by the U.S. Department of Labor.</a:t>
            </a:r>
          </a:p>
          <a:p>
            <a:endParaRPr lang="en-US" dirty="0"/>
          </a:p>
        </p:txBody>
      </p:sp>
    </p:spTree>
    <p:extLst>
      <p:ext uri="{BB962C8B-B14F-4D97-AF65-F5344CB8AC3E}">
        <p14:creationId xmlns:p14="http://schemas.microsoft.com/office/powerpoint/2010/main" val="3183886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1AE389-9AF3-4355-80CC-F8AB72E04B01}" type="slidenum">
              <a:rPr lang="en-US"/>
              <a:pPr/>
              <a:t>2</a:t>
            </a:fld>
            <a:endParaRPr lang="en-US"/>
          </a:p>
        </p:txBody>
      </p:sp>
    </p:spTree>
    <p:extLst>
      <p:ext uri="{BB962C8B-B14F-4D97-AF65-F5344CB8AC3E}">
        <p14:creationId xmlns:p14="http://schemas.microsoft.com/office/powerpoint/2010/main" val="2351638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AD3DF02C-8B75-45CC-BA90-E96340D3AEE2}" type="slidenum">
              <a:rPr lang="en-US"/>
              <a:pPr/>
              <a:t>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dirty="0"/>
              <a:t>29 CFR Part 1910 Subpart D</a:t>
            </a:r>
          </a:p>
          <a:p>
            <a:r>
              <a:rPr lang="en-US" dirty="0"/>
              <a:t>Walking-Working Surfaces (</a:t>
            </a:r>
            <a:r>
              <a:rPr lang="en-US" dirty="0">
                <a:cs typeface="Arial" charset="0"/>
              </a:rPr>
              <a:t>§1910.21 to 1910.30)</a:t>
            </a:r>
            <a:endParaRPr lang="en-US" dirty="0"/>
          </a:p>
        </p:txBody>
      </p:sp>
    </p:spTree>
    <p:extLst>
      <p:ext uri="{BB962C8B-B14F-4D97-AF65-F5344CB8AC3E}">
        <p14:creationId xmlns:p14="http://schemas.microsoft.com/office/powerpoint/2010/main" val="428784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31"/>
          <p:cNvSpPr>
            <a:spLocks noGrp="1" noChangeArrowheads="1"/>
          </p:cNvSpPr>
          <p:nvPr>
            <p:ph type="sldNum" sz="quarter" idx="5"/>
          </p:nvPr>
        </p:nvSpPr>
        <p:spPr>
          <a:noFill/>
        </p:spPr>
        <p:txBody>
          <a:bodyPr/>
          <a:lstStyle/>
          <a:p>
            <a:fld id="{5EDAB7E4-1394-4B56-AAAF-9B0EDA54DA91}" type="slidenum">
              <a:rPr lang="en-US" altLang="en-US" smtClean="0"/>
              <a:pPr/>
              <a:t>4</a:t>
            </a:fld>
            <a:endParaRPr lang="en-US" altLang="en-US" dirty="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en-US" altLang="en-US" dirty="0" smtClean="0"/>
          </a:p>
        </p:txBody>
      </p:sp>
    </p:spTree>
    <p:extLst>
      <p:ext uri="{BB962C8B-B14F-4D97-AF65-F5344CB8AC3E}">
        <p14:creationId xmlns:p14="http://schemas.microsoft.com/office/powerpoint/2010/main" val="424119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1AE389-9AF3-4355-80CC-F8AB72E04B01}" type="slidenum">
              <a:rPr lang="en-US"/>
              <a:pPr/>
              <a:t>5</a:t>
            </a:fld>
            <a:endParaRPr lang="en-US"/>
          </a:p>
        </p:txBody>
      </p:sp>
    </p:spTree>
    <p:extLst>
      <p:ext uri="{BB962C8B-B14F-4D97-AF65-F5344CB8AC3E}">
        <p14:creationId xmlns:p14="http://schemas.microsoft.com/office/powerpoint/2010/main" val="4112973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1AE389-9AF3-4355-80CC-F8AB72E04B01}" type="slidenum">
              <a:rPr lang="en-US"/>
              <a:pPr/>
              <a:t>6</a:t>
            </a:fld>
            <a:endParaRPr lang="en-US"/>
          </a:p>
        </p:txBody>
      </p:sp>
    </p:spTree>
    <p:extLst>
      <p:ext uri="{BB962C8B-B14F-4D97-AF65-F5344CB8AC3E}">
        <p14:creationId xmlns:p14="http://schemas.microsoft.com/office/powerpoint/2010/main" val="2573132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noFill/>
        </p:spPr>
        <p:txBody>
          <a:bodyPr/>
          <a:lstStyle/>
          <a:p>
            <a:fld id="{C73B1F85-7A4A-44FD-B2BA-A91BAA1D3A15}" type="slidenum">
              <a:rPr lang="en-US" altLang="en-US" smtClean="0"/>
              <a:pPr/>
              <a:t>7</a:t>
            </a:fld>
            <a:endParaRPr lang="en-US" altLang="en-US" dirty="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592789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31"/>
          <p:cNvSpPr>
            <a:spLocks noGrp="1" noChangeArrowheads="1"/>
          </p:cNvSpPr>
          <p:nvPr>
            <p:ph type="sldNum" sz="quarter" idx="5"/>
          </p:nvPr>
        </p:nvSpPr>
        <p:spPr>
          <a:noFill/>
        </p:spPr>
        <p:txBody>
          <a:bodyPr/>
          <a:lstStyle/>
          <a:p>
            <a:fld id="{BCD7479C-72A8-46E1-9953-CC9BF2E3318A}" type="slidenum">
              <a:rPr lang="en-US" altLang="en-US" smtClean="0"/>
              <a:pPr/>
              <a:t>8</a:t>
            </a:fld>
            <a:endParaRPr lang="en-US" altLang="en-US" dirty="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20250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1AE389-9AF3-4355-80CC-F8AB72E04B01}" type="slidenum">
              <a:rPr lang="en-US" smtClean="0"/>
              <a:pPr/>
              <a:t>9</a:t>
            </a:fld>
            <a:endParaRPr lang="en-US"/>
          </a:p>
        </p:txBody>
      </p:sp>
    </p:spTree>
    <p:extLst>
      <p:ext uri="{BB962C8B-B14F-4D97-AF65-F5344CB8AC3E}">
        <p14:creationId xmlns:p14="http://schemas.microsoft.com/office/powerpoint/2010/main" val="4101126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F377E506-2592-4535-B4D3-2D33459CDE06}" type="slidenum">
              <a:rPr lang="en-US"/>
              <a:pPr/>
              <a:t>10</a:t>
            </a:fld>
            <a:endParaRPr lang="en-US"/>
          </a:p>
        </p:txBody>
      </p:sp>
      <p:sp>
        <p:nvSpPr>
          <p:cNvPr id="8194" name="Rectangle 2"/>
          <p:cNvSpPr>
            <a:spLocks noGrp="1" noRot="1" noChangeAspect="1" noChangeArrowheads="1" noTextEdit="1"/>
          </p:cNvSpPr>
          <p:nvPr>
            <p:ph type="sldImg"/>
          </p:nvPr>
        </p:nvSpPr>
        <p:spPr>
          <a:xfrm>
            <a:off x="1244600" y="733425"/>
            <a:ext cx="4491038" cy="3368675"/>
          </a:xfrm>
          <a:ln cap="flat"/>
        </p:spPr>
      </p:sp>
      <p:sp>
        <p:nvSpPr>
          <p:cNvPr id="8195" name="Rectangle 3"/>
          <p:cNvSpPr>
            <a:spLocks noGrp="1" noChangeArrowheads="1"/>
          </p:cNvSpPr>
          <p:nvPr>
            <p:ph type="body" idx="1"/>
          </p:nvPr>
        </p:nvSpPr>
        <p:spPr>
          <a:noFill/>
          <a:ln/>
        </p:spPr>
        <p:txBody>
          <a:bodyPr/>
          <a:lstStyle/>
          <a:p>
            <a:r>
              <a:rPr lang="en-US" dirty="0"/>
              <a:t>Some of the most frequently cited violations in Subpart D involve housekeeping [1910.22(a)].</a:t>
            </a:r>
          </a:p>
          <a:p>
            <a:endParaRPr lang="en-US" dirty="0"/>
          </a:p>
          <a:p>
            <a:r>
              <a:rPr lang="en-US" dirty="0"/>
              <a:t>Drainage must be maintained and gratings, mats or raised platforms must be provided where wet processes are used.</a:t>
            </a:r>
          </a:p>
          <a:p>
            <a:endParaRPr lang="en-US" dirty="0"/>
          </a:p>
          <a:p>
            <a:r>
              <a:rPr lang="en-US" dirty="0"/>
              <a:t>Every floor, working place and passageway must be kept free from protruding nails, splinters, holes, or loose boards to facilitate cleaning.</a:t>
            </a:r>
          </a:p>
        </p:txBody>
      </p:sp>
    </p:spTree>
    <p:extLst>
      <p:ext uri="{BB962C8B-B14F-4D97-AF65-F5344CB8AC3E}">
        <p14:creationId xmlns:p14="http://schemas.microsoft.com/office/powerpoint/2010/main" val="1242253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31"/>
          <p:cNvSpPr>
            <a:spLocks noGrp="1" noChangeArrowheads="1"/>
          </p:cNvSpPr>
          <p:nvPr>
            <p:ph type="sldNum" sz="quarter" idx="5"/>
          </p:nvPr>
        </p:nvSpPr>
        <p:spPr>
          <a:noFill/>
        </p:spPr>
        <p:txBody>
          <a:bodyPr/>
          <a:lstStyle/>
          <a:p>
            <a:fld id="{76BF98A6-4BEE-4A9F-8B75-66FD43779AE9}" type="slidenum">
              <a:rPr lang="en-US" altLang="en-US" smtClean="0"/>
              <a:pPr/>
              <a:t>11</a:t>
            </a:fld>
            <a:endParaRPr lang="en-US" altLang="en-US" dirty="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608664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31"/>
          <p:cNvSpPr>
            <a:spLocks noGrp="1" noChangeArrowheads="1"/>
          </p:cNvSpPr>
          <p:nvPr>
            <p:ph type="sldNum" sz="quarter" idx="5"/>
          </p:nvPr>
        </p:nvSpPr>
        <p:spPr>
          <a:noFill/>
        </p:spPr>
        <p:txBody>
          <a:bodyPr/>
          <a:lstStyle/>
          <a:p>
            <a:fld id="{854393FA-0A7A-44BF-8D1E-42C76CBD8CA1}" type="slidenum">
              <a:rPr lang="en-US" altLang="en-US" smtClean="0"/>
              <a:pPr/>
              <a:t>12</a:t>
            </a:fld>
            <a:endParaRPr lang="en-US" altLang="en-US" dirty="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3912718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31"/>
          <p:cNvSpPr>
            <a:spLocks noGrp="1" noChangeArrowheads="1"/>
          </p:cNvSpPr>
          <p:nvPr>
            <p:ph type="sldNum" sz="quarter" idx="5"/>
          </p:nvPr>
        </p:nvSpPr>
        <p:spPr>
          <a:noFill/>
        </p:spPr>
        <p:txBody>
          <a:bodyPr/>
          <a:lstStyle/>
          <a:p>
            <a:fld id="{67B462A0-9C5C-4C21-902E-54998307D481}" type="slidenum">
              <a:rPr lang="en-US" altLang="en-US" smtClean="0"/>
              <a:pPr/>
              <a:t>13</a:t>
            </a:fld>
            <a:endParaRPr lang="en-US" altLang="en-US" dirty="0"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052206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31"/>
          <p:cNvSpPr>
            <a:spLocks noGrp="1" noChangeArrowheads="1"/>
          </p:cNvSpPr>
          <p:nvPr>
            <p:ph type="sldNum" sz="quarter" idx="5"/>
          </p:nvPr>
        </p:nvSpPr>
        <p:spPr>
          <a:noFill/>
        </p:spPr>
        <p:txBody>
          <a:bodyPr/>
          <a:lstStyle/>
          <a:p>
            <a:fld id="{5D6447B5-57F5-48C0-AE6E-D30546DB729D}" type="slidenum">
              <a:rPr lang="en-US" altLang="en-US" smtClean="0"/>
              <a:pPr/>
              <a:t>14</a:t>
            </a:fld>
            <a:endParaRPr lang="en-US" altLang="en-US" dirty="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411977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31"/>
          <p:cNvSpPr>
            <a:spLocks noGrp="1" noChangeArrowheads="1"/>
          </p:cNvSpPr>
          <p:nvPr>
            <p:ph type="sldNum" sz="quarter" idx="5"/>
          </p:nvPr>
        </p:nvSpPr>
        <p:spPr>
          <a:noFill/>
        </p:spPr>
        <p:txBody>
          <a:bodyPr/>
          <a:lstStyle/>
          <a:p>
            <a:fld id="{B62DEC9D-9482-46AE-B8AE-AE2ADF88707E}" type="slidenum">
              <a:rPr lang="en-US" altLang="en-US" smtClean="0"/>
              <a:pPr/>
              <a:t>15</a:t>
            </a:fld>
            <a:endParaRPr lang="en-US" altLang="en-US" dirty="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3137956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31"/>
          <p:cNvSpPr>
            <a:spLocks noGrp="1" noChangeArrowheads="1"/>
          </p:cNvSpPr>
          <p:nvPr>
            <p:ph type="sldNum" sz="quarter" idx="5"/>
          </p:nvPr>
        </p:nvSpPr>
        <p:spPr>
          <a:noFill/>
        </p:spPr>
        <p:txBody>
          <a:bodyPr/>
          <a:lstStyle/>
          <a:p>
            <a:fld id="{913C809D-7AE3-49B6-8171-D74AAA52110D}" type="slidenum">
              <a:rPr lang="en-US" altLang="en-US" smtClean="0"/>
              <a:pPr/>
              <a:t>16</a:t>
            </a:fld>
            <a:endParaRPr lang="en-US" altLang="en-US" dirty="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809495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Question - Can you identify a specific tripping hazard you have noticed</a:t>
            </a:r>
            <a:r>
              <a:rPr lang="en-US" baseline="0" dirty="0" smtClean="0"/>
              <a:t> in your workplace?</a:t>
            </a:r>
            <a:endParaRPr lang="en-US" dirty="0"/>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smtClean="0"/>
              <a:pPr>
                <a:defRPr/>
              </a:pPr>
              <a:t>17</a:t>
            </a:fld>
            <a:endParaRPr lang="en-US" altLang="en-US" dirty="0"/>
          </a:p>
        </p:txBody>
      </p:sp>
    </p:spTree>
    <p:extLst>
      <p:ext uri="{BB962C8B-B14F-4D97-AF65-F5344CB8AC3E}">
        <p14:creationId xmlns:p14="http://schemas.microsoft.com/office/powerpoint/2010/main" val="215408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031"/>
          <p:cNvSpPr>
            <a:spLocks noGrp="1" noChangeArrowheads="1"/>
          </p:cNvSpPr>
          <p:nvPr>
            <p:ph type="sldNum" sz="quarter" idx="5"/>
          </p:nvPr>
        </p:nvSpPr>
        <p:spPr>
          <a:noFill/>
        </p:spPr>
        <p:txBody>
          <a:bodyPr/>
          <a:lstStyle/>
          <a:p>
            <a:fld id="{3AE1EDEF-CB81-4850-88BD-14B3D3C183A5}" type="slidenum">
              <a:rPr lang="en-US" altLang="en-US" smtClean="0"/>
              <a:pPr/>
              <a:t>18</a:t>
            </a:fld>
            <a:endParaRPr lang="en-US" altLang="en-US" dirty="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2415048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31"/>
          <p:cNvSpPr>
            <a:spLocks noGrp="1" noChangeArrowheads="1"/>
          </p:cNvSpPr>
          <p:nvPr>
            <p:ph type="sldNum" sz="quarter" idx="5"/>
          </p:nvPr>
        </p:nvSpPr>
        <p:spPr>
          <a:noFill/>
        </p:spPr>
        <p:txBody>
          <a:bodyPr/>
          <a:lstStyle/>
          <a:p>
            <a:fld id="{043702CA-7753-404D-AE91-E168B0A962EB}" type="slidenum">
              <a:rPr lang="en-US" altLang="en-US" smtClean="0"/>
              <a:pPr/>
              <a:t>20</a:t>
            </a:fld>
            <a:endParaRPr lang="en-US" altLang="en-US" dirty="0"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a:buNone/>
            </a:pPr>
            <a:r>
              <a:rPr lang="en-US" sz="1100" b="1" dirty="0" smtClean="0">
                <a:latin typeface="Times New Roman" pitchFamily="18" charset="0"/>
              </a:rPr>
              <a:t>Question:</a:t>
            </a:r>
            <a:r>
              <a:rPr lang="en-US" sz="1100" dirty="0" smtClean="0">
                <a:latin typeface="Times New Roman" pitchFamily="18" charset="0"/>
              </a:rPr>
              <a:t> What should you look for when inspecting a ladder?</a:t>
            </a:r>
          </a:p>
          <a:p>
            <a:pPr>
              <a:buNone/>
            </a:pPr>
            <a:r>
              <a:rPr lang="en-US" sz="1100" dirty="0" smtClean="0">
                <a:latin typeface="Times New Roman" pitchFamily="18" charset="0"/>
              </a:rPr>
              <a:t> </a:t>
            </a:r>
          </a:p>
          <a:p>
            <a:pPr>
              <a:buNone/>
            </a:pPr>
            <a:r>
              <a:rPr lang="en-US" sz="1100" b="1" dirty="0" smtClean="0">
                <a:latin typeface="Times New Roman" pitchFamily="18" charset="0"/>
              </a:rPr>
              <a:t>Answers will vary</a:t>
            </a:r>
            <a:r>
              <a:rPr lang="en-US" sz="1100" dirty="0" smtClean="0">
                <a:latin typeface="Times New Roman" pitchFamily="18" charset="0"/>
              </a:rPr>
              <a:t>, but should include:</a:t>
            </a:r>
          </a:p>
          <a:p>
            <a:pPr>
              <a:buNone/>
            </a:pPr>
            <a:endParaRPr lang="en-US" sz="1100" dirty="0" smtClean="0">
              <a:latin typeface="Times New Roman" pitchFamily="18" charset="0"/>
            </a:endParaRPr>
          </a:p>
          <a:p>
            <a:pPr lvl="0"/>
            <a:r>
              <a:rPr lang="en-US" sz="1100" dirty="0" smtClean="0">
                <a:latin typeface="Times New Roman" pitchFamily="18" charset="0"/>
              </a:rPr>
              <a:t>Grease, oil, or other slippery substances on rungs, and hand rails</a:t>
            </a:r>
          </a:p>
          <a:p>
            <a:pPr lvl="0"/>
            <a:r>
              <a:rPr lang="en-US" sz="1100" dirty="0" smtClean="0">
                <a:latin typeface="Times New Roman" pitchFamily="18" charset="0"/>
              </a:rPr>
              <a:t>Broken, damaged, or rusted, ladder locks</a:t>
            </a:r>
          </a:p>
          <a:p>
            <a:pPr lvl="0"/>
            <a:r>
              <a:rPr lang="en-US" sz="1100" dirty="0" smtClean="0">
                <a:latin typeface="Times New Roman" pitchFamily="18" charset="0"/>
              </a:rPr>
              <a:t>Wear on ladder feet, stability of ladder</a:t>
            </a:r>
          </a:p>
          <a:p>
            <a:pPr>
              <a:buFontTx/>
              <a:buNone/>
            </a:pPr>
            <a:endParaRPr lang="en-US" altLang="en-US" dirty="0" smtClean="0"/>
          </a:p>
        </p:txBody>
      </p:sp>
    </p:spTree>
    <p:extLst>
      <p:ext uri="{BB962C8B-B14F-4D97-AF65-F5344CB8AC3E}">
        <p14:creationId xmlns:p14="http://schemas.microsoft.com/office/powerpoint/2010/main" val="271869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A9C8F1C4-353B-49A3-8188-897CEE956BAB}" type="slidenum">
              <a:rPr lang="en-US"/>
              <a:pPr/>
              <a:t>21</a:t>
            </a:fld>
            <a:endParaRPr lang="en-US"/>
          </a:p>
        </p:txBody>
      </p:sp>
      <p:sp>
        <p:nvSpPr>
          <p:cNvPr id="38914" name="Rectangle 2"/>
          <p:cNvSpPr>
            <a:spLocks noGrp="1" noRot="1" noChangeAspect="1" noChangeArrowheads="1" noTextEdit="1"/>
          </p:cNvSpPr>
          <p:nvPr>
            <p:ph type="sldImg"/>
          </p:nvPr>
        </p:nvSpPr>
        <p:spPr>
          <a:xfrm>
            <a:off x="1244600" y="733425"/>
            <a:ext cx="4491038" cy="3368675"/>
          </a:xfrm>
          <a:ln cap="flat"/>
        </p:spPr>
      </p:sp>
      <p:sp>
        <p:nvSpPr>
          <p:cNvPr id="38915" name="Rectangle 3"/>
          <p:cNvSpPr>
            <a:spLocks noGrp="1" noChangeArrowheads="1"/>
          </p:cNvSpPr>
          <p:nvPr>
            <p:ph type="body" idx="1"/>
          </p:nvPr>
        </p:nvSpPr>
        <p:spPr>
          <a:noFill/>
          <a:ln/>
        </p:spPr>
        <p:txBody>
          <a:bodyPr/>
          <a:lstStyle/>
          <a:p>
            <a:r>
              <a:rPr lang="en-US" dirty="0"/>
              <a:t>1910.25</a:t>
            </a:r>
          </a:p>
          <a:p>
            <a:r>
              <a:rPr lang="en-US" dirty="0"/>
              <a:t>1910.26</a:t>
            </a:r>
          </a:p>
          <a:p>
            <a:endParaRPr lang="en-US" dirty="0"/>
          </a:p>
          <a:p>
            <a:r>
              <a:rPr lang="en-US" u="sng" dirty="0"/>
              <a:t>Maximum length</a:t>
            </a:r>
            <a:r>
              <a:rPr lang="en-US" dirty="0"/>
              <a:t>: Stepladders – 20 ft, single-rung ladders – 30 ft., two-section rung ladders – 60 ft</a:t>
            </a:r>
            <a:r>
              <a:rPr lang="en-US" dirty="0" smtClean="0"/>
              <a:t>.</a:t>
            </a:r>
          </a:p>
          <a:p>
            <a:endParaRPr lang="en-US" dirty="0" smtClean="0"/>
          </a:p>
          <a:p>
            <a:r>
              <a:rPr lang="en-US" dirty="0" smtClean="0"/>
              <a:t>1910.26(a)(2)(iii) </a:t>
            </a:r>
          </a:p>
          <a:p>
            <a:r>
              <a:rPr lang="en-US" dirty="0" smtClean="0"/>
              <a:t>Based on the nominal length of the ladder, each section of a </a:t>
            </a:r>
            <a:r>
              <a:rPr lang="en-US" dirty="0" err="1" smtClean="0"/>
              <a:t>multisection</a:t>
            </a:r>
            <a:r>
              <a:rPr lang="en-US" dirty="0" smtClean="0"/>
              <a:t> ladder shall overlap the adjacent section by at least the number of feet stated in the following:</a:t>
            </a:r>
          </a:p>
          <a:p>
            <a:r>
              <a:rPr lang="en-US" dirty="0" smtClean="0"/>
              <a:t>______________________________________________________</a:t>
            </a:r>
          </a:p>
          <a:p>
            <a:r>
              <a:rPr lang="en-US" dirty="0" smtClean="0"/>
              <a:t>                                   |</a:t>
            </a:r>
          </a:p>
          <a:p>
            <a:r>
              <a:rPr lang="en-US" dirty="0" smtClean="0"/>
              <a:t>   Normal length of ladder (feet)  | Overlap (feet)</a:t>
            </a:r>
          </a:p>
          <a:p>
            <a:r>
              <a:rPr lang="en-US" dirty="0" smtClean="0"/>
              <a:t>____________________________________|________________</a:t>
            </a:r>
          </a:p>
          <a:p>
            <a:r>
              <a:rPr lang="en-US" dirty="0" smtClean="0"/>
              <a:t>                                   |</a:t>
            </a:r>
          </a:p>
          <a:p>
            <a:r>
              <a:rPr lang="en-US" dirty="0" smtClean="0"/>
              <a:t>Up to and including 36 .............|           3</a:t>
            </a:r>
          </a:p>
          <a:p>
            <a:r>
              <a:rPr lang="en-US" dirty="0" smtClean="0"/>
              <a:t>Over 36, up to and including 48 </a:t>
            </a:r>
            <a:r>
              <a:rPr lang="en-US" smtClean="0"/>
              <a:t>....|       4</a:t>
            </a:r>
            <a:endParaRPr lang="en-US" dirty="0" smtClean="0"/>
          </a:p>
          <a:p>
            <a:r>
              <a:rPr lang="en-US" dirty="0" smtClean="0"/>
              <a:t>Over 48, up to 60 ..................|             5</a:t>
            </a:r>
          </a:p>
          <a:p>
            <a:r>
              <a:rPr lang="en-US" dirty="0" smtClean="0"/>
              <a:t>____________________________________|_________________</a:t>
            </a:r>
          </a:p>
          <a:p>
            <a:endParaRPr lang="en-US" dirty="0" smtClean="0"/>
          </a:p>
          <a:p>
            <a:endParaRPr lang="en-US" dirty="0" smtClean="0"/>
          </a:p>
          <a:p>
            <a:endParaRPr lang="en-US" dirty="0"/>
          </a:p>
          <a:p>
            <a:endParaRPr lang="en-US" dirty="0"/>
          </a:p>
          <a:p>
            <a:r>
              <a:rPr lang="en-US" dirty="0"/>
              <a:t>Stepladders must be equipped with a metal spreader or locking device to securely hold the front and back sections in an open position. </a:t>
            </a:r>
          </a:p>
          <a:p>
            <a:endParaRPr lang="en-US" dirty="0"/>
          </a:p>
          <a:p>
            <a:r>
              <a:rPr lang="en-US" dirty="0"/>
              <a:t>All ladders must be inspected periodically, kept in good condition at all times, and must be free from sharp edges, splinters, oil grease, or other defects which would affect their use.</a:t>
            </a:r>
          </a:p>
          <a:p>
            <a:endParaRPr lang="en-US" dirty="0"/>
          </a:p>
          <a:p>
            <a:r>
              <a:rPr lang="en-US" dirty="0"/>
              <a:t>- Always place the ladder on secure footing and lock in place.</a:t>
            </a:r>
          </a:p>
          <a:p>
            <a:r>
              <a:rPr lang="en-US" dirty="0"/>
              <a:t>- Short ladders shall not be spliced together to make long ladders. </a:t>
            </a:r>
          </a:p>
          <a:p>
            <a:r>
              <a:rPr lang="en-US" dirty="0"/>
              <a:t>- The top of a regular stepladder shall not be used as a step. </a:t>
            </a:r>
          </a:p>
          <a:p>
            <a:r>
              <a:rPr lang="en-US" dirty="0"/>
              <a:t>- Always face the ladder when climbing or descending.</a:t>
            </a:r>
          </a:p>
          <a:p>
            <a:endParaRPr lang="en-US" dirty="0"/>
          </a:p>
        </p:txBody>
      </p:sp>
    </p:spTree>
    <p:extLst>
      <p:ext uri="{BB962C8B-B14F-4D97-AF65-F5344CB8AC3E}">
        <p14:creationId xmlns:p14="http://schemas.microsoft.com/office/powerpoint/2010/main" val="115654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31"/>
          <p:cNvSpPr>
            <a:spLocks noGrp="1" noChangeArrowheads="1"/>
          </p:cNvSpPr>
          <p:nvPr>
            <p:ph type="sldNum" sz="quarter" idx="5"/>
          </p:nvPr>
        </p:nvSpPr>
        <p:spPr>
          <a:noFill/>
        </p:spPr>
        <p:txBody>
          <a:bodyPr/>
          <a:lstStyle/>
          <a:p>
            <a:fld id="{957B3CAF-A1EC-4DA2-A3A8-350FD52EED70}" type="slidenum">
              <a:rPr lang="en-US" altLang="en-US" smtClean="0"/>
              <a:pPr/>
              <a:t>22</a:t>
            </a:fld>
            <a:endParaRPr lang="en-US" altLang="en-US" dirty="0"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060929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146AD22B-A5C5-49A8-A123-0A3B0E11139B}" type="slidenum">
              <a:rPr lang="en-US"/>
              <a:pPr/>
              <a:t>23</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dirty="0"/>
              <a:t>1910.25</a:t>
            </a:r>
          </a:p>
        </p:txBody>
      </p:sp>
    </p:spTree>
    <p:extLst>
      <p:ext uri="{BB962C8B-B14F-4D97-AF65-F5344CB8AC3E}">
        <p14:creationId xmlns:p14="http://schemas.microsoft.com/office/powerpoint/2010/main" val="2825898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31"/>
          <p:cNvSpPr>
            <a:spLocks noGrp="1" noChangeArrowheads="1"/>
          </p:cNvSpPr>
          <p:nvPr>
            <p:ph type="sldNum" sz="quarter" idx="5"/>
          </p:nvPr>
        </p:nvSpPr>
        <p:spPr>
          <a:noFill/>
        </p:spPr>
        <p:txBody>
          <a:bodyPr/>
          <a:lstStyle/>
          <a:p>
            <a:fld id="{6273D0AC-18B7-40B8-A84B-BE41BBBE9C20}" type="slidenum">
              <a:rPr lang="en-US" altLang="en-US" smtClean="0"/>
              <a:pPr/>
              <a:t>24</a:t>
            </a:fld>
            <a:endParaRPr lang="en-US" altLang="en-US" dirty="0"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r>
              <a:rPr lang="en-US" altLang="en-US" dirty="0" smtClean="0"/>
              <a:t>NOTE:</a:t>
            </a:r>
          </a:p>
          <a:p>
            <a:pPr eaLnBrk="1" hangingPunct="1">
              <a:spcAft>
                <a:spcPts val="1191"/>
              </a:spcAft>
            </a:pPr>
            <a:r>
              <a:rPr lang="en-US" sz="1100" dirty="0" smtClean="0"/>
              <a:t>Withdraw defective ladders from service and tag or mark "Dangerous, Do Not Use“</a:t>
            </a:r>
          </a:p>
          <a:p>
            <a:pPr eaLnBrk="1" hangingPunct="1">
              <a:spcAft>
                <a:spcPts val="1191"/>
              </a:spcAft>
            </a:pPr>
            <a:endParaRPr lang="en-US" sz="1100" dirty="0" smtClean="0"/>
          </a:p>
          <a:p>
            <a:pPr eaLnBrk="1" hangingPunct="1">
              <a:spcAft>
                <a:spcPts val="1191"/>
              </a:spcAft>
            </a:pPr>
            <a:r>
              <a:rPr lang="en-US" sz="1100" dirty="0" smtClean="0"/>
              <a:t>Never use ladders in a horizontal position as scaffolds or work platforms</a:t>
            </a:r>
          </a:p>
          <a:p>
            <a:pPr eaLnBrk="1" hangingPunct="1">
              <a:spcAft>
                <a:spcPts val="1191"/>
              </a:spcAft>
            </a:pPr>
            <a:endParaRPr lang="en-US" sz="1100" dirty="0" smtClean="0"/>
          </a:p>
          <a:p>
            <a:pPr eaLnBrk="1" hangingPunct="1">
              <a:spcAft>
                <a:spcPts val="1191"/>
              </a:spcAft>
            </a:pPr>
            <a:r>
              <a:rPr lang="en-US" sz="1100" dirty="0" smtClean="0"/>
              <a:t>Never use metal ladders</a:t>
            </a:r>
            <a:r>
              <a:rPr lang="en-US" dirty="0" smtClean="0"/>
              <a:t> </a:t>
            </a:r>
            <a:r>
              <a:rPr lang="en-US" sz="1100" dirty="0" smtClean="0"/>
              <a:t>near electrical equipment</a:t>
            </a:r>
          </a:p>
          <a:p>
            <a:endParaRPr lang="en-US" altLang="en-US" dirty="0" smtClean="0"/>
          </a:p>
        </p:txBody>
      </p:sp>
    </p:spTree>
    <p:extLst>
      <p:ext uri="{BB962C8B-B14F-4D97-AF65-F5344CB8AC3E}">
        <p14:creationId xmlns:p14="http://schemas.microsoft.com/office/powerpoint/2010/main" val="1777607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handrail – required for 4 or more risers</a:t>
            </a:r>
          </a:p>
          <a:p>
            <a:r>
              <a:rPr lang="en-US" dirty="0" smtClean="0"/>
              <a:t>Too steep – no 1-4 ratio</a:t>
            </a:r>
          </a:p>
          <a:p>
            <a:r>
              <a:rPr lang="en-US" dirty="0" smtClean="0"/>
              <a:t>Rung height may be suspect – 6-12 inches</a:t>
            </a:r>
          </a:p>
          <a:p>
            <a:pPr marL="230188" marR="0" indent="-230188" algn="l" defTabSz="914400" rtl="0" eaLnBrk="0" fontAlgn="base" latinLnBrk="0" hangingPunct="0">
              <a:lnSpc>
                <a:spcPct val="100000"/>
              </a:lnSpc>
              <a:spcBef>
                <a:spcPct val="30000"/>
              </a:spcBef>
              <a:spcAft>
                <a:spcPct val="0"/>
              </a:spcAft>
              <a:buClrTx/>
              <a:buSzPct val="135000"/>
              <a:buFontTx/>
              <a:buChar char="•"/>
              <a:tabLst/>
              <a:defRPr/>
            </a:pPr>
            <a:r>
              <a:rPr lang="en-US" baseline="0" dirty="0" smtClean="0"/>
              <a:t>Uniform rung height off at bottom</a:t>
            </a:r>
            <a:endParaRPr lang="en-US" dirty="0" smtClean="0"/>
          </a:p>
          <a:p>
            <a:r>
              <a:rPr lang="en-US" dirty="0" smtClean="0"/>
              <a:t>Probably will not support</a:t>
            </a:r>
            <a:r>
              <a:rPr lang="en-US" baseline="0" dirty="0" smtClean="0"/>
              <a:t> 1000 </a:t>
            </a:r>
            <a:r>
              <a:rPr lang="en-US" baseline="0" dirty="0" err="1" smtClean="0"/>
              <a:t>lbs</a:t>
            </a:r>
            <a:r>
              <a:rPr lang="en-US" baseline="0" dirty="0" smtClean="0"/>
              <a:t> minimum</a:t>
            </a:r>
          </a:p>
          <a:p>
            <a:r>
              <a:rPr lang="en-US" baseline="0" dirty="0" smtClean="0"/>
              <a:t>Top step sticks out past step below it – trip hazard</a:t>
            </a:r>
          </a:p>
          <a:p>
            <a:r>
              <a:rPr lang="en-US" baseline="0" dirty="0" smtClean="0"/>
              <a:t>Hand rail at top too low</a:t>
            </a:r>
          </a:p>
          <a:p>
            <a:endParaRPr lang="en-US" dirty="0"/>
          </a:p>
        </p:txBody>
      </p:sp>
      <p:sp>
        <p:nvSpPr>
          <p:cNvPr id="4" name="Slide Number Placeholder 3"/>
          <p:cNvSpPr>
            <a:spLocks noGrp="1"/>
          </p:cNvSpPr>
          <p:nvPr>
            <p:ph type="sldNum" sz="quarter" idx="10"/>
          </p:nvPr>
        </p:nvSpPr>
        <p:spPr/>
        <p:txBody>
          <a:bodyPr/>
          <a:lstStyle/>
          <a:p>
            <a:pPr>
              <a:defRPr/>
            </a:pPr>
            <a:fld id="{B22EE2E4-7B3C-43D2-A64E-014B29D29DEF}" type="slidenum">
              <a:rPr lang="en-US" altLang="en-US" smtClean="0"/>
              <a:pPr>
                <a:defRPr/>
              </a:pPr>
              <a:t>25</a:t>
            </a:fld>
            <a:endParaRPr lang="en-US" altLang="en-US" dirty="0"/>
          </a:p>
        </p:txBody>
      </p:sp>
    </p:spTree>
    <p:extLst>
      <p:ext uri="{BB962C8B-B14F-4D97-AF65-F5344CB8AC3E}">
        <p14:creationId xmlns:p14="http://schemas.microsoft.com/office/powerpoint/2010/main" val="527945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31"/>
          <p:cNvSpPr>
            <a:spLocks noGrp="1" noChangeArrowheads="1"/>
          </p:cNvSpPr>
          <p:nvPr>
            <p:ph type="sldNum" sz="quarter" idx="5"/>
          </p:nvPr>
        </p:nvSpPr>
        <p:spPr>
          <a:noFill/>
        </p:spPr>
        <p:txBody>
          <a:bodyPr/>
          <a:lstStyle/>
          <a:p>
            <a:fld id="{7DE22121-8484-46D3-97EE-54E715E051DA}" type="slidenum">
              <a:rPr lang="en-US" altLang="en-US" smtClean="0"/>
              <a:pPr/>
              <a:t>26</a:t>
            </a:fld>
            <a:endParaRPr lang="en-US" altLang="en-US" dirty="0" smtClean="0"/>
          </a:p>
        </p:txBody>
      </p:sp>
      <p:sp>
        <p:nvSpPr>
          <p:cNvPr id="113667" name="Rectangle 2"/>
          <p:cNvSpPr>
            <a:spLocks noGrp="1" noRot="1" noChangeAspect="1" noChangeArrowheads="1" noTextEdit="1"/>
          </p:cNvSpPr>
          <p:nvPr>
            <p:ph type="sldImg"/>
          </p:nvPr>
        </p:nvSpPr>
        <p:spPr>
          <a:xfrm>
            <a:off x="1244600" y="735013"/>
            <a:ext cx="4489450" cy="3367087"/>
          </a:xfrm>
          <a:ln/>
        </p:spPr>
      </p:sp>
      <p:sp>
        <p:nvSpPr>
          <p:cNvPr id="113668" name="Rectangle 3"/>
          <p:cNvSpPr>
            <a:spLocks noGrp="1" noChangeArrowheads="1"/>
          </p:cNvSpPr>
          <p:nvPr>
            <p:ph type="body" idx="1"/>
          </p:nvPr>
        </p:nvSpPr>
        <p:spPr>
          <a:xfrm>
            <a:off x="931015" y="4372554"/>
            <a:ext cx="5118209" cy="4146062"/>
          </a:xfrm>
          <a:noFill/>
          <a:ln/>
        </p:spPr>
        <p:txBody>
          <a:bodyPr/>
          <a:lstStyle/>
          <a:p>
            <a:r>
              <a:rPr lang="en-US" dirty="0" smtClean="0"/>
              <a:t>1910.27</a:t>
            </a:r>
          </a:p>
          <a:p>
            <a:endParaRPr lang="en-US" dirty="0" smtClean="0"/>
          </a:p>
          <a:p>
            <a:r>
              <a:rPr lang="en-US" dirty="0" smtClean="0"/>
              <a:t>All fixed ladders must be inspected regularly and be maintained in a safe condition.</a:t>
            </a:r>
          </a:p>
          <a:p>
            <a:endParaRPr lang="en-US" dirty="0" smtClean="0"/>
          </a:p>
          <a:p>
            <a:r>
              <a:rPr lang="en-US" dirty="0" smtClean="0"/>
              <a:t>Preferred pitch in range of 75 to 90 degrees with horizontal.</a:t>
            </a:r>
          </a:p>
        </p:txBody>
      </p:sp>
    </p:spTree>
    <p:extLst>
      <p:ext uri="{BB962C8B-B14F-4D97-AF65-F5344CB8AC3E}">
        <p14:creationId xmlns:p14="http://schemas.microsoft.com/office/powerpoint/2010/main" val="2759956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31"/>
          <p:cNvSpPr>
            <a:spLocks noGrp="1" noChangeArrowheads="1"/>
          </p:cNvSpPr>
          <p:nvPr>
            <p:ph type="sldNum" sz="quarter" idx="5"/>
          </p:nvPr>
        </p:nvSpPr>
        <p:spPr>
          <a:noFill/>
        </p:spPr>
        <p:txBody>
          <a:bodyPr/>
          <a:lstStyle/>
          <a:p>
            <a:fld id="{E6D814DF-0CA3-4D36-A262-58F4E8773AE7}" type="slidenum">
              <a:rPr lang="en-US" altLang="en-US" smtClean="0"/>
              <a:pPr/>
              <a:t>27</a:t>
            </a:fld>
            <a:endParaRPr lang="en-US" altLang="en-US" dirty="0"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a:buFontTx/>
              <a:buNone/>
            </a:pPr>
            <a:endParaRPr lang="en-US" altLang="en-US" dirty="0" smtClean="0"/>
          </a:p>
        </p:txBody>
      </p:sp>
    </p:spTree>
    <p:extLst>
      <p:ext uri="{BB962C8B-B14F-4D97-AF65-F5344CB8AC3E}">
        <p14:creationId xmlns:p14="http://schemas.microsoft.com/office/powerpoint/2010/main" val="1047302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29DD4C52-D6B4-4793-93AD-419EEF82FE6B}" type="slidenum">
              <a:rPr lang="en-US"/>
              <a:pPr/>
              <a:t>28</a:t>
            </a:fld>
            <a:endParaRPr lang="en-US"/>
          </a:p>
        </p:txBody>
      </p:sp>
      <p:sp>
        <p:nvSpPr>
          <p:cNvPr id="36866" name="Rectangle 2"/>
          <p:cNvSpPr>
            <a:spLocks noGrp="1" noRot="1" noChangeAspect="1" noChangeArrowheads="1" noTextEdit="1"/>
          </p:cNvSpPr>
          <p:nvPr>
            <p:ph type="sldImg"/>
          </p:nvPr>
        </p:nvSpPr>
        <p:spPr>
          <a:xfrm>
            <a:off x="1244600" y="733425"/>
            <a:ext cx="4491038" cy="3368675"/>
          </a:xfrm>
          <a:ln cap="flat"/>
        </p:spPr>
      </p:sp>
      <p:sp>
        <p:nvSpPr>
          <p:cNvPr id="36867" name="Rectangle 3"/>
          <p:cNvSpPr>
            <a:spLocks noGrp="1" noChangeArrowheads="1"/>
          </p:cNvSpPr>
          <p:nvPr>
            <p:ph type="body" idx="1"/>
          </p:nvPr>
        </p:nvSpPr>
        <p:spPr>
          <a:noFill/>
          <a:ln/>
        </p:spPr>
        <p:txBody>
          <a:bodyPr/>
          <a:lstStyle/>
          <a:p>
            <a:r>
              <a:rPr lang="en-US" dirty="0"/>
              <a:t>1910.23(d)(1)</a:t>
            </a:r>
          </a:p>
          <a:p>
            <a:r>
              <a:rPr lang="en-US" dirty="0"/>
              <a:t>1910.23(e)(2)</a:t>
            </a:r>
          </a:p>
        </p:txBody>
      </p:sp>
    </p:spTree>
    <p:extLst>
      <p:ext uri="{BB962C8B-B14F-4D97-AF65-F5344CB8AC3E}">
        <p14:creationId xmlns:p14="http://schemas.microsoft.com/office/powerpoint/2010/main" val="4083120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3B43BF60-7AD5-41ED-BDBE-A020916AEAFF}" type="slidenum">
              <a:rPr lang="en-US"/>
              <a:pPr/>
              <a:t>29</a:t>
            </a:fld>
            <a:endParaRPr lang="en-US"/>
          </a:p>
        </p:txBody>
      </p:sp>
      <p:sp>
        <p:nvSpPr>
          <p:cNvPr id="22530" name="Rectangle 2"/>
          <p:cNvSpPr>
            <a:spLocks noGrp="1" noRot="1" noChangeAspect="1" noChangeArrowheads="1" noTextEdit="1"/>
          </p:cNvSpPr>
          <p:nvPr>
            <p:ph type="sldImg"/>
          </p:nvPr>
        </p:nvSpPr>
        <p:spPr>
          <a:xfrm>
            <a:off x="1244600" y="733425"/>
            <a:ext cx="4491038" cy="3368675"/>
          </a:xfrm>
          <a:ln cap="flat"/>
        </p:spPr>
      </p:sp>
      <p:sp>
        <p:nvSpPr>
          <p:cNvPr id="22531" name="Rectangle 3"/>
          <p:cNvSpPr>
            <a:spLocks noGrp="1" noChangeArrowheads="1"/>
          </p:cNvSpPr>
          <p:nvPr>
            <p:ph type="body" idx="1"/>
          </p:nvPr>
        </p:nvSpPr>
        <p:spPr>
          <a:noFill/>
          <a:ln/>
        </p:spPr>
        <p:txBody>
          <a:bodyPr/>
          <a:lstStyle/>
          <a:p>
            <a:r>
              <a:rPr lang="en-US" dirty="0"/>
              <a:t>1910.23(a)(1)</a:t>
            </a:r>
          </a:p>
        </p:txBody>
      </p:sp>
    </p:spTree>
    <p:extLst>
      <p:ext uri="{BB962C8B-B14F-4D97-AF65-F5344CB8AC3E}">
        <p14:creationId xmlns:p14="http://schemas.microsoft.com/office/powerpoint/2010/main" val="3096355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142676F7-22EE-43CB-A33B-CEBF0AE96BF0}" type="slidenum">
              <a:rPr lang="en-US"/>
              <a:pPr/>
              <a:t>30</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n-US" dirty="0"/>
              <a:t>1910.24</a:t>
            </a:r>
          </a:p>
          <a:p>
            <a:endParaRPr lang="en-US" dirty="0"/>
          </a:p>
          <a:p>
            <a:r>
              <a:rPr lang="en-US" dirty="0"/>
              <a:t>Applies to interior and exterior stairs around machinery, tanks and other equipment, and stairs leading to or from floors, platforms or pits.</a:t>
            </a:r>
          </a:p>
          <a:p>
            <a:endParaRPr lang="en-US" dirty="0"/>
          </a:p>
          <a:p>
            <a:r>
              <a:rPr lang="en-US" dirty="0"/>
              <a:t>Does not apply to stairs used for fire exit purposes, to construction operations, to private residences, or to articulated stairs, such as those on floating roof tanks.</a:t>
            </a:r>
          </a:p>
          <a:p>
            <a:endParaRPr lang="en-US" dirty="0"/>
          </a:p>
          <a:p>
            <a:r>
              <a:rPr lang="en-US" dirty="0"/>
              <a:t>Fixed industrial stairs are required for access to and from places of work where operations necessitate regular travel between levels.</a:t>
            </a:r>
          </a:p>
        </p:txBody>
      </p:sp>
    </p:spTree>
    <p:extLst>
      <p:ext uri="{BB962C8B-B14F-4D97-AF65-F5344CB8AC3E}">
        <p14:creationId xmlns:p14="http://schemas.microsoft.com/office/powerpoint/2010/main" val="44767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BC7DCB43-D816-4B4E-B1D2-7AECD61B34DA}" type="slidenum">
              <a:rPr lang="en-US"/>
              <a:pPr/>
              <a:t>31</a:t>
            </a:fld>
            <a:endParaRPr lang="en-US"/>
          </a:p>
        </p:txBody>
      </p:sp>
      <p:sp>
        <p:nvSpPr>
          <p:cNvPr id="30722" name="Rectangle 2"/>
          <p:cNvSpPr>
            <a:spLocks noGrp="1" noRot="1" noChangeAspect="1" noChangeArrowheads="1" noTextEdit="1"/>
          </p:cNvSpPr>
          <p:nvPr>
            <p:ph type="sldImg"/>
          </p:nvPr>
        </p:nvSpPr>
        <p:spPr>
          <a:xfrm>
            <a:off x="1244600" y="733425"/>
            <a:ext cx="4491038" cy="3368675"/>
          </a:xfrm>
          <a:ln cap="flat"/>
        </p:spPr>
      </p:sp>
      <p:sp>
        <p:nvSpPr>
          <p:cNvPr id="30723" name="Rectangle 3"/>
          <p:cNvSpPr>
            <a:spLocks noGrp="1" noChangeArrowheads="1"/>
          </p:cNvSpPr>
          <p:nvPr>
            <p:ph type="body" idx="1"/>
          </p:nvPr>
        </p:nvSpPr>
        <p:spPr>
          <a:noFill/>
          <a:ln/>
        </p:spPr>
        <p:txBody>
          <a:bodyPr/>
          <a:lstStyle/>
          <a:p>
            <a:r>
              <a:rPr lang="en-US" dirty="0"/>
              <a:t>1910.23(c)(1)</a:t>
            </a:r>
          </a:p>
        </p:txBody>
      </p:sp>
    </p:spTree>
    <p:extLst>
      <p:ext uri="{BB962C8B-B14F-4D97-AF65-F5344CB8AC3E}">
        <p14:creationId xmlns:p14="http://schemas.microsoft.com/office/powerpoint/2010/main" val="1637929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CAC7300C-1E3E-421D-97CE-6A8D19050FDD}" type="slidenum">
              <a:rPr lang="en-US"/>
              <a:pPr/>
              <a:t>32</a:t>
            </a:fld>
            <a:endParaRPr lang="en-US"/>
          </a:p>
        </p:txBody>
      </p:sp>
      <p:sp>
        <p:nvSpPr>
          <p:cNvPr id="16386" name="Rectangle 2"/>
          <p:cNvSpPr>
            <a:spLocks noGrp="1" noRot="1" noChangeAspect="1" noChangeArrowheads="1" noTextEdit="1"/>
          </p:cNvSpPr>
          <p:nvPr>
            <p:ph type="sldImg"/>
          </p:nvPr>
        </p:nvSpPr>
        <p:spPr>
          <a:xfrm>
            <a:off x="1244600" y="733425"/>
            <a:ext cx="4491038" cy="3368675"/>
          </a:xfrm>
          <a:ln cap="flat"/>
        </p:spPr>
      </p:sp>
      <p:sp>
        <p:nvSpPr>
          <p:cNvPr id="16387" name="Rectangle 3"/>
          <p:cNvSpPr>
            <a:spLocks noGrp="1" noChangeArrowheads="1"/>
          </p:cNvSpPr>
          <p:nvPr>
            <p:ph type="body" idx="1"/>
          </p:nvPr>
        </p:nvSpPr>
        <p:spPr>
          <a:noFill/>
          <a:ln/>
        </p:spPr>
        <p:txBody>
          <a:bodyPr/>
          <a:lstStyle/>
          <a:p>
            <a:r>
              <a:rPr lang="en-US" dirty="0"/>
              <a:t>1910.21(a)(2)</a:t>
            </a:r>
          </a:p>
        </p:txBody>
      </p:sp>
    </p:spTree>
    <p:extLst>
      <p:ext uri="{BB962C8B-B14F-4D97-AF65-F5344CB8AC3E}">
        <p14:creationId xmlns:p14="http://schemas.microsoft.com/office/powerpoint/2010/main" val="2347109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5733B9F9-ED23-4C18-AB9D-F21E057C8A21}" type="slidenum">
              <a:rPr lang="en-US"/>
              <a:pPr/>
              <a:t>33</a:t>
            </a:fld>
            <a:endParaRPr lang="en-US"/>
          </a:p>
        </p:txBody>
      </p:sp>
      <p:sp>
        <p:nvSpPr>
          <p:cNvPr id="20482" name="Rectangle 2"/>
          <p:cNvSpPr>
            <a:spLocks noGrp="1" noRot="1" noChangeAspect="1" noChangeArrowheads="1" noTextEdit="1"/>
          </p:cNvSpPr>
          <p:nvPr>
            <p:ph type="sldImg"/>
          </p:nvPr>
        </p:nvSpPr>
        <p:spPr>
          <a:xfrm>
            <a:off x="1244600" y="733425"/>
            <a:ext cx="4491038" cy="3368675"/>
          </a:xfrm>
          <a:ln cap="flat"/>
        </p:spPr>
      </p:sp>
      <p:sp>
        <p:nvSpPr>
          <p:cNvPr id="20483" name="Rectangle 3"/>
          <p:cNvSpPr>
            <a:spLocks noGrp="1" noChangeArrowheads="1"/>
          </p:cNvSpPr>
          <p:nvPr>
            <p:ph type="body" idx="1"/>
          </p:nvPr>
        </p:nvSpPr>
        <p:spPr>
          <a:noFill/>
          <a:ln/>
        </p:spPr>
        <p:txBody>
          <a:bodyPr/>
          <a:lstStyle/>
          <a:p>
            <a:r>
              <a:rPr lang="en-US" dirty="0"/>
              <a:t>1910.23(e)(1) and (4)</a:t>
            </a:r>
          </a:p>
        </p:txBody>
      </p:sp>
    </p:spTree>
    <p:extLst>
      <p:ext uri="{BB962C8B-B14F-4D97-AF65-F5344CB8AC3E}">
        <p14:creationId xmlns:p14="http://schemas.microsoft.com/office/powerpoint/2010/main" val="1270962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62C576B8-AA42-4F44-BE26-0C91FC963B03}" type="slidenum">
              <a:rPr lang="en-US"/>
              <a:pPr/>
              <a:t>34</a:t>
            </a:fld>
            <a:endParaRPr lang="en-US"/>
          </a:p>
        </p:txBody>
      </p:sp>
      <p:sp>
        <p:nvSpPr>
          <p:cNvPr id="10242" name="Rectangle 2"/>
          <p:cNvSpPr>
            <a:spLocks noGrp="1" noRot="1" noChangeAspect="1" noChangeArrowheads="1" noTextEdit="1"/>
          </p:cNvSpPr>
          <p:nvPr>
            <p:ph type="sldImg"/>
          </p:nvPr>
        </p:nvSpPr>
        <p:spPr>
          <a:xfrm>
            <a:off x="1244600" y="733425"/>
            <a:ext cx="4491038" cy="3368675"/>
          </a:xfrm>
          <a:ln cap="flat"/>
        </p:spPr>
      </p:sp>
      <p:sp>
        <p:nvSpPr>
          <p:cNvPr id="10243" name="Rectangle 3"/>
          <p:cNvSpPr>
            <a:spLocks noGrp="1" noChangeArrowheads="1"/>
          </p:cNvSpPr>
          <p:nvPr>
            <p:ph type="body" idx="1"/>
          </p:nvPr>
        </p:nvSpPr>
        <p:spPr>
          <a:noFill/>
          <a:ln/>
        </p:spPr>
        <p:txBody>
          <a:bodyPr/>
          <a:lstStyle/>
          <a:p>
            <a:r>
              <a:rPr lang="en-US" dirty="0"/>
              <a:t>1910.22(b)</a:t>
            </a:r>
          </a:p>
          <a:p>
            <a:endParaRPr lang="en-US" dirty="0"/>
          </a:p>
          <a:p>
            <a:endParaRPr lang="en-US" dirty="0"/>
          </a:p>
        </p:txBody>
      </p:sp>
    </p:spTree>
    <p:extLst>
      <p:ext uri="{BB962C8B-B14F-4D97-AF65-F5344CB8AC3E}">
        <p14:creationId xmlns:p14="http://schemas.microsoft.com/office/powerpoint/2010/main" val="4252850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31"/>
          <p:cNvSpPr>
            <a:spLocks noGrp="1" noChangeArrowheads="1"/>
          </p:cNvSpPr>
          <p:nvPr>
            <p:ph type="sldNum" sz="quarter" idx="5"/>
          </p:nvPr>
        </p:nvSpPr>
        <p:spPr>
          <a:noFill/>
        </p:spPr>
        <p:txBody>
          <a:bodyPr/>
          <a:lstStyle/>
          <a:p>
            <a:fld id="{37402281-11AA-4A75-9A93-B31A6B9F8C13}" type="slidenum">
              <a:rPr lang="en-US" altLang="en-US" smtClean="0"/>
              <a:pPr/>
              <a:t>36</a:t>
            </a:fld>
            <a:endParaRPr lang="en-US" altLang="en-US" dirty="0"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a:buFontTx/>
              <a:buNone/>
            </a:pPr>
            <a:endParaRPr lang="en-US" altLang="en-US" dirty="0" smtClean="0">
              <a:solidFill>
                <a:srgbClr val="000000"/>
              </a:solidFill>
            </a:endParaRPr>
          </a:p>
        </p:txBody>
      </p:sp>
    </p:spTree>
    <p:extLst>
      <p:ext uri="{BB962C8B-B14F-4D97-AF65-F5344CB8AC3E}">
        <p14:creationId xmlns:p14="http://schemas.microsoft.com/office/powerpoint/2010/main" val="467125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5BFF8584-612F-4F36-943F-51700A845D42}" type="slidenum">
              <a:rPr lang="en-US"/>
              <a:pPr/>
              <a:t>39</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dirty="0"/>
              <a:t>1910.28</a:t>
            </a:r>
          </a:p>
          <a:p>
            <a:endParaRPr lang="en-US" dirty="0"/>
          </a:p>
          <a:p>
            <a:r>
              <a:rPr lang="en-US" dirty="0"/>
              <a:t>Damaged or weakened scaffolds must not be used.</a:t>
            </a:r>
          </a:p>
          <a:p>
            <a:endParaRPr lang="en-US" dirty="0"/>
          </a:p>
          <a:p>
            <a:r>
              <a:rPr lang="en-US" dirty="0"/>
              <a:t>A safe means must be provided to gain access to the working platform level through use of a ladder, ramp, etc.</a:t>
            </a:r>
          </a:p>
          <a:p>
            <a:endParaRPr lang="en-US" dirty="0"/>
          </a:p>
          <a:p>
            <a:r>
              <a:rPr lang="en-US" dirty="0"/>
              <a:t>Never work on scaffolds during storms, high winds, ice, or snow.</a:t>
            </a:r>
          </a:p>
          <a:p>
            <a:endParaRPr lang="en-US" dirty="0"/>
          </a:p>
          <a:p>
            <a:r>
              <a:rPr lang="en-US" u="sng" dirty="0"/>
              <a:t>Always be aware of the hazards of overhead power lines when working on scaffolds</a:t>
            </a:r>
            <a:r>
              <a:rPr lang="en-US" dirty="0"/>
              <a:t>.</a:t>
            </a:r>
          </a:p>
        </p:txBody>
      </p:sp>
    </p:spTree>
    <p:extLst>
      <p:ext uri="{BB962C8B-B14F-4D97-AF65-F5344CB8AC3E}">
        <p14:creationId xmlns:p14="http://schemas.microsoft.com/office/powerpoint/2010/main" val="143009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31"/>
          <p:cNvSpPr>
            <a:spLocks noGrp="1" noChangeArrowheads="1"/>
          </p:cNvSpPr>
          <p:nvPr>
            <p:ph type="sldNum" sz="quarter" idx="5"/>
          </p:nvPr>
        </p:nvSpPr>
        <p:spPr>
          <a:noFill/>
        </p:spPr>
        <p:txBody>
          <a:bodyPr/>
          <a:lstStyle/>
          <a:p>
            <a:fld id="{7B879D3B-1484-4017-A1F7-6F4BD7367898}" type="slidenum">
              <a:rPr lang="en-US" altLang="en-US" smtClean="0"/>
              <a:pPr/>
              <a:t>40</a:t>
            </a:fld>
            <a:endParaRPr lang="en-US" altLang="en-US" dirty="0"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a:buFontTx/>
              <a:buNone/>
            </a:pPr>
            <a:endParaRPr lang="en-US" altLang="en-US" dirty="0" smtClean="0">
              <a:solidFill>
                <a:srgbClr val="000000"/>
              </a:solidFill>
            </a:endParaRPr>
          </a:p>
        </p:txBody>
      </p:sp>
    </p:spTree>
    <p:extLst>
      <p:ext uri="{BB962C8B-B14F-4D97-AF65-F5344CB8AC3E}">
        <p14:creationId xmlns:p14="http://schemas.microsoft.com/office/powerpoint/2010/main" val="3016632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1AE389-9AF3-4355-80CC-F8AB72E04B01}" type="slidenum">
              <a:rPr lang="en-US" smtClean="0"/>
              <a:pPr/>
              <a:t>41</a:t>
            </a:fld>
            <a:endParaRPr lang="en-US"/>
          </a:p>
        </p:txBody>
      </p:sp>
    </p:spTree>
    <p:extLst>
      <p:ext uri="{BB962C8B-B14F-4D97-AF65-F5344CB8AC3E}">
        <p14:creationId xmlns:p14="http://schemas.microsoft.com/office/powerpoint/2010/main" val="488296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5"/>
          </p:nvPr>
        </p:nvSpPr>
        <p:spPr>
          <a:ln/>
        </p:spPr>
        <p:txBody>
          <a:bodyPr/>
          <a:lstStyle/>
          <a:p>
            <a:fld id="{293EA07B-64B1-4A0B-8016-7623A8568E1A}" type="slidenum">
              <a:rPr lang="en-US"/>
              <a:pPr/>
              <a:t>44</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9273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519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960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28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371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132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5808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7288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1182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544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02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8269A-8C29-DD46-BC6C-3666A3E5B04E}"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2C2F3C-1DFD-8147-AC09-3AF9FB7DE3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5064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2096" y="347109"/>
            <a:ext cx="6472073" cy="747200"/>
          </a:xfrm>
          <a:prstGeom prst="rect">
            <a:avLst/>
          </a:prstGeom>
        </p:spPr>
        <p:txBody>
          <a:bodyPr/>
          <a:lstStyle>
            <a:lvl1pPr>
              <a:defRPr sz="2100" baseline="0">
                <a:solidFill>
                  <a:srgbClr val="C51941"/>
                </a:solidFill>
                <a:effectLst>
                  <a:outerShdw blurRad="25400" dist="38100" dir="2700000" algn="tl" rotWithShape="0">
                    <a:srgbClr val="000000"/>
                  </a:outerShdw>
                </a:effectLst>
                <a:latin typeface="Futura Medium"/>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24150" y="1573213"/>
            <a:ext cx="5926138" cy="4527550"/>
          </a:xfrm>
          <a:prstGeom prst="rect">
            <a:avLst/>
          </a:prstGeom>
        </p:spPr>
        <p:txBody>
          <a:bodyPr vert="horz" anchor="ctr"/>
          <a:lstStyle>
            <a:lvl1pPr marL="0" indent="0">
              <a:buFont typeface="Arial"/>
              <a:buNone/>
              <a:defRPr sz="1800" b="0" i="0">
                <a:latin typeface="Futura Medium"/>
              </a:defRPr>
            </a:lvl1pPr>
            <a:lvl2pPr marL="342900" indent="0">
              <a:buNone/>
              <a:defRPr sz="1800" b="0" i="0">
                <a:latin typeface="Futura Medium"/>
              </a:defRPr>
            </a:lvl2pPr>
            <a:lvl3pPr marL="685800" indent="0">
              <a:buNone/>
              <a:defRPr sz="1800" b="0" i="0">
                <a:latin typeface="Futura Medium"/>
              </a:defRPr>
            </a:lvl3pPr>
            <a:lvl4pPr marL="1028700" indent="0">
              <a:buNone/>
              <a:defRPr sz="1800" b="0" i="0">
                <a:latin typeface="Futura Medium"/>
              </a:defRPr>
            </a:lvl4pPr>
            <a:lvl5pPr marL="1371600" indent="0">
              <a:buNone/>
              <a:defRPr sz="1800" b="0" i="0">
                <a:latin typeface="Futura Medium"/>
              </a:defRPr>
            </a:lvl5pPr>
          </a:lstStyle>
          <a:p>
            <a:pPr lvl="0"/>
            <a:r>
              <a:rPr lang="en-US" dirty="0" smtClean="0"/>
              <a:t>Click to edit Master text styles</a:t>
            </a:r>
          </a:p>
        </p:txBody>
      </p:sp>
      <p:sp>
        <p:nvSpPr>
          <p:cNvPr id="3" name="TextBox 2"/>
          <p:cNvSpPr txBox="1"/>
          <p:nvPr userDrawn="1"/>
        </p:nvSpPr>
        <p:spPr>
          <a:xfrm>
            <a:off x="516034" y="5472161"/>
            <a:ext cx="990215" cy="300082"/>
          </a:xfrm>
          <a:prstGeom prst="rect">
            <a:avLst/>
          </a:prstGeom>
          <a:noFill/>
        </p:spPr>
        <p:txBody>
          <a:bodyPr wrap="square" rtlCol="0">
            <a:spAutoFit/>
          </a:bodyPr>
          <a:lstStyle/>
          <a:p>
            <a:pPr defTabSz="342900"/>
            <a:endParaRPr lang="en-US" sz="1350" dirty="0">
              <a:solidFill>
                <a:prstClr val="black"/>
              </a:solidFill>
            </a:endParaRPr>
          </a:p>
        </p:txBody>
      </p:sp>
      <p:sp>
        <p:nvSpPr>
          <p:cNvPr id="6" name="Text Placeholder 4"/>
          <p:cNvSpPr>
            <a:spLocks noGrp="1"/>
          </p:cNvSpPr>
          <p:nvPr>
            <p:ph type="body" sz="quarter" idx="11" hasCustomPrompt="1"/>
          </p:nvPr>
        </p:nvSpPr>
        <p:spPr>
          <a:xfrm>
            <a:off x="663382" y="6403880"/>
            <a:ext cx="842867" cy="469515"/>
          </a:xfrm>
          <a:prstGeom prst="rect">
            <a:avLst/>
          </a:prstGeom>
        </p:spPr>
        <p:txBody>
          <a:bodyPr vert="horz"/>
          <a:lstStyle>
            <a:lvl1pPr marL="0" indent="0">
              <a:buNone/>
              <a:defRPr sz="1350" baseline="0">
                <a:solidFill>
                  <a:schemeClr val="bg1"/>
                </a:solidFill>
                <a:effectLst>
                  <a:outerShdw blurRad="25400" dist="38100" dir="2700000" algn="tl" rotWithShape="0">
                    <a:srgbClr val="000000">
                      <a:alpha val="43000"/>
                    </a:srgbClr>
                  </a:outerShdw>
                </a:effectLst>
                <a:latin typeface="Futura Std Medium Condensed"/>
              </a:defRPr>
            </a:lvl1pPr>
          </a:lstStyle>
          <a:p>
            <a:pPr lvl="0"/>
            <a:r>
              <a:rPr lang="en-US" dirty="0" smtClean="0"/>
              <a:t>xx</a:t>
            </a:r>
            <a:endParaRPr lang="en-US" dirty="0"/>
          </a:p>
        </p:txBody>
      </p:sp>
    </p:spTree>
    <p:extLst>
      <p:ext uri="{BB962C8B-B14F-4D97-AF65-F5344CB8AC3E}">
        <p14:creationId xmlns:p14="http://schemas.microsoft.com/office/powerpoint/2010/main" val="118008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11E8269A-8C29-DD46-BC6C-3666A3E5B04E}" type="datetimeFigureOut">
              <a:rPr lang="en-US" smtClean="0">
                <a:solidFill>
                  <a:prstClr val="black">
                    <a:tint val="75000"/>
                  </a:prstClr>
                </a:solidFill>
                <a:latin typeface="Calibri"/>
              </a:rPr>
              <a:pPr defTabSz="457200" eaLnBrk="1" fontAlgn="auto" hangingPunct="1">
                <a:spcBef>
                  <a:spcPts val="0"/>
                </a:spcBef>
                <a:spcAft>
                  <a:spcPts val="0"/>
                </a:spcAft>
              </a:pPr>
              <a:t>1/19/2016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F52C2F3C-1DFD-8147-AC09-3AF9FB7DE374}" type="slidenum">
              <a:rPr lang="en-US" smtClean="0">
                <a:solidFill>
                  <a:prstClr val="black">
                    <a:tint val="75000"/>
                  </a:prstClr>
                </a:solidFill>
                <a:latin typeface="Calibri"/>
              </a:rPr>
              <a:pPr defTabSz="457200" eaLnBrk="1" fontAlgn="auto" hangingPunct="1">
                <a:spcBef>
                  <a:spcPts val="0"/>
                </a:spcBef>
                <a:spcAft>
                  <a:spcPts val="0"/>
                </a:spcAft>
              </a:pPr>
              <a:t>‹#›</a:t>
            </a:fld>
            <a:endParaRPr lang="en-US">
              <a:solidFill>
                <a:prstClr val="black">
                  <a:tint val="75000"/>
                </a:prstClr>
              </a:solidFill>
              <a:latin typeface="Calibri"/>
            </a:endParaRPr>
          </a:p>
        </p:txBody>
      </p:sp>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977337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1.w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3505200"/>
            <a:ext cx="3573462" cy="25606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14"/>
          <p:cNvSpPr>
            <a:spLocks noChangeArrowheads="1"/>
          </p:cNvSpPr>
          <p:nvPr/>
        </p:nvSpPr>
        <p:spPr bwMode="auto">
          <a:xfrm>
            <a:off x="3810000" y="575109"/>
            <a:ext cx="5181600" cy="1524000"/>
          </a:xfrm>
          <a:prstGeom prst="rect">
            <a:avLst/>
          </a:prstGeom>
          <a:noFill/>
          <a:ln w="9525">
            <a:noFill/>
            <a:miter lim="800000"/>
            <a:headEnd/>
            <a:tailEnd/>
          </a:ln>
        </p:spPr>
        <p:txBody>
          <a:bodyPr anchor="t"/>
          <a:lstStyle/>
          <a:p>
            <a:pPr algn="ctr"/>
            <a:r>
              <a:rPr lang="en-US" sz="4400" b="1" dirty="0">
                <a:solidFill>
                  <a:srgbClr val="000000"/>
                </a:solidFill>
                <a:cs typeface="Arial"/>
              </a:rPr>
              <a:t>Foundations of</a:t>
            </a:r>
            <a:endParaRPr lang="en-US" sz="4400" b="1" dirty="0">
              <a:solidFill>
                <a:srgbClr val="000000"/>
              </a:solidFill>
            </a:endParaRPr>
          </a:p>
          <a:p>
            <a:pPr algn="ctr"/>
            <a:r>
              <a:rPr lang="en-US" sz="4400" b="1" dirty="0" smtClean="0">
                <a:solidFill>
                  <a:srgbClr val="000000"/>
                </a:solidFill>
                <a:cs typeface="Arial" charset="0"/>
              </a:rPr>
              <a:t>Manufacturing</a:t>
            </a:r>
            <a:endParaRPr lang="en-US" sz="4400" b="1" dirty="0">
              <a:solidFill>
                <a:srgbClr val="000000"/>
              </a:solidFill>
            </a:endParaRPr>
          </a:p>
        </p:txBody>
      </p:sp>
      <p:sp>
        <p:nvSpPr>
          <p:cNvPr id="9" name="Rectangle 17"/>
          <p:cNvSpPr txBox="1">
            <a:spLocks noChangeArrowheads="1"/>
          </p:cNvSpPr>
          <p:nvPr/>
        </p:nvSpPr>
        <p:spPr bwMode="auto">
          <a:xfrm>
            <a:off x="533400" y="1981200"/>
            <a:ext cx="83820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000000"/>
                </a:solidFill>
                <a:effectLst/>
                <a:uLnTx/>
                <a:uFillTx/>
                <a:latin typeface="+mj-lt"/>
                <a:ea typeface="+mj-ea"/>
                <a:cs typeface="+mj-cs"/>
              </a:rPr>
              <a:t>Domain 1: Safety Awareness</a:t>
            </a:r>
          </a:p>
          <a:p>
            <a:pPr algn="ctr" eaLnBrk="1" hangingPunct="1">
              <a:defRPr/>
            </a:pPr>
            <a:r>
              <a:rPr lang="en-US" sz="3200" b="1" dirty="0" smtClean="0">
                <a:solidFill>
                  <a:prstClr val="black"/>
                </a:solidFill>
                <a:latin typeface="Calibri"/>
                <a:ea typeface="+mj-ea"/>
                <a:cs typeface="+mj-cs"/>
              </a:rPr>
              <a:t>Section 3: Walking </a:t>
            </a:r>
            <a:r>
              <a:rPr lang="en-US" sz="3200" b="1" dirty="0">
                <a:solidFill>
                  <a:prstClr val="black"/>
                </a:solidFill>
                <a:latin typeface="Calibri"/>
                <a:ea typeface="+mj-ea"/>
                <a:cs typeface="+mj-cs"/>
              </a:rPr>
              <a:t>Working Surfaces</a:t>
            </a:r>
            <a:endParaRPr kumimoji="0" lang="en-US" sz="3200" b="1" i="0" u="none" strike="noStrike" kern="0" cap="none" spc="0" normalizeH="0" baseline="0" noProof="0" dirty="0" smtClean="0">
              <a:ln>
                <a:noFill/>
              </a:ln>
              <a:solidFill>
                <a:srgbClr val="000000"/>
              </a:solidFill>
              <a:effectLst/>
              <a:uLnTx/>
              <a:uFillTx/>
              <a:latin typeface="+mj-lt"/>
              <a:ea typeface="+mj-ea"/>
              <a:cs typeface="+mj-cs"/>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09" y="1039682"/>
            <a:ext cx="4180952" cy="711626"/>
          </a:xfrm>
          <a:prstGeom prst="rect">
            <a:avLst/>
          </a:prstGeom>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52" y="1"/>
            <a:ext cx="9123947" cy="914400"/>
          </a:xfrm>
        </p:spPr>
        <p:txBody>
          <a:bodyPr/>
          <a:lstStyle/>
          <a:p>
            <a:r>
              <a:rPr lang="en-US" dirty="0" smtClean="0"/>
              <a:t>Learning Objectives</a:t>
            </a:r>
            <a:endParaRPr lang="en-US" dirty="0"/>
          </a:p>
        </p:txBody>
      </p:sp>
      <p:sp>
        <p:nvSpPr>
          <p:cNvPr id="3" name="Text Placeholder 2"/>
          <p:cNvSpPr>
            <a:spLocks noGrp="1"/>
          </p:cNvSpPr>
          <p:nvPr>
            <p:ph type="subTitle" idx="1"/>
          </p:nvPr>
        </p:nvSpPr>
        <p:spPr>
          <a:xfrm>
            <a:off x="152400" y="914401"/>
            <a:ext cx="9067800" cy="5257800"/>
          </a:xfrm>
          <a:prstGeom prst="rect">
            <a:avLst/>
          </a:prstGeom>
        </p:spPr>
        <p:txBody>
          <a:bodyPr>
            <a:normAutofit fontScale="92500"/>
          </a:bodyPr>
          <a:lstStyle/>
          <a:p>
            <a:pPr marL="0" indent="0" algn="l">
              <a:buNone/>
            </a:pPr>
            <a:r>
              <a:rPr lang="en-US" sz="2800" b="1" dirty="0" smtClean="0">
                <a:solidFill>
                  <a:srgbClr val="000000"/>
                </a:solidFill>
              </a:rPr>
              <a:t>OSHA</a:t>
            </a:r>
            <a:r>
              <a:rPr lang="en-US" sz="2800" b="1" dirty="0">
                <a:solidFill>
                  <a:srgbClr val="000000"/>
                </a:solidFill>
              </a:rPr>
              <a:t>, Walking and Work Surfaces</a:t>
            </a:r>
            <a:endParaRPr lang="en-US" sz="2800" dirty="0">
              <a:solidFill>
                <a:srgbClr val="000000"/>
              </a:solidFill>
            </a:endParaRPr>
          </a:p>
          <a:p>
            <a:pPr lvl="1" algn="l">
              <a:buFont typeface="Arial" panose="020B0604020202020204" pitchFamily="34" charset="0"/>
              <a:buChar char="•"/>
            </a:pPr>
            <a:r>
              <a:rPr lang="en-US" dirty="0">
                <a:solidFill>
                  <a:srgbClr val="000000"/>
                </a:solidFill>
              </a:rPr>
              <a:t>Examine the various work surfaces in the manufacturing plant.</a:t>
            </a:r>
          </a:p>
          <a:p>
            <a:pPr lvl="1" algn="l">
              <a:buFont typeface="Arial" panose="020B0604020202020204" pitchFamily="34" charset="0"/>
              <a:buChar char="•"/>
            </a:pPr>
            <a:r>
              <a:rPr lang="en-US" dirty="0">
                <a:solidFill>
                  <a:srgbClr val="000000"/>
                </a:solidFill>
              </a:rPr>
              <a:t>Identify OSHA Safety Programs for work surfaces.</a:t>
            </a:r>
          </a:p>
          <a:p>
            <a:pPr lvl="1" algn="l">
              <a:buFont typeface="Arial" panose="020B0604020202020204" pitchFamily="34" charset="0"/>
              <a:buChar char="•"/>
            </a:pPr>
            <a:r>
              <a:rPr lang="en-US" dirty="0">
                <a:solidFill>
                  <a:srgbClr val="000000"/>
                </a:solidFill>
              </a:rPr>
              <a:t>Describe employer and employee duties and responsibilities under OSHA.</a:t>
            </a:r>
          </a:p>
          <a:p>
            <a:pPr lvl="1" algn="l">
              <a:buFont typeface="Arial" panose="020B0604020202020204" pitchFamily="34" charset="0"/>
              <a:buChar char="•"/>
            </a:pPr>
            <a:r>
              <a:rPr lang="en-US" dirty="0">
                <a:solidFill>
                  <a:srgbClr val="000000"/>
                </a:solidFill>
              </a:rPr>
              <a:t>Discuss the hazards associated with slips, trips, and falls.</a:t>
            </a:r>
          </a:p>
          <a:p>
            <a:pPr lvl="1" algn="l">
              <a:buFont typeface="Arial" panose="020B0604020202020204" pitchFamily="34" charset="0"/>
              <a:buChar char="•"/>
            </a:pPr>
            <a:r>
              <a:rPr lang="en-US" dirty="0">
                <a:solidFill>
                  <a:srgbClr val="000000"/>
                </a:solidFill>
              </a:rPr>
              <a:t>Describe the importance of housekeeping efforts.</a:t>
            </a:r>
          </a:p>
          <a:p>
            <a:pPr lvl="1" algn="l">
              <a:buFont typeface="Arial" panose="020B0604020202020204" pitchFamily="34" charset="0"/>
              <a:buChar char="•"/>
            </a:pPr>
            <a:r>
              <a:rPr lang="en-US" dirty="0">
                <a:solidFill>
                  <a:srgbClr val="000000"/>
                </a:solidFill>
              </a:rPr>
              <a:t>Describe the Personal Fall Protection System.</a:t>
            </a:r>
          </a:p>
          <a:p>
            <a:pPr lvl="1" algn="l">
              <a:buFont typeface="Arial" panose="020B0604020202020204" pitchFamily="34" charset="0"/>
              <a:buChar char="•"/>
            </a:pPr>
            <a:r>
              <a:rPr lang="en-US" dirty="0">
                <a:solidFill>
                  <a:srgbClr val="000000"/>
                </a:solidFill>
              </a:rPr>
              <a:t>Discuss the proper use of ladders and elevated work surfaces</a:t>
            </a:r>
          </a:p>
          <a:p>
            <a:pPr marL="342900" lvl="1" indent="0" algn="l">
              <a:buNone/>
            </a:pPr>
            <a:endParaRPr lang="en-US" sz="1200" dirty="0">
              <a:solidFill>
                <a:srgbClr val="000000"/>
              </a:solidFill>
            </a:endParaRPr>
          </a:p>
          <a:p>
            <a:pPr marL="0" indent="0" algn="l">
              <a:buNone/>
            </a:pPr>
            <a:r>
              <a:rPr lang="en-US" sz="1200" dirty="0">
                <a:solidFill>
                  <a:srgbClr val="000000"/>
                </a:solidFill>
              </a:rPr>
              <a:t>.</a:t>
            </a:r>
          </a:p>
        </p:txBody>
      </p:sp>
      <p:sp>
        <p:nvSpPr>
          <p:cNvPr id="4"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a:t>
            </a:fld>
            <a:r>
              <a:rPr lang="en-US" dirty="0" smtClean="0">
                <a:solidFill>
                  <a:srgbClr val="000000"/>
                </a:solidFill>
              </a:rPr>
              <a:t>/44</a:t>
            </a:r>
            <a:endParaRPr lang="en-US" dirty="0">
              <a:solidFill>
                <a:srgbClr val="000000"/>
              </a:solidFill>
            </a:endParaRPr>
          </a:p>
        </p:txBody>
      </p:sp>
    </p:spTree>
    <p:extLst>
      <p:ext uri="{BB962C8B-B14F-4D97-AF65-F5344CB8AC3E}">
        <p14:creationId xmlns:p14="http://schemas.microsoft.com/office/powerpoint/2010/main" val="231189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381000"/>
            <a:ext cx="9144000" cy="1524000"/>
          </a:xfrm>
          <a:noFill/>
          <a:ln/>
        </p:spPr>
        <p:txBody>
          <a:bodyPr>
            <a:normAutofit fontScale="90000"/>
          </a:bodyPr>
          <a:lstStyle/>
          <a:p>
            <a:r>
              <a:rPr lang="en-US" dirty="0" smtClean="0"/>
              <a:t>Introduction</a:t>
            </a:r>
            <a:r>
              <a:rPr lang="en-US" dirty="0"/>
              <a:t/>
            </a:r>
            <a:br>
              <a:rPr lang="en-US" dirty="0"/>
            </a:br>
            <a:r>
              <a:rPr lang="en-US" sz="2200" dirty="0"/>
              <a:t> CFR Part 1910 Subpart D</a:t>
            </a:r>
            <a:br>
              <a:rPr lang="en-US" sz="2200" dirty="0"/>
            </a:br>
            <a:r>
              <a:rPr lang="en-US" sz="2200" dirty="0"/>
              <a:t>Walking-Working Surfaces (</a:t>
            </a:r>
            <a:r>
              <a:rPr lang="en-US" sz="2200" dirty="0">
                <a:cs typeface="Arial" charset="0"/>
              </a:rPr>
              <a:t>§1910.21 to 1910.30)</a:t>
            </a:r>
            <a:r>
              <a:rPr lang="en-US" dirty="0"/>
              <a:t/>
            </a:r>
            <a:br>
              <a:rPr lang="en-US" dirty="0"/>
            </a:br>
            <a:endParaRPr lang="en-US" dirty="0"/>
          </a:p>
        </p:txBody>
      </p:sp>
      <p:sp>
        <p:nvSpPr>
          <p:cNvPr id="6147" name="Rectangle 3"/>
          <p:cNvSpPr>
            <a:spLocks noGrp="1" noChangeArrowheads="1"/>
          </p:cNvSpPr>
          <p:nvPr>
            <p:ph idx="1"/>
          </p:nvPr>
        </p:nvSpPr>
        <p:spPr>
          <a:xfrm>
            <a:off x="342900" y="2057400"/>
            <a:ext cx="8458200" cy="4114800"/>
          </a:xfrm>
          <a:noFill/>
          <a:ln/>
        </p:spPr>
        <p:txBody>
          <a:bodyPr/>
          <a:lstStyle/>
          <a:p>
            <a:r>
              <a:rPr lang="en-US" sz="2600" dirty="0"/>
              <a:t>Slips, trips and falls cause:</a:t>
            </a:r>
          </a:p>
          <a:p>
            <a:pPr lvl="1"/>
            <a:r>
              <a:rPr lang="en-US" sz="2500" i="1" dirty="0"/>
              <a:t>the majority of general industry accidents</a:t>
            </a:r>
          </a:p>
          <a:p>
            <a:pPr lvl="1"/>
            <a:r>
              <a:rPr lang="en-US" sz="2500" i="1" dirty="0"/>
              <a:t>15 percent of all accidental deaths</a:t>
            </a:r>
          </a:p>
          <a:p>
            <a:pPr lvl="1">
              <a:spcAft>
                <a:spcPts val="1800"/>
              </a:spcAft>
            </a:pPr>
            <a:r>
              <a:rPr lang="en-US" sz="2500" i="1" dirty="0"/>
              <a:t>more fatalities than all other causes but motor vehicles</a:t>
            </a:r>
          </a:p>
          <a:p>
            <a:r>
              <a:rPr lang="en-US" sz="2600" dirty="0"/>
              <a:t>OSHA’s standards for walking and working surfaces apply to all permanent places of employment, except where only domestic, mining, or agricultural work is performed</a:t>
            </a:r>
          </a:p>
        </p:txBody>
      </p:sp>
      <p:sp>
        <p:nvSpPr>
          <p:cNvPr id="5"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a:t>
            </a:fld>
            <a:r>
              <a:rPr lang="en-US" dirty="0" smtClean="0">
                <a:solidFill>
                  <a:srgbClr val="000000"/>
                </a:solidFill>
              </a:rPr>
              <a:t>/44</a:t>
            </a:r>
            <a:endParaRPr lang="en-US" dirty="0">
              <a:solidFill>
                <a:srgbClr val="000000"/>
              </a:solidFill>
            </a:endParaRPr>
          </a:p>
        </p:txBody>
      </p:sp>
    </p:spTree>
  </p:cSld>
  <p:clrMapOvr>
    <a:masterClrMapping/>
  </p:clrMapOvr>
  <p:transition spd="slow">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bwMode="auto">
          <a:xfrm>
            <a:off x="0" y="152400"/>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Accident Statistics</a:t>
            </a:r>
          </a:p>
        </p:txBody>
      </p:sp>
      <p:sp>
        <p:nvSpPr>
          <p:cNvPr id="19460" name="Rectangle 3"/>
          <p:cNvSpPr>
            <a:spLocks noGrp="1" noChangeArrowheads="1"/>
          </p:cNvSpPr>
          <p:nvPr>
            <p:ph idx="1"/>
          </p:nvPr>
        </p:nvSpPr>
        <p:spPr>
          <a:xfrm>
            <a:off x="533400" y="990600"/>
            <a:ext cx="8229600" cy="4830763"/>
          </a:xfrm>
        </p:spPr>
        <p:txBody>
          <a:bodyPr/>
          <a:lstStyle/>
          <a:p>
            <a:pPr eaLnBrk="1" hangingPunct="1">
              <a:spcBef>
                <a:spcPts val="1800"/>
              </a:spcBef>
            </a:pPr>
            <a:r>
              <a:rPr lang="en-US" altLang="en-US" dirty="0" smtClean="0">
                <a:solidFill>
                  <a:srgbClr val="006600"/>
                </a:solidFill>
              </a:rPr>
              <a:t>Slips, trips, and falls account for:</a:t>
            </a:r>
          </a:p>
          <a:p>
            <a:pPr lvl="1" eaLnBrk="1" hangingPunct="1">
              <a:spcBef>
                <a:spcPts val="1800"/>
              </a:spcBef>
            </a:pPr>
            <a:r>
              <a:rPr lang="en-US" altLang="en-US" i="1" dirty="0" smtClean="0"/>
              <a:t>Falls on the same level were the second leading cause of workplace injuries in 2003</a:t>
            </a:r>
          </a:p>
          <a:p>
            <a:pPr lvl="1" eaLnBrk="1" hangingPunct="1">
              <a:spcBef>
                <a:spcPts val="1800"/>
              </a:spcBef>
            </a:pPr>
            <a:r>
              <a:rPr lang="en-US" altLang="en-US" i="1" dirty="0" smtClean="0"/>
              <a:t>$6.9 billion in annual health care costs</a:t>
            </a:r>
          </a:p>
          <a:p>
            <a:pPr eaLnBrk="1" hangingPunct="1">
              <a:spcBef>
                <a:spcPts val="3000"/>
              </a:spcBef>
            </a:pPr>
            <a:r>
              <a:rPr lang="en-US" altLang="en-US" dirty="0" smtClean="0">
                <a:solidFill>
                  <a:srgbClr val="006600"/>
                </a:solidFill>
              </a:rPr>
              <a:t>Slips and trips without falls result in:</a:t>
            </a:r>
          </a:p>
          <a:p>
            <a:pPr lvl="1" eaLnBrk="1" hangingPunct="1">
              <a:spcBef>
                <a:spcPts val="1800"/>
              </a:spcBef>
            </a:pPr>
            <a:r>
              <a:rPr lang="en-US" altLang="en-US" i="1" dirty="0" smtClean="0"/>
              <a:t>Head, neck and back strain</a:t>
            </a:r>
          </a:p>
          <a:p>
            <a:pPr lvl="1" eaLnBrk="1" hangingPunct="1">
              <a:spcBef>
                <a:spcPts val="1800"/>
              </a:spcBef>
            </a:pPr>
            <a:r>
              <a:rPr lang="en-US" altLang="en-US" i="1" dirty="0" smtClean="0"/>
              <a:t>Pulled muscles</a:t>
            </a:r>
          </a:p>
        </p:txBody>
      </p:sp>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fade">
                                      <p:cBhvr>
                                        <p:cTn id="7" dur="500"/>
                                        <p:tgtEl>
                                          <p:spTgt spid="1946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460">
                                            <p:txEl>
                                              <p:pRg st="1" end="1"/>
                                            </p:txEl>
                                          </p:spTgt>
                                        </p:tgtEl>
                                        <p:attrNameLst>
                                          <p:attrName>style.visibility</p:attrName>
                                        </p:attrNameLst>
                                      </p:cBhvr>
                                      <p:to>
                                        <p:strVal val="visible"/>
                                      </p:to>
                                    </p:set>
                                    <p:animEffect transition="in" filter="fade">
                                      <p:cBhvr>
                                        <p:cTn id="10" dur="500"/>
                                        <p:tgtEl>
                                          <p:spTgt spid="1946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60">
                                            <p:txEl>
                                              <p:pRg st="2" end="2"/>
                                            </p:txEl>
                                          </p:spTgt>
                                        </p:tgtEl>
                                        <p:attrNameLst>
                                          <p:attrName>style.visibility</p:attrName>
                                        </p:attrNameLst>
                                      </p:cBhvr>
                                      <p:to>
                                        <p:strVal val="visible"/>
                                      </p:to>
                                    </p:set>
                                    <p:animEffect transition="in" filter="fade">
                                      <p:cBhvr>
                                        <p:cTn id="13" dur="500"/>
                                        <p:tgtEl>
                                          <p:spTgt spid="1946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460">
                                            <p:txEl>
                                              <p:pRg st="3" end="3"/>
                                            </p:txEl>
                                          </p:spTgt>
                                        </p:tgtEl>
                                        <p:attrNameLst>
                                          <p:attrName>style.visibility</p:attrName>
                                        </p:attrNameLst>
                                      </p:cBhvr>
                                      <p:to>
                                        <p:strVal val="visible"/>
                                      </p:to>
                                    </p:set>
                                    <p:animEffect transition="in" filter="fade">
                                      <p:cBhvr>
                                        <p:cTn id="18" dur="500"/>
                                        <p:tgtEl>
                                          <p:spTgt spid="19460">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60">
                                            <p:txEl>
                                              <p:pRg st="4" end="4"/>
                                            </p:txEl>
                                          </p:spTgt>
                                        </p:tgtEl>
                                        <p:attrNameLst>
                                          <p:attrName>style.visibility</p:attrName>
                                        </p:attrNameLst>
                                      </p:cBhvr>
                                      <p:to>
                                        <p:strVal val="visible"/>
                                      </p:to>
                                    </p:set>
                                    <p:animEffect transition="in" filter="fade">
                                      <p:cBhvr>
                                        <p:cTn id="21" dur="500"/>
                                        <p:tgtEl>
                                          <p:spTgt spid="19460">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460">
                                            <p:txEl>
                                              <p:pRg st="5" end="5"/>
                                            </p:txEl>
                                          </p:spTgt>
                                        </p:tgtEl>
                                        <p:attrNameLst>
                                          <p:attrName>style.visibility</p:attrName>
                                        </p:attrNameLst>
                                      </p:cBhvr>
                                      <p:to>
                                        <p:strVal val="visible"/>
                                      </p:to>
                                    </p:set>
                                    <p:animEffect transition="in" filter="fade">
                                      <p:cBhvr>
                                        <p:cTn id="24" dur="500"/>
                                        <p:tgtEl>
                                          <p:spTgt spid="1946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8388778_SAFETY_SIG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741" y="982963"/>
            <a:ext cx="6705600" cy="471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726" y="76201"/>
            <a:ext cx="9095274" cy="990600"/>
          </a:xfrm>
        </p:spPr>
        <p:txBody>
          <a:bodyPr/>
          <a:lstStyle/>
          <a:p>
            <a:r>
              <a:rPr lang="en-US" dirty="0" smtClean="0"/>
              <a:t>Common Warning </a:t>
            </a:r>
            <a:r>
              <a:rPr lang="en-US" dirty="0"/>
              <a:t>and H</a:t>
            </a:r>
            <a:r>
              <a:rPr lang="en-US" dirty="0" smtClean="0"/>
              <a:t>azard Signs</a:t>
            </a:r>
            <a:endParaRPr lang="en-US" dirty="0"/>
          </a:p>
        </p:txBody>
      </p:sp>
      <p:sp>
        <p:nvSpPr>
          <p:cNvPr id="5"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5</a:t>
            </a:fld>
            <a:r>
              <a:rPr lang="en-US" dirty="0" smtClean="0">
                <a:solidFill>
                  <a:srgbClr val="000000"/>
                </a:solidFill>
              </a:rPr>
              <a:t>/44</a:t>
            </a:r>
            <a:endParaRPr lang="en-US" dirty="0">
              <a:solidFill>
                <a:srgbClr val="000000"/>
              </a:solidFill>
            </a:endParaRPr>
          </a:p>
        </p:txBody>
      </p:sp>
    </p:spTree>
    <p:extLst>
      <p:ext uri="{BB962C8B-B14F-4D97-AF65-F5344CB8AC3E}">
        <p14:creationId xmlns:p14="http://schemas.microsoft.com/office/powerpoint/2010/main" val="1514131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341"/>
            <a:ext cx="9144000" cy="1143000"/>
          </a:xfrm>
        </p:spPr>
        <p:txBody>
          <a:bodyPr/>
          <a:lstStyle/>
          <a:p>
            <a:r>
              <a:rPr lang="en-US" dirty="0" smtClean="0"/>
              <a:t>OSHA Hazard Colors</a:t>
            </a:r>
            <a:endParaRPr lang="en-US" dirty="0"/>
          </a:p>
        </p:txBody>
      </p:sp>
      <p:sp>
        <p:nvSpPr>
          <p:cNvPr id="3" name="Content Placeholder 2"/>
          <p:cNvSpPr>
            <a:spLocks noGrp="1"/>
          </p:cNvSpPr>
          <p:nvPr>
            <p:ph idx="1"/>
          </p:nvPr>
        </p:nvSpPr>
        <p:spPr>
          <a:xfrm>
            <a:off x="444062" y="1143000"/>
            <a:ext cx="4432738" cy="4525963"/>
          </a:xfrm>
        </p:spPr>
        <p:txBody>
          <a:bodyPr/>
          <a:lstStyle/>
          <a:p>
            <a:pPr marL="0" indent="0">
              <a:spcBef>
                <a:spcPts val="0"/>
              </a:spcBef>
              <a:buNone/>
            </a:pPr>
            <a:r>
              <a:rPr lang="en-US" sz="2800" dirty="0" smtClean="0"/>
              <a:t>The </a:t>
            </a:r>
            <a:r>
              <a:rPr lang="en-US" sz="2800" dirty="0"/>
              <a:t>Occupational Safety and Health Act (</a:t>
            </a:r>
            <a:r>
              <a:rPr lang="en-US" sz="2800" dirty="0" smtClean="0"/>
              <a:t>OSHA) stipulates </a:t>
            </a:r>
            <a:r>
              <a:rPr lang="en-US" sz="2800" dirty="0"/>
              <a:t>that industrial plants provide color coded safety </a:t>
            </a:r>
            <a:r>
              <a:rPr lang="en-US" sz="2800" dirty="0" smtClean="0"/>
              <a:t>equipment and </a:t>
            </a:r>
            <a:r>
              <a:rPr lang="en-US" sz="2800" dirty="0"/>
              <a:t>hazard areas. The </a:t>
            </a:r>
            <a:r>
              <a:rPr lang="en-US" sz="2800" dirty="0" smtClean="0"/>
              <a:t>list </a:t>
            </a:r>
            <a:r>
              <a:rPr lang="en-US" sz="2800" dirty="0"/>
              <a:t>identifies the </a:t>
            </a:r>
            <a:r>
              <a:rPr lang="en-US" sz="2800" dirty="0" smtClean="0"/>
              <a:t>OSHA-designated colors </a:t>
            </a:r>
            <a:r>
              <a:rPr lang="en-US" sz="2800" dirty="0"/>
              <a:t>and </a:t>
            </a:r>
            <a:r>
              <a:rPr lang="en-US" sz="2800" dirty="0" smtClean="0"/>
              <a:t>their meaning.</a:t>
            </a:r>
          </a:p>
          <a:p>
            <a:pPr marL="0" indent="0">
              <a:spcBef>
                <a:spcPts val="0"/>
              </a:spcBef>
              <a:buNone/>
            </a:pPr>
            <a:endParaRPr lang="en-US" sz="2000" dirty="0"/>
          </a:p>
          <a:p>
            <a:pPr marL="0" indent="0">
              <a:spcBef>
                <a:spcPts val="0"/>
              </a:spcBef>
              <a:buNone/>
            </a:pPr>
            <a:endParaRPr lang="en-US"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177341"/>
            <a:ext cx="3333854" cy="491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6</a:t>
            </a:fld>
            <a:r>
              <a:rPr lang="en-US" dirty="0" smtClean="0">
                <a:solidFill>
                  <a:srgbClr val="000000"/>
                </a:solidFill>
              </a:rPr>
              <a:t>/44</a:t>
            </a:r>
            <a:endParaRPr lang="en-US" dirty="0">
              <a:solidFill>
                <a:srgbClr val="000000"/>
              </a:solidFill>
            </a:endParaRPr>
          </a:p>
        </p:txBody>
      </p:sp>
    </p:spTree>
    <p:extLst>
      <p:ext uri="{BB962C8B-B14F-4D97-AF65-F5344CB8AC3E}">
        <p14:creationId xmlns:p14="http://schemas.microsoft.com/office/powerpoint/2010/main" val="3601547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bwMode="auto">
          <a:xfrm>
            <a:off x="914400" y="228600"/>
            <a:ext cx="7772400" cy="914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Slip and Trip Accidents</a:t>
            </a:r>
          </a:p>
        </p:txBody>
      </p:sp>
      <p:sp>
        <p:nvSpPr>
          <p:cNvPr id="20484" name="Rectangle 3"/>
          <p:cNvSpPr>
            <a:spLocks noGrp="1" noChangeArrowheads="1"/>
          </p:cNvSpPr>
          <p:nvPr>
            <p:ph idx="1"/>
          </p:nvPr>
        </p:nvSpPr>
        <p:spPr>
          <a:xfrm>
            <a:off x="457200" y="1447800"/>
            <a:ext cx="4572000" cy="4419600"/>
          </a:xfrm>
        </p:spPr>
        <p:txBody>
          <a:bodyPr/>
          <a:lstStyle/>
          <a:p>
            <a:pPr eaLnBrk="1" hangingPunct="1">
              <a:spcBef>
                <a:spcPts val="2400"/>
              </a:spcBef>
            </a:pPr>
            <a:r>
              <a:rPr lang="en-US" altLang="en-US" dirty="0" smtClean="0">
                <a:solidFill>
                  <a:srgbClr val="006666"/>
                </a:solidFill>
              </a:rPr>
              <a:t>Head or back injuries</a:t>
            </a:r>
          </a:p>
          <a:p>
            <a:pPr eaLnBrk="1" hangingPunct="1">
              <a:spcBef>
                <a:spcPts val="2400"/>
              </a:spcBef>
            </a:pPr>
            <a:r>
              <a:rPr lang="en-US" altLang="en-US" dirty="0" smtClean="0">
                <a:solidFill>
                  <a:srgbClr val="800000"/>
                </a:solidFill>
              </a:rPr>
              <a:t>Cuts and bruises</a:t>
            </a:r>
          </a:p>
          <a:p>
            <a:pPr eaLnBrk="1" hangingPunct="1">
              <a:spcBef>
                <a:spcPts val="2400"/>
              </a:spcBef>
            </a:pPr>
            <a:r>
              <a:rPr lang="en-US" altLang="en-US" dirty="0" smtClean="0">
                <a:solidFill>
                  <a:srgbClr val="660066"/>
                </a:solidFill>
              </a:rPr>
              <a:t>Fractures</a:t>
            </a:r>
          </a:p>
          <a:p>
            <a:pPr eaLnBrk="1" hangingPunct="1">
              <a:spcBef>
                <a:spcPts val="2400"/>
              </a:spcBef>
            </a:pPr>
            <a:r>
              <a:rPr lang="en-US" altLang="en-US" dirty="0" smtClean="0">
                <a:solidFill>
                  <a:srgbClr val="006600"/>
                </a:solidFill>
              </a:rPr>
              <a:t>Pulled muscles</a:t>
            </a:r>
          </a:p>
          <a:p>
            <a:pPr eaLnBrk="1" hangingPunct="1">
              <a:spcBef>
                <a:spcPts val="2400"/>
              </a:spcBef>
            </a:pPr>
            <a:r>
              <a:rPr lang="en-US" altLang="en-US" dirty="0" smtClean="0">
                <a:solidFill>
                  <a:srgbClr val="006600"/>
                </a:solidFill>
              </a:rPr>
              <a:t>Death</a:t>
            </a:r>
          </a:p>
        </p:txBody>
      </p:sp>
      <p:pic>
        <p:nvPicPr>
          <p:cNvPr id="20485" name="Picture 4"/>
          <p:cNvPicPr>
            <a:picLocks noChangeAspect="1" noChangeArrowheads="1"/>
          </p:cNvPicPr>
          <p:nvPr/>
        </p:nvPicPr>
        <p:blipFill>
          <a:blip r:embed="rId3" cstate="print"/>
          <a:stretch>
            <a:fillRect/>
          </a:stretch>
        </p:blipFill>
        <p:spPr bwMode="auto">
          <a:xfrm>
            <a:off x="4419600" y="2162492"/>
            <a:ext cx="4572000" cy="30632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7</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fade">
                                      <p:cBhvr>
                                        <p:cTn id="7" dur="500"/>
                                        <p:tgtEl>
                                          <p:spTgt spid="204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4">
                                            <p:txEl>
                                              <p:pRg st="1" end="1"/>
                                            </p:txEl>
                                          </p:spTgt>
                                        </p:tgtEl>
                                        <p:attrNameLst>
                                          <p:attrName>style.visibility</p:attrName>
                                        </p:attrNameLst>
                                      </p:cBhvr>
                                      <p:to>
                                        <p:strVal val="visible"/>
                                      </p:to>
                                    </p:set>
                                    <p:animEffect transition="in" filter="fade">
                                      <p:cBhvr>
                                        <p:cTn id="12" dur="500"/>
                                        <p:tgtEl>
                                          <p:spTgt spid="204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4">
                                            <p:txEl>
                                              <p:pRg st="2" end="2"/>
                                            </p:txEl>
                                          </p:spTgt>
                                        </p:tgtEl>
                                        <p:attrNameLst>
                                          <p:attrName>style.visibility</p:attrName>
                                        </p:attrNameLst>
                                      </p:cBhvr>
                                      <p:to>
                                        <p:strVal val="visible"/>
                                      </p:to>
                                    </p:set>
                                    <p:animEffect transition="in" filter="fade">
                                      <p:cBhvr>
                                        <p:cTn id="17" dur="500"/>
                                        <p:tgtEl>
                                          <p:spTgt spid="2048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4">
                                            <p:txEl>
                                              <p:pRg st="3" end="3"/>
                                            </p:txEl>
                                          </p:spTgt>
                                        </p:tgtEl>
                                        <p:attrNameLst>
                                          <p:attrName>style.visibility</p:attrName>
                                        </p:attrNameLst>
                                      </p:cBhvr>
                                      <p:to>
                                        <p:strVal val="visible"/>
                                      </p:to>
                                    </p:set>
                                    <p:animEffect transition="in" filter="fade">
                                      <p:cBhvr>
                                        <p:cTn id="22" dur="500"/>
                                        <p:tgtEl>
                                          <p:spTgt spid="2048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4">
                                            <p:txEl>
                                              <p:pRg st="4" end="4"/>
                                            </p:txEl>
                                          </p:spTgt>
                                        </p:tgtEl>
                                        <p:attrNameLst>
                                          <p:attrName>style.visibility</p:attrName>
                                        </p:attrNameLst>
                                      </p:cBhvr>
                                      <p:to>
                                        <p:strVal val="visible"/>
                                      </p:to>
                                    </p:set>
                                    <p:animEffect transition="in" filter="fade">
                                      <p:cBhvr>
                                        <p:cTn id="27" dur="500"/>
                                        <p:tgtEl>
                                          <p:spTgt spid="204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bwMode="auto">
          <a:xfrm>
            <a:off x="0" y="152400"/>
            <a:ext cx="9144000"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solidFill>
                  <a:srgbClr val="000000"/>
                </a:solidFill>
              </a:rPr>
              <a:t>Slip Hazards</a:t>
            </a:r>
          </a:p>
        </p:txBody>
      </p:sp>
      <p:sp>
        <p:nvSpPr>
          <p:cNvPr id="25604" name="Rectangle 3"/>
          <p:cNvSpPr>
            <a:spLocks noGrp="1" noChangeArrowheads="1"/>
          </p:cNvSpPr>
          <p:nvPr>
            <p:ph idx="1"/>
          </p:nvPr>
        </p:nvSpPr>
        <p:spPr>
          <a:xfrm>
            <a:off x="457200" y="1682750"/>
            <a:ext cx="4648200" cy="3810000"/>
          </a:xfrm>
        </p:spPr>
        <p:txBody>
          <a:bodyPr/>
          <a:lstStyle/>
          <a:p>
            <a:pPr eaLnBrk="1" hangingPunct="1">
              <a:spcBef>
                <a:spcPts val="2400"/>
              </a:spcBef>
            </a:pPr>
            <a:r>
              <a:rPr lang="en-US" altLang="en-US" dirty="0" smtClean="0">
                <a:solidFill>
                  <a:srgbClr val="006666"/>
                </a:solidFill>
              </a:rPr>
              <a:t>Stairs and inclines</a:t>
            </a:r>
          </a:p>
          <a:p>
            <a:pPr eaLnBrk="1" hangingPunct="1">
              <a:spcBef>
                <a:spcPts val="2400"/>
              </a:spcBef>
            </a:pPr>
            <a:r>
              <a:rPr lang="en-US" altLang="en-US" dirty="0" smtClean="0">
                <a:solidFill>
                  <a:srgbClr val="800000"/>
                </a:solidFill>
              </a:rPr>
              <a:t>Loose rugs and mats</a:t>
            </a:r>
          </a:p>
          <a:p>
            <a:pPr eaLnBrk="1" hangingPunct="1">
              <a:spcBef>
                <a:spcPts val="2400"/>
              </a:spcBef>
            </a:pPr>
            <a:r>
              <a:rPr lang="en-US" altLang="en-US" dirty="0" smtClean="0">
                <a:solidFill>
                  <a:srgbClr val="660066"/>
                </a:solidFill>
              </a:rPr>
              <a:t>Water, oil, and chemicals</a:t>
            </a:r>
          </a:p>
        </p:txBody>
      </p:sp>
      <p:pic>
        <p:nvPicPr>
          <p:cNvPr id="25605" name="Picture 4"/>
          <p:cNvPicPr>
            <a:picLocks noChangeAspect="1" noChangeArrowheads="1"/>
          </p:cNvPicPr>
          <p:nvPr/>
        </p:nvPicPr>
        <p:blipFill>
          <a:blip r:embed="rId3" cstate="print"/>
          <a:stretch>
            <a:fillRect/>
          </a:stretch>
        </p:blipFill>
        <p:spPr bwMode="auto">
          <a:xfrm>
            <a:off x="5105400" y="928774"/>
            <a:ext cx="3352800" cy="5046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8</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fade">
                                      <p:cBhvr>
                                        <p:cTn id="7" dur="500"/>
                                        <p:tgtEl>
                                          <p:spTgt spid="256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4">
                                            <p:txEl>
                                              <p:pRg st="1" end="1"/>
                                            </p:txEl>
                                          </p:spTgt>
                                        </p:tgtEl>
                                        <p:attrNameLst>
                                          <p:attrName>style.visibility</p:attrName>
                                        </p:attrNameLst>
                                      </p:cBhvr>
                                      <p:to>
                                        <p:strVal val="visible"/>
                                      </p:to>
                                    </p:set>
                                    <p:animEffect transition="in" filter="fade">
                                      <p:cBhvr>
                                        <p:cTn id="12" dur="500"/>
                                        <p:tgtEl>
                                          <p:spTgt spid="256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4">
                                            <p:txEl>
                                              <p:pRg st="2" end="2"/>
                                            </p:txEl>
                                          </p:spTgt>
                                        </p:tgtEl>
                                        <p:attrNameLst>
                                          <p:attrName>style.visibility</p:attrName>
                                        </p:attrNameLst>
                                      </p:cBhvr>
                                      <p:to>
                                        <p:strVal val="visible"/>
                                      </p:to>
                                    </p:set>
                                    <p:animEffect transition="in" filter="fade">
                                      <p:cBhvr>
                                        <p:cTn id="17" dur="500"/>
                                        <p:tgtEl>
                                          <p:spTgt spid="256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33" y="167200"/>
            <a:ext cx="9144000" cy="747200"/>
          </a:xfrm>
        </p:spPr>
        <p:txBody>
          <a:bodyPr>
            <a:normAutofit/>
          </a:bodyPr>
          <a:lstStyle/>
          <a:p>
            <a:r>
              <a:rPr lang="en-US" sz="3600" dirty="0">
                <a:solidFill>
                  <a:schemeClr val="tx1"/>
                </a:solidFill>
                <a:effectLst/>
                <a:latin typeface="+mj-lt"/>
              </a:rPr>
              <a:t>Housekeeping – Potential Hazards</a:t>
            </a:r>
          </a:p>
        </p:txBody>
      </p:sp>
      <p:sp>
        <p:nvSpPr>
          <p:cNvPr id="3" name="Text Placeholder 2"/>
          <p:cNvSpPr>
            <a:spLocks noGrp="1"/>
          </p:cNvSpPr>
          <p:nvPr>
            <p:ph type="body" sz="quarter" idx="10"/>
          </p:nvPr>
        </p:nvSpPr>
        <p:spPr>
          <a:xfrm>
            <a:off x="2590800" y="835517"/>
            <a:ext cx="4324350" cy="534590"/>
          </a:xfrm>
        </p:spPr>
        <p:txBody>
          <a:bodyPr>
            <a:normAutofit/>
          </a:bodyPr>
          <a:lstStyle/>
          <a:p>
            <a:pPr marL="257175" indent="-257175">
              <a:buFont typeface="Arial"/>
              <a:buChar char="•"/>
            </a:pPr>
            <a:r>
              <a:rPr lang="en-US" sz="2800" dirty="0"/>
              <a:t>First impressions</a:t>
            </a:r>
            <a:r>
              <a:rPr lang="en-US" sz="2800" dirty="0" smtClean="0"/>
              <a:t>?</a:t>
            </a:r>
            <a:endParaRPr lang="en-US" sz="2800" dirty="0"/>
          </a:p>
        </p:txBody>
      </p:sp>
      <p:sp>
        <p:nvSpPr>
          <p:cNvPr id="4" name="Text Placeholder 3"/>
          <p:cNvSpPr>
            <a:spLocks noGrp="1"/>
          </p:cNvSpPr>
          <p:nvPr>
            <p:ph type="body" sz="quarter" idx="11"/>
          </p:nvPr>
        </p:nvSpPr>
        <p:spPr/>
        <p:txBody>
          <a:bodyPr/>
          <a:lstStyle/>
          <a:p>
            <a:r>
              <a:rPr lang="en-US" dirty="0" smtClean="0"/>
              <a:t>7</a:t>
            </a:r>
            <a:endParaRPr lang="en-US" dirty="0"/>
          </a:p>
        </p:txBody>
      </p:sp>
      <p:pic>
        <p:nvPicPr>
          <p:cNvPr id="5" name="Picture 4"/>
          <p:cNvPicPr>
            <a:picLocks noChangeAspect="1" noChangeArrowheads="1"/>
          </p:cNvPicPr>
          <p:nvPr>
            <p:extLst>
              <p:ext uri="{D42A27DB-BD31-4B8C-83A1-F6EECF244321}">
                <p14:modId xmlns:p14="http://schemas.microsoft.com/office/powerpoint/2010/main" val="3856156915"/>
              </p:ext>
            </p:extLst>
          </p:nvPr>
        </p:nvPicPr>
        <p:blipFill>
          <a:blip r:embed="rId3" cstate="print">
            <a:extLst>
              <a:ext uri="{28A0092B-C50C-407E-A947-70E740481C1C}">
                <a14:useLocalDpi xmlns:a14="http://schemas.microsoft.com/office/drawing/2010/main" val="0"/>
              </a:ext>
            </a:extLst>
          </a:blip>
          <a:srcRect/>
          <a:stretch>
            <a:fillRect/>
          </a:stretch>
        </p:blipFill>
        <p:spPr bwMode="auto">
          <a:xfrm>
            <a:off x="1538333" y="1462435"/>
            <a:ext cx="6172200" cy="4625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5"/>
          <p:cNvSpPr txBox="1">
            <a:spLocks/>
          </p:cNvSpPr>
          <p:nvPr/>
        </p:nvSpPr>
        <p:spPr>
          <a:xfrm>
            <a:off x="7848600" y="6324600"/>
            <a:ext cx="1066800" cy="365125"/>
          </a:xfrm>
          <a:prstGeom prst="rect">
            <a:avLst/>
          </a:prstGeom>
        </p:spPr>
        <p:txBody>
          <a:bodyPr/>
          <a:lstStyle>
            <a:defPPr>
              <a:defRPr lang="en-US"/>
            </a:defPPr>
            <a:lvl1pPr algn="l" rtl="0" eaLnBrk="0" fontAlgn="base" hangingPunct="0">
              <a:spcBef>
                <a:spcPct val="0"/>
              </a:spcBef>
              <a:spcAft>
                <a:spcPct val="0"/>
              </a:spcAft>
              <a:defRPr sz="2800" kern="1200">
                <a:solidFill>
                  <a:srgbClr val="FFFFFF"/>
                </a:solidFill>
                <a:latin typeface="Arial" charset="0"/>
                <a:ea typeface="+mn-ea"/>
                <a:cs typeface="+mn-cs"/>
              </a:defRPr>
            </a:lvl1pPr>
            <a:lvl2pPr marL="457200" algn="l" rtl="0" eaLnBrk="0" fontAlgn="base" hangingPunct="0">
              <a:spcBef>
                <a:spcPct val="0"/>
              </a:spcBef>
              <a:spcAft>
                <a:spcPct val="0"/>
              </a:spcAft>
              <a:defRPr sz="2800" kern="1200">
                <a:solidFill>
                  <a:srgbClr val="FFFFFF"/>
                </a:solidFill>
                <a:latin typeface="Arial" charset="0"/>
                <a:ea typeface="+mn-ea"/>
                <a:cs typeface="+mn-cs"/>
              </a:defRPr>
            </a:lvl2pPr>
            <a:lvl3pPr marL="914400" algn="l" rtl="0" eaLnBrk="0" fontAlgn="base" hangingPunct="0">
              <a:spcBef>
                <a:spcPct val="0"/>
              </a:spcBef>
              <a:spcAft>
                <a:spcPct val="0"/>
              </a:spcAft>
              <a:defRPr sz="2800" kern="1200">
                <a:solidFill>
                  <a:srgbClr val="FFFFFF"/>
                </a:solidFill>
                <a:latin typeface="Arial" charset="0"/>
                <a:ea typeface="+mn-ea"/>
                <a:cs typeface="+mn-cs"/>
              </a:defRPr>
            </a:lvl3pPr>
            <a:lvl4pPr marL="1371600" algn="l" rtl="0" eaLnBrk="0" fontAlgn="base" hangingPunct="0">
              <a:spcBef>
                <a:spcPct val="0"/>
              </a:spcBef>
              <a:spcAft>
                <a:spcPct val="0"/>
              </a:spcAft>
              <a:defRPr sz="2800" kern="1200">
                <a:solidFill>
                  <a:srgbClr val="FFFFFF"/>
                </a:solidFill>
                <a:latin typeface="Arial" charset="0"/>
                <a:ea typeface="+mn-ea"/>
                <a:cs typeface="+mn-cs"/>
              </a:defRPr>
            </a:lvl4pPr>
            <a:lvl5pPr marL="1828800" algn="l" rtl="0" eaLnBrk="0" fontAlgn="base" hangingPunct="0">
              <a:spcBef>
                <a:spcPct val="0"/>
              </a:spcBef>
              <a:spcAft>
                <a:spcPct val="0"/>
              </a:spcAft>
              <a:defRPr sz="2800" kern="1200">
                <a:solidFill>
                  <a:srgbClr val="FFFFFF"/>
                </a:solidFill>
                <a:latin typeface="Arial" charset="0"/>
                <a:ea typeface="+mn-ea"/>
                <a:cs typeface="+mn-cs"/>
              </a:defRPr>
            </a:lvl5pPr>
            <a:lvl6pPr marL="2286000" algn="l" defTabSz="914400" rtl="0" eaLnBrk="1" latinLnBrk="0" hangingPunct="1">
              <a:defRPr sz="2800" kern="1200">
                <a:solidFill>
                  <a:srgbClr val="FFFFFF"/>
                </a:solidFill>
                <a:latin typeface="Arial" charset="0"/>
                <a:ea typeface="+mn-ea"/>
                <a:cs typeface="+mn-cs"/>
              </a:defRPr>
            </a:lvl6pPr>
            <a:lvl7pPr marL="2743200" algn="l" defTabSz="914400" rtl="0" eaLnBrk="1" latinLnBrk="0" hangingPunct="1">
              <a:defRPr sz="2800" kern="1200">
                <a:solidFill>
                  <a:srgbClr val="FFFFFF"/>
                </a:solidFill>
                <a:latin typeface="Arial" charset="0"/>
                <a:ea typeface="+mn-ea"/>
                <a:cs typeface="+mn-cs"/>
              </a:defRPr>
            </a:lvl7pPr>
            <a:lvl8pPr marL="3200400" algn="l" defTabSz="914400" rtl="0" eaLnBrk="1" latinLnBrk="0" hangingPunct="1">
              <a:defRPr sz="2800" kern="1200">
                <a:solidFill>
                  <a:srgbClr val="FFFFFF"/>
                </a:solidFill>
                <a:latin typeface="Arial" charset="0"/>
                <a:ea typeface="+mn-ea"/>
                <a:cs typeface="+mn-cs"/>
              </a:defRPr>
            </a:lvl8pPr>
            <a:lvl9pPr marL="3657600" algn="l" defTabSz="914400" rtl="0" eaLnBrk="1" latinLnBrk="0" hangingPunct="1">
              <a:defRPr sz="2800" kern="1200">
                <a:solidFill>
                  <a:srgbClr val="FFFFFF"/>
                </a:solidFill>
                <a:latin typeface="Arial" charset="0"/>
                <a:ea typeface="+mn-ea"/>
                <a:cs typeface="+mn-cs"/>
              </a:defRPr>
            </a:lvl9pPr>
          </a:lstStyle>
          <a:p>
            <a:pPr algn="r"/>
            <a:fld id="{248477B8-5557-45C5-BE5D-FD80DB2312EB}" type="slidenum">
              <a:rPr lang="en-US" sz="1200" smtClean="0">
                <a:solidFill>
                  <a:srgbClr val="000000"/>
                </a:solidFill>
              </a:rPr>
              <a:pPr algn="r"/>
              <a:t>9</a:t>
            </a:fld>
            <a:r>
              <a:rPr lang="en-US" sz="1200" smtClean="0">
                <a:solidFill>
                  <a:srgbClr val="000000"/>
                </a:solidFill>
              </a:rPr>
              <a:t>/44</a:t>
            </a:r>
            <a:endParaRPr lang="en-US" sz="1200" dirty="0">
              <a:solidFill>
                <a:srgbClr val="000000"/>
              </a:solidFill>
            </a:endParaRPr>
          </a:p>
        </p:txBody>
      </p:sp>
    </p:spTree>
    <p:extLst>
      <p:ext uri="{BB962C8B-B14F-4D97-AF65-F5344CB8AC3E}">
        <p14:creationId xmlns:p14="http://schemas.microsoft.com/office/powerpoint/2010/main" val="422937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6094" y="228600"/>
            <a:ext cx="9107905" cy="1143000"/>
          </a:xfrm>
          <a:noFill/>
          <a:ln/>
        </p:spPr>
        <p:txBody>
          <a:bodyPr>
            <a:normAutofit fontScale="90000"/>
          </a:bodyPr>
          <a:lstStyle/>
          <a:p>
            <a:r>
              <a:rPr lang="en-US" dirty="0"/>
              <a:t>General Requirements</a:t>
            </a:r>
            <a:br>
              <a:rPr lang="en-US" dirty="0"/>
            </a:br>
            <a:r>
              <a:rPr lang="en-US" sz="3600" dirty="0"/>
              <a:t>Housekeeping</a:t>
            </a:r>
          </a:p>
        </p:txBody>
      </p:sp>
      <p:sp>
        <p:nvSpPr>
          <p:cNvPr id="7171" name="Rectangle 3"/>
          <p:cNvSpPr>
            <a:spLocks noGrp="1" noChangeArrowheads="1"/>
          </p:cNvSpPr>
          <p:nvPr>
            <p:ph idx="1"/>
          </p:nvPr>
        </p:nvSpPr>
        <p:spPr>
          <a:xfrm>
            <a:off x="304800" y="1447800"/>
            <a:ext cx="4953000" cy="5181600"/>
          </a:xfrm>
          <a:noFill/>
          <a:ln/>
        </p:spPr>
        <p:txBody>
          <a:bodyPr>
            <a:normAutofit/>
          </a:bodyPr>
          <a:lstStyle/>
          <a:p>
            <a:r>
              <a:rPr lang="en-US" sz="2400" dirty="0"/>
              <a:t>Workplaces must be kept clean, orderly, and </a:t>
            </a:r>
            <a:r>
              <a:rPr lang="en-US" sz="2400" dirty="0" smtClean="0"/>
              <a:t>sanitary.</a:t>
            </a:r>
            <a:endParaRPr lang="en-US" sz="2400" dirty="0"/>
          </a:p>
          <a:p>
            <a:r>
              <a:rPr lang="en-US" sz="2400" dirty="0"/>
              <a:t>Workroom floors must be maintained as clean and dry as </a:t>
            </a:r>
            <a:r>
              <a:rPr lang="en-US" sz="2400" dirty="0" smtClean="0"/>
              <a:t>possible.</a:t>
            </a:r>
          </a:p>
          <a:p>
            <a:r>
              <a:rPr lang="en-US" sz="2400" dirty="0" smtClean="0"/>
              <a:t>Report spots on the floor that appear to be hazardous chemicals to your supervisor – Hazard Response Teams may need to be called in to clean up.</a:t>
            </a:r>
          </a:p>
          <a:p>
            <a:endParaRPr lang="en-US" sz="2500" dirty="0"/>
          </a:p>
        </p:txBody>
      </p:sp>
      <p:pic>
        <p:nvPicPr>
          <p:cNvPr id="7175" name="Picture 7"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133600"/>
            <a:ext cx="3449776" cy="2619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10</a:t>
            </a:fld>
            <a:r>
              <a:rPr lang="en-US" dirty="0" smtClean="0">
                <a:solidFill>
                  <a:srgbClr val="000000"/>
                </a:solidFill>
              </a:rPr>
              <a:t>/44</a:t>
            </a:r>
            <a:endParaRPr lang="en-US" dirty="0">
              <a:solidFill>
                <a:srgbClr val="000000"/>
              </a:solidFill>
            </a:endParaRPr>
          </a:p>
        </p:txBody>
      </p:sp>
    </p:spTree>
  </p:cSld>
  <p:clrMapOvr>
    <a:masterClrMapping/>
  </p:clrMapOvr>
  <p:transition spd="slow">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bwMode="auto">
          <a:xfrm>
            <a:off x="685800" y="274638"/>
            <a:ext cx="8001000" cy="9445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dirty="0" smtClean="0"/>
              <a:t>Housekeeping</a:t>
            </a:r>
          </a:p>
        </p:txBody>
      </p:sp>
      <p:sp>
        <p:nvSpPr>
          <p:cNvPr id="26628" name="Rectangle 3"/>
          <p:cNvSpPr>
            <a:spLocks noGrp="1" noChangeArrowheads="1"/>
          </p:cNvSpPr>
          <p:nvPr>
            <p:ph idx="1"/>
          </p:nvPr>
        </p:nvSpPr>
        <p:spPr>
          <a:xfrm>
            <a:off x="152400" y="1523999"/>
            <a:ext cx="5181600" cy="4267200"/>
          </a:xfrm>
        </p:spPr>
        <p:txBody>
          <a:bodyPr/>
          <a:lstStyle/>
          <a:p>
            <a:pPr eaLnBrk="1" hangingPunct="1">
              <a:lnSpc>
                <a:spcPct val="90000"/>
              </a:lnSpc>
            </a:pPr>
            <a:r>
              <a:rPr lang="en-US" altLang="en-US" dirty="0" smtClean="0">
                <a:solidFill>
                  <a:srgbClr val="006666"/>
                </a:solidFill>
              </a:rPr>
              <a:t>Clean up liquids.</a:t>
            </a:r>
          </a:p>
          <a:p>
            <a:pPr eaLnBrk="1" hangingPunct="1">
              <a:lnSpc>
                <a:spcPct val="90000"/>
              </a:lnSpc>
            </a:pPr>
            <a:r>
              <a:rPr lang="en-US" altLang="en-US" dirty="0" smtClean="0">
                <a:solidFill>
                  <a:srgbClr val="800000"/>
                </a:solidFill>
              </a:rPr>
              <a:t>Install absorbent or barriers around machinery that leaks.</a:t>
            </a:r>
          </a:p>
          <a:p>
            <a:pPr eaLnBrk="1" hangingPunct="1">
              <a:lnSpc>
                <a:spcPct val="90000"/>
              </a:lnSpc>
            </a:pPr>
            <a:r>
              <a:rPr lang="en-US" altLang="en-US" dirty="0" smtClean="0">
                <a:solidFill>
                  <a:srgbClr val="660066"/>
                </a:solidFill>
              </a:rPr>
              <a:t>Use warning signs or cones.</a:t>
            </a:r>
          </a:p>
        </p:txBody>
      </p:sp>
      <p:pic>
        <p:nvPicPr>
          <p:cNvPr id="26629" name="Picture 4"/>
          <p:cNvPicPr>
            <a:picLocks noChangeAspect="1" noChangeArrowheads="1"/>
          </p:cNvPicPr>
          <p:nvPr/>
        </p:nvPicPr>
        <p:blipFill>
          <a:blip r:embed="rId3" cstate="print"/>
          <a:stretch>
            <a:fillRect/>
          </a:stretch>
        </p:blipFill>
        <p:spPr bwMode="auto">
          <a:xfrm>
            <a:off x="5486400" y="1524000"/>
            <a:ext cx="3200400" cy="4267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11</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fade">
                                      <p:cBhvr>
                                        <p:cTn id="7" dur="500"/>
                                        <p:tgtEl>
                                          <p:spTgt spid="266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8">
                                            <p:txEl>
                                              <p:pRg st="1" end="1"/>
                                            </p:txEl>
                                          </p:spTgt>
                                        </p:tgtEl>
                                        <p:attrNameLst>
                                          <p:attrName>style.visibility</p:attrName>
                                        </p:attrNameLst>
                                      </p:cBhvr>
                                      <p:to>
                                        <p:strVal val="visible"/>
                                      </p:to>
                                    </p:set>
                                    <p:animEffect transition="in" filter="fade">
                                      <p:cBhvr>
                                        <p:cTn id="12" dur="500"/>
                                        <p:tgtEl>
                                          <p:spTgt spid="266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8">
                                            <p:txEl>
                                              <p:pRg st="2" end="2"/>
                                            </p:txEl>
                                          </p:spTgt>
                                        </p:tgtEl>
                                        <p:attrNameLst>
                                          <p:attrName>style.visibility</p:attrName>
                                        </p:attrNameLst>
                                      </p:cBhvr>
                                      <p:to>
                                        <p:strVal val="visible"/>
                                      </p:to>
                                    </p:set>
                                    <p:animEffect transition="in" filter="fade">
                                      <p:cBhvr>
                                        <p:cTn id="17" dur="500"/>
                                        <p:tgtEl>
                                          <p:spTgt spid="266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edickinson\Local Settings\Temporary Internet Files\Content.IE5\4RTYS9RZ\MCPE01998_0000[1].wmf"/>
          <p:cNvPicPr>
            <a:picLocks noChangeAspect="1" noChangeArrowheads="1"/>
          </p:cNvPicPr>
          <p:nvPr/>
        </p:nvPicPr>
        <p:blipFill>
          <a:blip r:embed="rId3" cstate="print"/>
          <a:stretch>
            <a:fillRect/>
          </a:stretch>
        </p:blipFill>
        <p:spPr bwMode="auto">
          <a:xfrm>
            <a:off x="5029200" y="3886200"/>
            <a:ext cx="3323376" cy="2215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651" name="Rectangle 2"/>
          <p:cNvSpPr>
            <a:spLocks noGrp="1" noChangeArrowheads="1"/>
          </p:cNvSpPr>
          <p:nvPr>
            <p:ph type="title"/>
          </p:nvPr>
        </p:nvSpPr>
        <p:spPr bwMode="auto">
          <a:xfrm>
            <a:off x="36094" y="12032"/>
            <a:ext cx="9107905"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Floor Mats</a:t>
            </a:r>
          </a:p>
        </p:txBody>
      </p:sp>
      <p:sp>
        <p:nvSpPr>
          <p:cNvPr id="27652" name="Rectangle 3"/>
          <p:cNvSpPr>
            <a:spLocks noGrp="1" noChangeArrowheads="1"/>
          </p:cNvSpPr>
          <p:nvPr>
            <p:ph idx="1"/>
          </p:nvPr>
        </p:nvSpPr>
        <p:spPr>
          <a:xfrm>
            <a:off x="457200" y="1143000"/>
            <a:ext cx="8229600" cy="2895600"/>
          </a:xfrm>
        </p:spPr>
        <p:txBody>
          <a:bodyPr>
            <a:normAutofit lnSpcReduction="10000"/>
          </a:bodyPr>
          <a:lstStyle/>
          <a:p>
            <a:pPr eaLnBrk="1" hangingPunct="1">
              <a:spcBef>
                <a:spcPts val="1800"/>
              </a:spcBef>
            </a:pPr>
            <a:r>
              <a:rPr lang="en-US" altLang="en-US" sz="2800" dirty="0" smtClean="0">
                <a:solidFill>
                  <a:srgbClr val="006666"/>
                </a:solidFill>
              </a:rPr>
              <a:t>Use around machinery where liquids and debris are normally present</a:t>
            </a:r>
          </a:p>
          <a:p>
            <a:pPr eaLnBrk="1" hangingPunct="1">
              <a:spcBef>
                <a:spcPts val="1800"/>
              </a:spcBef>
            </a:pPr>
            <a:r>
              <a:rPr lang="en-US" altLang="en-US" sz="2800" dirty="0" smtClean="0">
                <a:solidFill>
                  <a:srgbClr val="800000"/>
                </a:solidFill>
              </a:rPr>
              <a:t>Should have holes and/or be absorbent</a:t>
            </a:r>
          </a:p>
          <a:p>
            <a:pPr eaLnBrk="1" hangingPunct="1">
              <a:spcBef>
                <a:spcPts val="1800"/>
              </a:spcBef>
            </a:pPr>
            <a:r>
              <a:rPr lang="en-US" altLang="en-US" sz="2800" dirty="0" smtClean="0">
                <a:solidFill>
                  <a:srgbClr val="660066"/>
                </a:solidFill>
              </a:rPr>
              <a:t>Compatible with chemicals in use</a:t>
            </a:r>
          </a:p>
          <a:p>
            <a:pPr eaLnBrk="1" hangingPunct="1">
              <a:spcBef>
                <a:spcPts val="1800"/>
              </a:spcBef>
            </a:pPr>
            <a:r>
              <a:rPr lang="en-US" altLang="en-US" sz="2800" dirty="0" smtClean="0">
                <a:solidFill>
                  <a:srgbClr val="006600"/>
                </a:solidFill>
              </a:rPr>
              <a:t>Have beveled and colored borders</a:t>
            </a:r>
          </a:p>
        </p:txBody>
      </p:sp>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12</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fade">
                                      <p:cBhvr>
                                        <p:cTn id="7" dur="500"/>
                                        <p:tgtEl>
                                          <p:spTgt spid="27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fade">
                                      <p:cBhvr>
                                        <p:cTn id="12" dur="500"/>
                                        <p:tgtEl>
                                          <p:spTgt spid="276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652">
                                            <p:txEl>
                                              <p:pRg st="2" end="2"/>
                                            </p:txEl>
                                          </p:spTgt>
                                        </p:tgtEl>
                                        <p:attrNameLst>
                                          <p:attrName>style.visibility</p:attrName>
                                        </p:attrNameLst>
                                      </p:cBhvr>
                                      <p:to>
                                        <p:strVal val="visible"/>
                                      </p:to>
                                    </p:set>
                                    <p:animEffect transition="in" filter="fade">
                                      <p:cBhvr>
                                        <p:cTn id="17" dur="500"/>
                                        <p:tgtEl>
                                          <p:spTgt spid="276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652">
                                            <p:txEl>
                                              <p:pRg st="3" end="3"/>
                                            </p:txEl>
                                          </p:spTgt>
                                        </p:tgtEl>
                                        <p:attrNameLst>
                                          <p:attrName>style.visibility</p:attrName>
                                        </p:attrNameLst>
                                      </p:cBhvr>
                                      <p:to>
                                        <p:strVal val="visible"/>
                                      </p:to>
                                    </p:set>
                                    <p:animEffect transition="in" filter="fade">
                                      <p:cBhvr>
                                        <p:cTn id="22" dur="500"/>
                                        <p:tgtEl>
                                          <p:spTgt spid="276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bwMode="auto">
          <a:xfrm>
            <a:off x="12032" y="198438"/>
            <a:ext cx="9131968" cy="8683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Foot Wear</a:t>
            </a:r>
          </a:p>
        </p:txBody>
      </p:sp>
      <p:sp>
        <p:nvSpPr>
          <p:cNvPr id="28676" name="Rectangle 3"/>
          <p:cNvSpPr>
            <a:spLocks noGrp="1" noChangeArrowheads="1"/>
          </p:cNvSpPr>
          <p:nvPr>
            <p:ph idx="1"/>
          </p:nvPr>
        </p:nvSpPr>
        <p:spPr>
          <a:xfrm>
            <a:off x="457200" y="1143001"/>
            <a:ext cx="4648200" cy="4419600"/>
          </a:xfrm>
        </p:spPr>
        <p:txBody>
          <a:bodyPr>
            <a:normAutofit lnSpcReduction="10000"/>
          </a:bodyPr>
          <a:lstStyle/>
          <a:p>
            <a:pPr eaLnBrk="1" hangingPunct="1">
              <a:spcAft>
                <a:spcPts val="1200"/>
              </a:spcAft>
            </a:pPr>
            <a:r>
              <a:rPr lang="en-US" altLang="en-US" dirty="0" smtClean="0">
                <a:solidFill>
                  <a:srgbClr val="006666"/>
                </a:solidFill>
              </a:rPr>
              <a:t>Has soft rubber sole </a:t>
            </a:r>
            <a:br>
              <a:rPr lang="en-US" altLang="en-US" dirty="0" smtClean="0">
                <a:solidFill>
                  <a:srgbClr val="006666"/>
                </a:solidFill>
              </a:rPr>
            </a:br>
            <a:r>
              <a:rPr lang="en-US" altLang="en-US" dirty="0" smtClean="0">
                <a:solidFill>
                  <a:srgbClr val="006666"/>
                </a:solidFill>
              </a:rPr>
              <a:t>for slip resistance</a:t>
            </a:r>
          </a:p>
          <a:p>
            <a:pPr eaLnBrk="1" hangingPunct="1">
              <a:spcAft>
                <a:spcPts val="1200"/>
              </a:spcAft>
            </a:pPr>
            <a:r>
              <a:rPr lang="en-US" altLang="en-US" dirty="0" smtClean="0">
                <a:solidFill>
                  <a:srgbClr val="800000"/>
                </a:solidFill>
              </a:rPr>
              <a:t>Sole’s tread has </a:t>
            </a:r>
            <a:br>
              <a:rPr lang="en-US" altLang="en-US" dirty="0" smtClean="0">
                <a:solidFill>
                  <a:srgbClr val="800000"/>
                </a:solidFill>
              </a:rPr>
            </a:br>
            <a:r>
              <a:rPr lang="en-US" altLang="en-US" dirty="0" smtClean="0">
                <a:solidFill>
                  <a:srgbClr val="800000"/>
                </a:solidFill>
              </a:rPr>
              <a:t>channels</a:t>
            </a:r>
          </a:p>
          <a:p>
            <a:pPr eaLnBrk="1" hangingPunct="1">
              <a:spcAft>
                <a:spcPts val="1200"/>
              </a:spcAft>
            </a:pPr>
            <a:r>
              <a:rPr lang="en-US" altLang="en-US" dirty="0" smtClean="0">
                <a:solidFill>
                  <a:srgbClr val="660066"/>
                </a:solidFill>
              </a:rPr>
              <a:t>Does not make </a:t>
            </a:r>
            <a:br>
              <a:rPr lang="en-US" altLang="en-US" dirty="0" smtClean="0">
                <a:solidFill>
                  <a:srgbClr val="660066"/>
                </a:solidFill>
              </a:rPr>
            </a:br>
            <a:r>
              <a:rPr lang="en-US" altLang="en-US" dirty="0" smtClean="0">
                <a:solidFill>
                  <a:srgbClr val="660066"/>
                </a:solidFill>
              </a:rPr>
              <a:t>you invincible</a:t>
            </a:r>
          </a:p>
          <a:p>
            <a:pPr eaLnBrk="1" hangingPunct="1">
              <a:spcAft>
                <a:spcPts val="1200"/>
              </a:spcAft>
            </a:pPr>
            <a:r>
              <a:rPr lang="en-US" altLang="en-US" dirty="0" smtClean="0">
                <a:solidFill>
                  <a:srgbClr val="006600"/>
                </a:solidFill>
              </a:rPr>
              <a:t>Steel-toe may be required</a:t>
            </a:r>
          </a:p>
        </p:txBody>
      </p:sp>
      <p:pic>
        <p:nvPicPr>
          <p:cNvPr id="28677" name="Picture 4"/>
          <p:cNvPicPr>
            <a:picLocks noChangeAspect="1" noChangeArrowheads="1"/>
          </p:cNvPicPr>
          <p:nvPr/>
        </p:nvPicPr>
        <p:blipFill>
          <a:blip r:embed="rId3" cstate="print"/>
          <a:srcRect l="7799" r="12154"/>
          <a:stretch>
            <a:fillRect/>
          </a:stretch>
        </p:blipFill>
        <p:spPr bwMode="auto">
          <a:xfrm>
            <a:off x="4724400" y="1905000"/>
            <a:ext cx="3733800" cy="3338513"/>
          </a:xfrm>
          <a:prstGeom prst="rect">
            <a:avLst/>
          </a:prstGeom>
          <a:noFill/>
          <a:ln w="9525">
            <a:noFill/>
            <a:miter lim="800000"/>
            <a:headEnd/>
            <a:tailEnd/>
          </a:ln>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13</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Effect transition="in" filter="fade">
                                      <p:cBhvr>
                                        <p:cTn id="7" dur="500"/>
                                        <p:tgtEl>
                                          <p:spTgt spid="286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6">
                                            <p:txEl>
                                              <p:pRg st="1" end="1"/>
                                            </p:txEl>
                                          </p:spTgt>
                                        </p:tgtEl>
                                        <p:attrNameLst>
                                          <p:attrName>style.visibility</p:attrName>
                                        </p:attrNameLst>
                                      </p:cBhvr>
                                      <p:to>
                                        <p:strVal val="visible"/>
                                      </p:to>
                                    </p:set>
                                    <p:animEffect transition="in" filter="fade">
                                      <p:cBhvr>
                                        <p:cTn id="12" dur="500"/>
                                        <p:tgtEl>
                                          <p:spTgt spid="286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6">
                                            <p:txEl>
                                              <p:pRg st="2" end="2"/>
                                            </p:txEl>
                                          </p:spTgt>
                                        </p:tgtEl>
                                        <p:attrNameLst>
                                          <p:attrName>style.visibility</p:attrName>
                                        </p:attrNameLst>
                                      </p:cBhvr>
                                      <p:to>
                                        <p:strVal val="visible"/>
                                      </p:to>
                                    </p:set>
                                    <p:animEffect transition="in" filter="fade">
                                      <p:cBhvr>
                                        <p:cTn id="17" dur="500"/>
                                        <p:tgtEl>
                                          <p:spTgt spid="286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6">
                                            <p:txEl>
                                              <p:pRg st="3" end="3"/>
                                            </p:txEl>
                                          </p:spTgt>
                                        </p:tgtEl>
                                        <p:attrNameLst>
                                          <p:attrName>style.visibility</p:attrName>
                                        </p:attrNameLst>
                                      </p:cBhvr>
                                      <p:to>
                                        <p:strVal val="visible"/>
                                      </p:to>
                                    </p:set>
                                    <p:animEffect transition="in" filter="fade">
                                      <p:cBhvr>
                                        <p:cTn id="22" dur="500"/>
                                        <p:tgtEl>
                                          <p:spTgt spid="286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bwMode="auto">
          <a:xfrm>
            <a:off x="0" y="114299"/>
            <a:ext cx="9144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Employee Awareness</a:t>
            </a:r>
          </a:p>
        </p:txBody>
      </p:sp>
      <p:sp>
        <p:nvSpPr>
          <p:cNvPr id="18436" name="Rectangle 3"/>
          <p:cNvSpPr>
            <a:spLocks noGrp="1" noChangeArrowheads="1"/>
          </p:cNvSpPr>
          <p:nvPr>
            <p:ph idx="1"/>
          </p:nvPr>
        </p:nvSpPr>
        <p:spPr>
          <a:xfrm>
            <a:off x="882316" y="952499"/>
            <a:ext cx="8229600" cy="4873625"/>
          </a:xfrm>
          <a:noFill/>
        </p:spPr>
        <p:txBody>
          <a:bodyPr>
            <a:normAutofit lnSpcReduction="10000"/>
          </a:bodyPr>
          <a:lstStyle/>
          <a:p>
            <a:pPr eaLnBrk="1" hangingPunct="1">
              <a:lnSpc>
                <a:spcPct val="90000"/>
              </a:lnSpc>
              <a:spcAft>
                <a:spcPts val="600"/>
              </a:spcAft>
            </a:pPr>
            <a:r>
              <a:rPr lang="en-US" altLang="en-US" dirty="0" smtClean="0">
                <a:solidFill>
                  <a:srgbClr val="006666"/>
                </a:solidFill>
              </a:rPr>
              <a:t>Pay attention to where you are going.</a:t>
            </a:r>
          </a:p>
          <a:p>
            <a:pPr eaLnBrk="1" hangingPunct="1">
              <a:lnSpc>
                <a:spcPct val="90000"/>
              </a:lnSpc>
              <a:spcAft>
                <a:spcPts val="600"/>
              </a:spcAft>
            </a:pPr>
            <a:r>
              <a:rPr lang="en-US" altLang="en-US" dirty="0" smtClean="0">
                <a:solidFill>
                  <a:srgbClr val="800000"/>
                </a:solidFill>
              </a:rPr>
              <a:t>Adjust your stride according to the </a:t>
            </a:r>
            <a:br>
              <a:rPr lang="en-US" altLang="en-US" dirty="0" smtClean="0">
                <a:solidFill>
                  <a:srgbClr val="800000"/>
                </a:solidFill>
              </a:rPr>
            </a:br>
            <a:r>
              <a:rPr lang="en-US" altLang="en-US" dirty="0" smtClean="0">
                <a:solidFill>
                  <a:srgbClr val="800000"/>
                </a:solidFill>
              </a:rPr>
              <a:t>walking surface and conditions.</a:t>
            </a:r>
          </a:p>
          <a:p>
            <a:pPr eaLnBrk="1" hangingPunct="1">
              <a:lnSpc>
                <a:spcPct val="90000"/>
              </a:lnSpc>
              <a:spcAft>
                <a:spcPts val="600"/>
              </a:spcAft>
            </a:pPr>
            <a:r>
              <a:rPr lang="en-US" altLang="en-US" dirty="0" smtClean="0">
                <a:solidFill>
                  <a:srgbClr val="660066"/>
                </a:solidFill>
              </a:rPr>
              <a:t>Make wide turns at corners.</a:t>
            </a:r>
          </a:p>
          <a:p>
            <a:pPr eaLnBrk="1" hangingPunct="1">
              <a:lnSpc>
                <a:spcPct val="90000"/>
              </a:lnSpc>
              <a:spcAft>
                <a:spcPts val="600"/>
              </a:spcAft>
            </a:pPr>
            <a:r>
              <a:rPr lang="en-US" altLang="en-US" dirty="0" smtClean="0">
                <a:solidFill>
                  <a:srgbClr val="006600"/>
                </a:solidFill>
              </a:rPr>
              <a:t>Make sure you can see the floor when </a:t>
            </a:r>
            <a:br>
              <a:rPr lang="en-US" altLang="en-US" dirty="0" smtClean="0">
                <a:solidFill>
                  <a:srgbClr val="006600"/>
                </a:solidFill>
              </a:rPr>
            </a:br>
            <a:r>
              <a:rPr lang="en-US" altLang="en-US" dirty="0" smtClean="0">
                <a:solidFill>
                  <a:srgbClr val="006600"/>
                </a:solidFill>
              </a:rPr>
              <a:t>carrying items.</a:t>
            </a:r>
          </a:p>
          <a:p>
            <a:pPr eaLnBrk="1" hangingPunct="1">
              <a:lnSpc>
                <a:spcPct val="90000"/>
              </a:lnSpc>
              <a:spcAft>
                <a:spcPts val="600"/>
              </a:spcAft>
            </a:pPr>
            <a:r>
              <a:rPr lang="en-US" altLang="en-US" u="sng" dirty="0" smtClean="0">
                <a:solidFill>
                  <a:srgbClr val="006600"/>
                </a:solidFill>
              </a:rPr>
              <a:t>Employees with less than one year of experience are 40% more likely to be injured.</a:t>
            </a:r>
          </a:p>
          <a:p>
            <a:pPr eaLnBrk="1" hangingPunct="1">
              <a:lnSpc>
                <a:spcPct val="90000"/>
              </a:lnSpc>
              <a:spcAft>
                <a:spcPts val="600"/>
              </a:spcAft>
            </a:pPr>
            <a:r>
              <a:rPr lang="en-US" altLang="en-US" dirty="0" smtClean="0"/>
              <a:t>Industrial injuries must be reported to management immediately</a:t>
            </a:r>
          </a:p>
        </p:txBody>
      </p:sp>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14</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fade">
                                      <p:cBhvr>
                                        <p:cTn id="7" dur="500"/>
                                        <p:tgtEl>
                                          <p:spTgt spid="184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fade">
                                      <p:cBhvr>
                                        <p:cTn id="12" dur="500"/>
                                        <p:tgtEl>
                                          <p:spTgt spid="184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6">
                                            <p:txEl>
                                              <p:pRg st="2" end="2"/>
                                            </p:txEl>
                                          </p:spTgt>
                                        </p:tgtEl>
                                        <p:attrNameLst>
                                          <p:attrName>style.visibility</p:attrName>
                                        </p:attrNameLst>
                                      </p:cBhvr>
                                      <p:to>
                                        <p:strVal val="visible"/>
                                      </p:to>
                                    </p:set>
                                    <p:animEffect transition="in" filter="fade">
                                      <p:cBhvr>
                                        <p:cTn id="17" dur="500"/>
                                        <p:tgtEl>
                                          <p:spTgt spid="184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fade">
                                      <p:cBhvr>
                                        <p:cTn id="22" dur="500"/>
                                        <p:tgtEl>
                                          <p:spTgt spid="1843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6">
                                            <p:txEl>
                                              <p:pRg st="4" end="4"/>
                                            </p:txEl>
                                          </p:spTgt>
                                        </p:tgtEl>
                                        <p:attrNameLst>
                                          <p:attrName>style.visibility</p:attrName>
                                        </p:attrNameLst>
                                      </p:cBhvr>
                                      <p:to>
                                        <p:strVal val="visible"/>
                                      </p:to>
                                    </p:set>
                                    <p:animEffect transition="in" filter="fade">
                                      <p:cBhvr>
                                        <p:cTn id="27" dur="500"/>
                                        <p:tgtEl>
                                          <p:spTgt spid="1843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6">
                                            <p:txEl>
                                              <p:pRg st="5" end="5"/>
                                            </p:txEl>
                                          </p:spTgt>
                                        </p:tgtEl>
                                        <p:attrNameLst>
                                          <p:attrName>style.visibility</p:attrName>
                                        </p:attrNameLst>
                                      </p:cBhvr>
                                      <p:to>
                                        <p:strVal val="visible"/>
                                      </p:to>
                                    </p:set>
                                    <p:animEffect transition="in" filter="fade">
                                      <p:cBhvr>
                                        <p:cTn id="32" dur="500"/>
                                        <p:tgtEl>
                                          <p:spTgt spid="1843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bwMode="auto">
          <a:xfrm>
            <a:off x="0" y="0"/>
            <a:ext cx="9075821"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Trip Hazards</a:t>
            </a:r>
          </a:p>
        </p:txBody>
      </p:sp>
      <p:sp>
        <p:nvSpPr>
          <p:cNvPr id="30724" name="Rectangle 3"/>
          <p:cNvSpPr>
            <a:spLocks noGrp="1" noChangeArrowheads="1"/>
          </p:cNvSpPr>
          <p:nvPr>
            <p:ph idx="1"/>
          </p:nvPr>
        </p:nvSpPr>
        <p:spPr>
          <a:xfrm>
            <a:off x="838200" y="990600"/>
            <a:ext cx="4343400" cy="4779963"/>
          </a:xfrm>
        </p:spPr>
        <p:txBody>
          <a:bodyPr/>
          <a:lstStyle/>
          <a:p>
            <a:pPr eaLnBrk="1" hangingPunct="1">
              <a:spcAft>
                <a:spcPts val="600"/>
              </a:spcAft>
            </a:pPr>
            <a:r>
              <a:rPr lang="en-US" altLang="en-US" dirty="0" smtClean="0">
                <a:solidFill>
                  <a:srgbClr val="006666"/>
                </a:solidFill>
              </a:rPr>
              <a:t>Obstructions in </a:t>
            </a:r>
            <a:br>
              <a:rPr lang="en-US" altLang="en-US" dirty="0" smtClean="0">
                <a:solidFill>
                  <a:srgbClr val="006666"/>
                </a:solidFill>
              </a:rPr>
            </a:br>
            <a:r>
              <a:rPr lang="en-US" altLang="en-US" dirty="0" smtClean="0">
                <a:solidFill>
                  <a:srgbClr val="006666"/>
                </a:solidFill>
              </a:rPr>
              <a:t>walkways</a:t>
            </a:r>
          </a:p>
          <a:p>
            <a:pPr eaLnBrk="1" hangingPunct="1">
              <a:spcAft>
                <a:spcPts val="600"/>
              </a:spcAft>
            </a:pPr>
            <a:r>
              <a:rPr lang="en-US" altLang="en-US" dirty="0" smtClean="0">
                <a:solidFill>
                  <a:srgbClr val="800000"/>
                </a:solidFill>
              </a:rPr>
              <a:t>Damaged or uneven </a:t>
            </a:r>
            <a:br>
              <a:rPr lang="en-US" altLang="en-US" dirty="0" smtClean="0">
                <a:solidFill>
                  <a:srgbClr val="800000"/>
                </a:solidFill>
              </a:rPr>
            </a:br>
            <a:r>
              <a:rPr lang="en-US" altLang="en-US" dirty="0" smtClean="0">
                <a:solidFill>
                  <a:srgbClr val="800000"/>
                </a:solidFill>
              </a:rPr>
              <a:t>floor surfaces</a:t>
            </a:r>
          </a:p>
          <a:p>
            <a:pPr eaLnBrk="1" hangingPunct="1">
              <a:spcAft>
                <a:spcPts val="600"/>
              </a:spcAft>
            </a:pPr>
            <a:r>
              <a:rPr lang="en-US" altLang="en-US" dirty="0" smtClean="0">
                <a:solidFill>
                  <a:srgbClr val="660066"/>
                </a:solidFill>
              </a:rPr>
              <a:t>Electrical cords </a:t>
            </a:r>
            <a:br>
              <a:rPr lang="en-US" altLang="en-US" dirty="0" smtClean="0">
                <a:solidFill>
                  <a:srgbClr val="660066"/>
                </a:solidFill>
              </a:rPr>
            </a:br>
            <a:r>
              <a:rPr lang="en-US" altLang="en-US" dirty="0" smtClean="0">
                <a:solidFill>
                  <a:srgbClr val="660066"/>
                </a:solidFill>
              </a:rPr>
              <a:t>and air hoses</a:t>
            </a:r>
          </a:p>
          <a:p>
            <a:pPr eaLnBrk="1" hangingPunct="1">
              <a:spcAft>
                <a:spcPts val="600"/>
              </a:spcAft>
            </a:pPr>
            <a:r>
              <a:rPr lang="en-US" altLang="en-US" dirty="0" smtClean="0">
                <a:solidFill>
                  <a:srgbClr val="006600"/>
                </a:solidFill>
              </a:rPr>
              <a:t>Running</a:t>
            </a:r>
          </a:p>
          <a:p>
            <a:pPr eaLnBrk="1" hangingPunct="1">
              <a:spcAft>
                <a:spcPts val="600"/>
              </a:spcAft>
            </a:pPr>
            <a:r>
              <a:rPr lang="en-US" altLang="en-US" dirty="0" smtClean="0">
                <a:solidFill>
                  <a:schemeClr val="hlink"/>
                </a:solidFill>
              </a:rPr>
              <a:t>Poor lighting</a:t>
            </a:r>
          </a:p>
        </p:txBody>
      </p:sp>
      <p:pic>
        <p:nvPicPr>
          <p:cNvPr id="30725" name="Picture 4"/>
          <p:cNvPicPr>
            <a:picLocks noChangeAspect="1" noChangeArrowheads="1"/>
          </p:cNvPicPr>
          <p:nvPr/>
        </p:nvPicPr>
        <p:blipFill>
          <a:blip r:embed="rId3" cstate="print"/>
          <a:srcRect l="33540" b="3694"/>
          <a:stretch>
            <a:fillRect/>
          </a:stretch>
        </p:blipFill>
        <p:spPr bwMode="auto">
          <a:xfrm>
            <a:off x="5486400" y="1219200"/>
            <a:ext cx="3429000" cy="4094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15</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fade">
                                      <p:cBhvr>
                                        <p:cTn id="7" dur="500"/>
                                        <p:tgtEl>
                                          <p:spTgt spid="30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4">
                                            <p:txEl>
                                              <p:pRg st="1" end="1"/>
                                            </p:txEl>
                                          </p:spTgt>
                                        </p:tgtEl>
                                        <p:attrNameLst>
                                          <p:attrName>style.visibility</p:attrName>
                                        </p:attrNameLst>
                                      </p:cBhvr>
                                      <p:to>
                                        <p:strVal val="visible"/>
                                      </p:to>
                                    </p:set>
                                    <p:animEffect transition="in" filter="fade">
                                      <p:cBhvr>
                                        <p:cTn id="12" dur="500"/>
                                        <p:tgtEl>
                                          <p:spTgt spid="307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4">
                                            <p:txEl>
                                              <p:pRg st="2" end="2"/>
                                            </p:txEl>
                                          </p:spTgt>
                                        </p:tgtEl>
                                        <p:attrNameLst>
                                          <p:attrName>style.visibility</p:attrName>
                                        </p:attrNameLst>
                                      </p:cBhvr>
                                      <p:to>
                                        <p:strVal val="visible"/>
                                      </p:to>
                                    </p:set>
                                    <p:animEffect transition="in" filter="fade">
                                      <p:cBhvr>
                                        <p:cTn id="17" dur="500"/>
                                        <p:tgtEl>
                                          <p:spTgt spid="307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4">
                                            <p:txEl>
                                              <p:pRg st="3" end="3"/>
                                            </p:txEl>
                                          </p:spTgt>
                                        </p:tgtEl>
                                        <p:attrNameLst>
                                          <p:attrName>style.visibility</p:attrName>
                                        </p:attrNameLst>
                                      </p:cBhvr>
                                      <p:to>
                                        <p:strVal val="visible"/>
                                      </p:to>
                                    </p:set>
                                    <p:animEffect transition="in" filter="fade">
                                      <p:cBhvr>
                                        <p:cTn id="22" dur="500"/>
                                        <p:tgtEl>
                                          <p:spTgt spid="307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24">
                                            <p:txEl>
                                              <p:pRg st="4" end="4"/>
                                            </p:txEl>
                                          </p:spTgt>
                                        </p:tgtEl>
                                        <p:attrNameLst>
                                          <p:attrName>style.visibility</p:attrName>
                                        </p:attrNameLst>
                                      </p:cBhvr>
                                      <p:to>
                                        <p:strVal val="visible"/>
                                      </p:to>
                                    </p:set>
                                    <p:animEffect transition="in" filter="fade">
                                      <p:cBhvr>
                                        <p:cTn id="27" dur="500"/>
                                        <p:tgtEl>
                                          <p:spTgt spid="307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hutterstock_596320.jpg"/>
          <p:cNvPicPr>
            <a:picLocks noChangeAspect="1"/>
          </p:cNvPicPr>
          <p:nvPr/>
        </p:nvPicPr>
        <p:blipFill>
          <a:blip r:embed="rId3" cstate="print"/>
          <a:stretch>
            <a:fillRect/>
          </a:stretch>
        </p:blipFill>
        <p:spPr>
          <a:xfrm>
            <a:off x="3048000" y="4409716"/>
            <a:ext cx="2498558" cy="1666538"/>
          </a:xfrm>
          <a:prstGeom prst="rect">
            <a:avLst/>
          </a:prstGeom>
        </p:spPr>
      </p:pic>
      <p:sp>
        <p:nvSpPr>
          <p:cNvPr id="31747" name="Rectangle 2"/>
          <p:cNvSpPr>
            <a:spLocks noGrp="1" noChangeArrowheads="1"/>
          </p:cNvSpPr>
          <p:nvPr>
            <p:ph type="title"/>
          </p:nvPr>
        </p:nvSpPr>
        <p:spPr bwMode="auto">
          <a:xfrm>
            <a:off x="24062" y="-23415"/>
            <a:ext cx="9119937"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Preventing Trips</a:t>
            </a:r>
          </a:p>
        </p:txBody>
      </p:sp>
      <p:sp>
        <p:nvSpPr>
          <p:cNvPr id="31748" name="Rectangle 3"/>
          <p:cNvSpPr>
            <a:spLocks noGrp="1" noChangeArrowheads="1"/>
          </p:cNvSpPr>
          <p:nvPr>
            <p:ph idx="1"/>
          </p:nvPr>
        </p:nvSpPr>
        <p:spPr>
          <a:xfrm>
            <a:off x="381000" y="1012825"/>
            <a:ext cx="8001000" cy="4800600"/>
          </a:xfrm>
        </p:spPr>
        <p:txBody>
          <a:bodyPr/>
          <a:lstStyle/>
          <a:p>
            <a:pPr eaLnBrk="1" hangingPunct="1"/>
            <a:r>
              <a:rPr lang="en-US" altLang="en-US" dirty="0" smtClean="0">
                <a:solidFill>
                  <a:srgbClr val="006666"/>
                </a:solidFill>
              </a:rPr>
              <a:t>Pick up tools, materials, and trash.</a:t>
            </a:r>
          </a:p>
          <a:p>
            <a:pPr eaLnBrk="1" hangingPunct="1"/>
            <a:r>
              <a:rPr lang="en-US" altLang="en-US" dirty="0" smtClean="0">
                <a:solidFill>
                  <a:srgbClr val="800000"/>
                </a:solidFill>
              </a:rPr>
              <a:t>Walk around obstructions.</a:t>
            </a:r>
          </a:p>
          <a:p>
            <a:pPr eaLnBrk="1" hangingPunct="1"/>
            <a:r>
              <a:rPr lang="en-US" altLang="en-US" dirty="0" smtClean="0">
                <a:solidFill>
                  <a:srgbClr val="660066"/>
                </a:solidFill>
              </a:rPr>
              <a:t>Do not carry items that block your </a:t>
            </a:r>
            <a:br>
              <a:rPr lang="en-US" altLang="en-US" dirty="0" smtClean="0">
                <a:solidFill>
                  <a:srgbClr val="660066"/>
                </a:solidFill>
              </a:rPr>
            </a:br>
            <a:r>
              <a:rPr lang="en-US" altLang="en-US" dirty="0" smtClean="0">
                <a:solidFill>
                  <a:srgbClr val="660066"/>
                </a:solidFill>
              </a:rPr>
              <a:t>forward vision.</a:t>
            </a:r>
          </a:p>
          <a:p>
            <a:pPr eaLnBrk="1" hangingPunct="1"/>
            <a:r>
              <a:rPr lang="en-US" altLang="en-US" dirty="0" smtClean="0">
                <a:solidFill>
                  <a:srgbClr val="006600"/>
                </a:solidFill>
              </a:rPr>
              <a:t>Watch placement of power cords.</a:t>
            </a:r>
          </a:p>
          <a:p>
            <a:pPr eaLnBrk="1" hangingPunct="1"/>
            <a:r>
              <a:rPr lang="en-US" altLang="en-US" dirty="0" smtClean="0">
                <a:solidFill>
                  <a:srgbClr val="663300"/>
                </a:solidFill>
              </a:rPr>
              <a:t>Keep file drawers closed.</a:t>
            </a:r>
          </a:p>
          <a:p>
            <a:pPr eaLnBrk="1" hangingPunct="1"/>
            <a:r>
              <a:rPr lang="en-US" altLang="en-US" dirty="0" smtClean="0">
                <a:solidFill>
                  <a:srgbClr val="FF0000"/>
                </a:solidFill>
              </a:rPr>
              <a:t>Clean up straps and bands.</a:t>
            </a:r>
          </a:p>
        </p:txBody>
      </p:sp>
      <p:pic>
        <p:nvPicPr>
          <p:cNvPr id="31749" name="Picture 5" descr="MCBS00529_0000[1]"/>
          <p:cNvPicPr>
            <a:picLocks noChangeAspect="1" noChangeArrowheads="1"/>
          </p:cNvPicPr>
          <p:nvPr/>
        </p:nvPicPr>
        <p:blipFill>
          <a:blip r:embed="rId4" cstate="print"/>
          <a:stretch>
            <a:fillRect/>
          </a:stretch>
        </p:blipFill>
        <p:spPr bwMode="auto">
          <a:xfrm>
            <a:off x="6067926" y="3850283"/>
            <a:ext cx="2819400" cy="2114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750" name="Picture 6" descr="MCBS00530_0000[1]"/>
          <p:cNvPicPr>
            <a:picLocks noChangeAspect="1" noChangeArrowheads="1"/>
          </p:cNvPicPr>
          <p:nvPr/>
        </p:nvPicPr>
        <p:blipFill>
          <a:blip r:embed="rId5" cstate="print"/>
          <a:stretch>
            <a:fillRect/>
          </a:stretch>
        </p:blipFill>
        <p:spPr bwMode="auto">
          <a:xfrm>
            <a:off x="7110496" y="861417"/>
            <a:ext cx="1736725" cy="1736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16</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fade">
                                      <p:cBhvr>
                                        <p:cTn id="7" dur="500"/>
                                        <p:tgtEl>
                                          <p:spTgt spid="31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48">
                                            <p:txEl>
                                              <p:pRg st="1" end="1"/>
                                            </p:txEl>
                                          </p:spTgt>
                                        </p:tgtEl>
                                        <p:attrNameLst>
                                          <p:attrName>style.visibility</p:attrName>
                                        </p:attrNameLst>
                                      </p:cBhvr>
                                      <p:to>
                                        <p:strVal val="visible"/>
                                      </p:to>
                                    </p:set>
                                    <p:animEffect transition="in" filter="fade">
                                      <p:cBhvr>
                                        <p:cTn id="12" dur="500"/>
                                        <p:tgtEl>
                                          <p:spTgt spid="317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48">
                                            <p:txEl>
                                              <p:pRg st="2" end="2"/>
                                            </p:txEl>
                                          </p:spTgt>
                                        </p:tgtEl>
                                        <p:attrNameLst>
                                          <p:attrName>style.visibility</p:attrName>
                                        </p:attrNameLst>
                                      </p:cBhvr>
                                      <p:to>
                                        <p:strVal val="visible"/>
                                      </p:to>
                                    </p:set>
                                    <p:animEffect transition="in" filter="fade">
                                      <p:cBhvr>
                                        <p:cTn id="17" dur="500"/>
                                        <p:tgtEl>
                                          <p:spTgt spid="317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48">
                                            <p:txEl>
                                              <p:pRg st="3" end="3"/>
                                            </p:txEl>
                                          </p:spTgt>
                                        </p:tgtEl>
                                        <p:attrNameLst>
                                          <p:attrName>style.visibility</p:attrName>
                                        </p:attrNameLst>
                                      </p:cBhvr>
                                      <p:to>
                                        <p:strVal val="visible"/>
                                      </p:to>
                                    </p:set>
                                    <p:animEffect transition="in" filter="fade">
                                      <p:cBhvr>
                                        <p:cTn id="22" dur="500"/>
                                        <p:tgtEl>
                                          <p:spTgt spid="317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animEffect transition="in" filter="fade">
                                      <p:cBhvr>
                                        <p:cTn id="27" dur="500"/>
                                        <p:tgtEl>
                                          <p:spTgt spid="317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748">
                                            <p:txEl>
                                              <p:pRg st="5" end="5"/>
                                            </p:txEl>
                                          </p:spTgt>
                                        </p:tgtEl>
                                        <p:attrNameLst>
                                          <p:attrName>style.visibility</p:attrName>
                                        </p:attrNameLst>
                                      </p:cBhvr>
                                      <p:to>
                                        <p:strVal val="visible"/>
                                      </p:to>
                                    </p:set>
                                    <p:animEffect transition="in" filter="fade">
                                      <p:cBhvr>
                                        <p:cTn id="32" dur="500"/>
                                        <p:tgtEl>
                                          <p:spTgt spid="3174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edickinson\Local Settings\Temporary Internet Files\Content.IE5\4KWYRSWC\MPj04421760000[1].jpg"/>
          <p:cNvPicPr>
            <a:picLocks noChangeAspect="1" noChangeArrowheads="1"/>
          </p:cNvPicPr>
          <p:nvPr/>
        </p:nvPicPr>
        <p:blipFill>
          <a:blip r:embed="rId3" cstate="print"/>
          <a:stretch>
            <a:fillRect/>
          </a:stretch>
        </p:blipFill>
        <p:spPr bwMode="auto">
          <a:xfrm>
            <a:off x="5257800" y="2667000"/>
            <a:ext cx="3302000" cy="3302000"/>
          </a:xfrm>
          <a:prstGeom prst="rect">
            <a:avLst/>
          </a:prstGeom>
          <a:noFill/>
        </p:spPr>
      </p:pic>
      <p:sp>
        <p:nvSpPr>
          <p:cNvPr id="2" name="Title 1"/>
          <p:cNvSpPr>
            <a:spLocks noGrp="1"/>
          </p:cNvSpPr>
          <p:nvPr>
            <p:ph type="title"/>
          </p:nvPr>
        </p:nvSpPr>
        <p:spPr>
          <a:xfrm>
            <a:off x="0" y="46038"/>
            <a:ext cx="9144000" cy="1143000"/>
          </a:xfrm>
        </p:spPr>
        <p:txBody>
          <a:bodyPr/>
          <a:lstStyle/>
          <a:p>
            <a:r>
              <a:rPr lang="en-US" sz="5400" dirty="0" smtClean="0"/>
              <a:t>QUESTION</a:t>
            </a:r>
            <a:endParaRPr lang="en-US" dirty="0"/>
          </a:p>
        </p:txBody>
      </p:sp>
      <p:sp>
        <p:nvSpPr>
          <p:cNvPr id="3" name="Content Placeholder 2"/>
          <p:cNvSpPr>
            <a:spLocks noGrp="1"/>
          </p:cNvSpPr>
          <p:nvPr>
            <p:ph idx="1"/>
          </p:nvPr>
        </p:nvSpPr>
        <p:spPr>
          <a:xfrm>
            <a:off x="457200" y="2362200"/>
            <a:ext cx="8229600" cy="3763963"/>
          </a:xfrm>
        </p:spPr>
        <p:txBody>
          <a:bodyPr/>
          <a:lstStyle/>
          <a:p>
            <a:pPr>
              <a:buNone/>
            </a:pPr>
            <a:r>
              <a:rPr lang="en-US" dirty="0" smtClean="0"/>
              <a:t>Who is responsible for housekeeping?</a:t>
            </a:r>
          </a:p>
          <a:p>
            <a:endParaRPr lang="en-US" dirty="0" smtClean="0"/>
          </a:p>
          <a:p>
            <a:r>
              <a:rPr lang="en-US" sz="6600" dirty="0" smtClean="0"/>
              <a:t>Everyone!!!</a:t>
            </a:r>
            <a:endParaRPr lang="en-US" sz="6600" dirty="0"/>
          </a:p>
        </p:txBody>
      </p:sp>
      <p:pic>
        <p:nvPicPr>
          <p:cNvPr id="6" name="Picture 5" descr="dreamstimefree_10053288.jpg"/>
          <p:cNvPicPr>
            <a:picLocks noChangeAspect="1"/>
          </p:cNvPicPr>
          <p:nvPr/>
        </p:nvPicPr>
        <p:blipFill>
          <a:blip r:embed="rId4" cstate="print"/>
          <a:stretch>
            <a:fillRect/>
          </a:stretch>
        </p:blipFill>
        <p:spPr>
          <a:xfrm>
            <a:off x="6553200" y="274638"/>
            <a:ext cx="1530006" cy="1371600"/>
          </a:xfrm>
          <a:prstGeom prst="rect">
            <a:avLst/>
          </a:prstGeom>
          <a:ln>
            <a:noFill/>
          </a:ln>
          <a:effectLst>
            <a:outerShdw blurRad="292100" dist="139700" dir="2700000" algn="tl" rotWithShape="0">
              <a:srgbClr val="333333">
                <a:alpha val="65000"/>
              </a:srgbClr>
            </a:outerShdw>
          </a:effectLst>
        </p:spPr>
      </p:pic>
      <p:sp>
        <p:nvSpPr>
          <p:cNvPr id="8"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17</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bwMode="auto">
          <a:xfrm>
            <a:off x="76200" y="228600"/>
            <a:ext cx="9067800" cy="990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dirty="0" smtClean="0"/>
              <a:t>Hazards Associated with Falls</a:t>
            </a:r>
          </a:p>
        </p:txBody>
      </p:sp>
      <p:sp>
        <p:nvSpPr>
          <p:cNvPr id="43012" name="Rectangle 3"/>
          <p:cNvSpPr>
            <a:spLocks noGrp="1" noChangeArrowheads="1"/>
          </p:cNvSpPr>
          <p:nvPr>
            <p:ph idx="1"/>
          </p:nvPr>
        </p:nvSpPr>
        <p:spPr>
          <a:xfrm>
            <a:off x="340895" y="1733401"/>
            <a:ext cx="5410200" cy="4114800"/>
          </a:xfrm>
        </p:spPr>
        <p:txBody>
          <a:bodyPr/>
          <a:lstStyle/>
          <a:p>
            <a:pPr eaLnBrk="1" hangingPunct="1">
              <a:spcBef>
                <a:spcPts val="1800"/>
              </a:spcBef>
            </a:pPr>
            <a:r>
              <a:rPr lang="en-US" altLang="en-US" dirty="0" smtClean="0">
                <a:solidFill>
                  <a:srgbClr val="006666"/>
                </a:solidFill>
              </a:rPr>
              <a:t>Unsafe ladders or stairs</a:t>
            </a:r>
          </a:p>
          <a:p>
            <a:pPr eaLnBrk="1" hangingPunct="1">
              <a:spcBef>
                <a:spcPts val="1800"/>
              </a:spcBef>
            </a:pPr>
            <a:r>
              <a:rPr lang="en-US" altLang="en-US" dirty="0" smtClean="0">
                <a:solidFill>
                  <a:srgbClr val="800000"/>
                </a:solidFill>
              </a:rPr>
              <a:t>Inadequate guardrails</a:t>
            </a:r>
          </a:p>
          <a:p>
            <a:pPr eaLnBrk="1" hangingPunct="1">
              <a:spcBef>
                <a:spcPts val="1800"/>
              </a:spcBef>
            </a:pPr>
            <a:r>
              <a:rPr lang="en-US" altLang="en-US" dirty="0" smtClean="0">
                <a:solidFill>
                  <a:srgbClr val="660066"/>
                </a:solidFill>
              </a:rPr>
              <a:t>Improper use of personal fall arrest systems</a:t>
            </a:r>
          </a:p>
          <a:p>
            <a:pPr eaLnBrk="1" hangingPunct="1">
              <a:spcBef>
                <a:spcPts val="1800"/>
              </a:spcBef>
            </a:pPr>
            <a:r>
              <a:rPr lang="en-US" altLang="en-US" dirty="0" smtClean="0">
                <a:solidFill>
                  <a:srgbClr val="006600"/>
                </a:solidFill>
              </a:rPr>
              <a:t>Openings in floors</a:t>
            </a:r>
          </a:p>
          <a:p>
            <a:pPr eaLnBrk="1" hangingPunct="1">
              <a:spcBef>
                <a:spcPts val="1800"/>
              </a:spcBef>
            </a:pPr>
            <a:r>
              <a:rPr lang="en-US" altLang="en-US" dirty="0" smtClean="0">
                <a:solidFill>
                  <a:srgbClr val="FF0000"/>
                </a:solidFill>
              </a:rPr>
              <a:t>Using ladders incorrectly</a:t>
            </a:r>
          </a:p>
        </p:txBody>
      </p:sp>
      <p:pic>
        <p:nvPicPr>
          <p:cNvPr id="43013" name="Picture 4" descr="lad002"/>
          <p:cNvPicPr>
            <a:picLocks noChangeAspect="1" noChangeArrowheads="1"/>
          </p:cNvPicPr>
          <p:nvPr/>
        </p:nvPicPr>
        <p:blipFill>
          <a:blip r:embed="rId3" cstate="print"/>
          <a:stretch>
            <a:fillRect/>
          </a:stretch>
        </p:blipFill>
        <p:spPr bwMode="auto">
          <a:xfrm>
            <a:off x="5715000" y="1733401"/>
            <a:ext cx="3276600" cy="38483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18</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fade">
                                      <p:cBhvr>
                                        <p:cTn id="7" dur="500"/>
                                        <p:tgtEl>
                                          <p:spTgt spid="430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012">
                                            <p:txEl>
                                              <p:pRg st="1" end="1"/>
                                            </p:txEl>
                                          </p:spTgt>
                                        </p:tgtEl>
                                        <p:attrNameLst>
                                          <p:attrName>style.visibility</p:attrName>
                                        </p:attrNameLst>
                                      </p:cBhvr>
                                      <p:to>
                                        <p:strVal val="visible"/>
                                      </p:to>
                                    </p:set>
                                    <p:animEffect transition="in" filter="fade">
                                      <p:cBhvr>
                                        <p:cTn id="12" dur="500"/>
                                        <p:tgtEl>
                                          <p:spTgt spid="430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012">
                                            <p:txEl>
                                              <p:pRg st="2" end="2"/>
                                            </p:txEl>
                                          </p:spTgt>
                                        </p:tgtEl>
                                        <p:attrNameLst>
                                          <p:attrName>style.visibility</p:attrName>
                                        </p:attrNameLst>
                                      </p:cBhvr>
                                      <p:to>
                                        <p:strVal val="visible"/>
                                      </p:to>
                                    </p:set>
                                    <p:animEffect transition="in" filter="fade">
                                      <p:cBhvr>
                                        <p:cTn id="17" dur="500"/>
                                        <p:tgtEl>
                                          <p:spTgt spid="430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012">
                                            <p:txEl>
                                              <p:pRg st="3" end="3"/>
                                            </p:txEl>
                                          </p:spTgt>
                                        </p:tgtEl>
                                        <p:attrNameLst>
                                          <p:attrName>style.visibility</p:attrName>
                                        </p:attrNameLst>
                                      </p:cBhvr>
                                      <p:to>
                                        <p:strVal val="visible"/>
                                      </p:to>
                                    </p:set>
                                    <p:animEffect transition="in" filter="fade">
                                      <p:cBhvr>
                                        <p:cTn id="22" dur="500"/>
                                        <p:tgtEl>
                                          <p:spTgt spid="430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3012">
                                            <p:txEl>
                                              <p:pRg st="4" end="4"/>
                                            </p:txEl>
                                          </p:spTgt>
                                        </p:tgtEl>
                                        <p:attrNameLst>
                                          <p:attrName>style.visibility</p:attrName>
                                        </p:attrNameLst>
                                      </p:cBhvr>
                                      <p:to>
                                        <p:strVal val="visible"/>
                                      </p:to>
                                    </p:set>
                                    <p:animEffect transition="in" filter="fade">
                                      <p:cBhvr>
                                        <p:cTn id="27" dur="500"/>
                                        <p:tgtEl>
                                          <p:spTgt spid="430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Fall Prevention Guidelines</a:t>
            </a:r>
            <a:endParaRPr lang="en-US" dirty="0"/>
          </a:p>
        </p:txBody>
      </p:sp>
      <p:sp>
        <p:nvSpPr>
          <p:cNvPr id="3" name="Content Placeholder 2"/>
          <p:cNvSpPr>
            <a:spLocks noGrp="1"/>
          </p:cNvSpPr>
          <p:nvPr>
            <p:ph idx="1"/>
          </p:nvPr>
        </p:nvSpPr>
        <p:spPr>
          <a:xfrm>
            <a:off x="381000" y="1524001"/>
            <a:ext cx="8229600" cy="4191000"/>
          </a:xfrm>
        </p:spPr>
        <p:txBody>
          <a:bodyPr/>
          <a:lstStyle/>
          <a:p>
            <a:r>
              <a:rPr lang="en-US" dirty="0" smtClean="0"/>
              <a:t>Inspect ladders</a:t>
            </a:r>
          </a:p>
          <a:p>
            <a:r>
              <a:rPr lang="en-US" dirty="0" smtClean="0"/>
              <a:t>Guardrails in place</a:t>
            </a:r>
          </a:p>
          <a:p>
            <a:r>
              <a:rPr lang="en-US" dirty="0" smtClean="0"/>
              <a:t>Fall arrest training and use</a:t>
            </a:r>
          </a:p>
          <a:p>
            <a:r>
              <a:rPr lang="en-US" dirty="0" smtClean="0"/>
              <a:t>Signage for all floor openings, floor holes, floor level changes</a:t>
            </a:r>
          </a:p>
          <a:p>
            <a:r>
              <a:rPr lang="en-US" dirty="0" smtClean="0"/>
              <a:t>Barriers around skylights</a:t>
            </a:r>
          </a:p>
          <a:p>
            <a:r>
              <a:rPr lang="en-US" dirty="0" smtClean="0"/>
              <a:t>Wall opening protection</a:t>
            </a:r>
            <a:endParaRPr lang="en-US" dirty="0"/>
          </a:p>
        </p:txBody>
      </p:sp>
      <p:pic>
        <p:nvPicPr>
          <p:cNvPr id="5" name="Picture 4" descr="750px-Danger_blank.svg.png"/>
          <p:cNvPicPr>
            <a:picLocks noChangeAspect="1"/>
          </p:cNvPicPr>
          <p:nvPr/>
        </p:nvPicPr>
        <p:blipFill>
          <a:blip r:embed="rId2" cstate="print"/>
          <a:stretch>
            <a:fillRect/>
          </a:stretch>
        </p:blipFill>
        <p:spPr>
          <a:xfrm>
            <a:off x="5562600" y="990600"/>
            <a:ext cx="3228812" cy="2285999"/>
          </a:xfrm>
          <a:prstGeom prst="rect">
            <a:avLst/>
          </a:prstGeom>
          <a:ln>
            <a:noFill/>
          </a:ln>
          <a:effectLst>
            <a:outerShdw blurRad="292100" dist="139700" dir="2700000" algn="tl" rotWithShape="0">
              <a:srgbClr val="333333">
                <a:alpha val="65000"/>
              </a:srgbClr>
            </a:outerShdw>
          </a:effectLst>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19</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bwMode="auto">
          <a:xfrm>
            <a:off x="0" y="228600"/>
            <a:ext cx="9087852"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dirty="0" smtClean="0">
                <a:solidFill>
                  <a:srgbClr val="000000"/>
                </a:solidFill>
              </a:rPr>
              <a:t>Ladder Inspection</a:t>
            </a:r>
          </a:p>
        </p:txBody>
      </p:sp>
      <p:sp>
        <p:nvSpPr>
          <p:cNvPr id="49156" name="Rectangle 3"/>
          <p:cNvSpPr>
            <a:spLocks noGrp="1" noChangeArrowheads="1"/>
          </p:cNvSpPr>
          <p:nvPr>
            <p:ph idx="1"/>
          </p:nvPr>
        </p:nvSpPr>
        <p:spPr>
          <a:xfrm>
            <a:off x="457200" y="1219200"/>
            <a:ext cx="7239000" cy="4724400"/>
          </a:xfrm>
        </p:spPr>
        <p:txBody>
          <a:bodyPr/>
          <a:lstStyle/>
          <a:p>
            <a:pPr eaLnBrk="1" hangingPunct="1">
              <a:spcBef>
                <a:spcPts val="1800"/>
              </a:spcBef>
            </a:pPr>
            <a:r>
              <a:rPr lang="en-US" altLang="en-US" dirty="0" smtClean="0">
                <a:solidFill>
                  <a:srgbClr val="006666"/>
                </a:solidFill>
              </a:rPr>
              <a:t>Rungs are in good condition and clean</a:t>
            </a:r>
          </a:p>
          <a:p>
            <a:pPr eaLnBrk="1" hangingPunct="1">
              <a:spcBef>
                <a:spcPts val="1800"/>
              </a:spcBef>
            </a:pPr>
            <a:r>
              <a:rPr lang="en-US" altLang="en-US" dirty="0" smtClean="0">
                <a:solidFill>
                  <a:srgbClr val="800000"/>
                </a:solidFill>
              </a:rPr>
              <a:t>Ladder locks function correctly</a:t>
            </a:r>
          </a:p>
          <a:p>
            <a:pPr eaLnBrk="1" hangingPunct="1">
              <a:spcBef>
                <a:spcPts val="1800"/>
              </a:spcBef>
            </a:pPr>
            <a:r>
              <a:rPr lang="en-US" altLang="en-US" dirty="0" smtClean="0">
                <a:solidFill>
                  <a:srgbClr val="660066"/>
                </a:solidFill>
              </a:rPr>
              <a:t>Ladder is non-conductive </a:t>
            </a:r>
          </a:p>
          <a:p>
            <a:pPr eaLnBrk="1" hangingPunct="1">
              <a:spcBef>
                <a:spcPts val="1800"/>
              </a:spcBef>
            </a:pPr>
            <a:r>
              <a:rPr lang="en-US" altLang="en-US" dirty="0" smtClean="0">
                <a:solidFill>
                  <a:srgbClr val="006600"/>
                </a:solidFill>
              </a:rPr>
              <a:t>Ladder’s feet are anti-slip</a:t>
            </a:r>
          </a:p>
        </p:txBody>
      </p:sp>
      <p:pic>
        <p:nvPicPr>
          <p:cNvPr id="49157" name="Picture 4" descr="extladder"/>
          <p:cNvPicPr>
            <a:picLocks noChangeAspect="1" noChangeArrowheads="1"/>
          </p:cNvPicPr>
          <p:nvPr/>
        </p:nvPicPr>
        <p:blipFill>
          <a:blip r:embed="rId3" cstate="print"/>
          <a:srcRect/>
          <a:stretch>
            <a:fillRect/>
          </a:stretch>
        </p:blipFill>
        <p:spPr bwMode="auto">
          <a:xfrm>
            <a:off x="6172200" y="1827213"/>
            <a:ext cx="2895600" cy="4267200"/>
          </a:xfrm>
          <a:prstGeom prst="rect">
            <a:avLst/>
          </a:prstGeom>
          <a:noFill/>
          <a:ln w="9525">
            <a:noFill/>
            <a:miter lim="800000"/>
            <a:headEnd/>
            <a:tailEnd/>
          </a:ln>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20</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fade">
                                      <p:cBhvr>
                                        <p:cTn id="7" dur="500"/>
                                        <p:tgtEl>
                                          <p:spTgt spid="49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156">
                                            <p:txEl>
                                              <p:pRg st="1" end="1"/>
                                            </p:txEl>
                                          </p:spTgt>
                                        </p:tgtEl>
                                        <p:attrNameLst>
                                          <p:attrName>style.visibility</p:attrName>
                                        </p:attrNameLst>
                                      </p:cBhvr>
                                      <p:to>
                                        <p:strVal val="visible"/>
                                      </p:to>
                                    </p:set>
                                    <p:animEffect transition="in" filter="fade">
                                      <p:cBhvr>
                                        <p:cTn id="12" dur="500"/>
                                        <p:tgtEl>
                                          <p:spTgt spid="49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9156">
                                            <p:txEl>
                                              <p:pRg st="2" end="2"/>
                                            </p:txEl>
                                          </p:spTgt>
                                        </p:tgtEl>
                                        <p:attrNameLst>
                                          <p:attrName>style.visibility</p:attrName>
                                        </p:attrNameLst>
                                      </p:cBhvr>
                                      <p:to>
                                        <p:strVal val="visible"/>
                                      </p:to>
                                    </p:set>
                                    <p:animEffect transition="in" filter="fade">
                                      <p:cBhvr>
                                        <p:cTn id="17" dur="500"/>
                                        <p:tgtEl>
                                          <p:spTgt spid="49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9156">
                                            <p:txEl>
                                              <p:pRg st="3" end="3"/>
                                            </p:txEl>
                                          </p:spTgt>
                                        </p:tgtEl>
                                        <p:attrNameLst>
                                          <p:attrName>style.visibility</p:attrName>
                                        </p:attrNameLst>
                                      </p:cBhvr>
                                      <p:to>
                                        <p:strVal val="visible"/>
                                      </p:to>
                                    </p:set>
                                    <p:animEffect transition="in" filter="fade">
                                      <p:cBhvr>
                                        <p:cTn id="22" dur="500"/>
                                        <p:tgtEl>
                                          <p:spTgt spid="49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6094" y="36095"/>
            <a:ext cx="9031705" cy="1143000"/>
          </a:xfrm>
          <a:noFill/>
          <a:ln/>
        </p:spPr>
        <p:txBody>
          <a:bodyPr/>
          <a:lstStyle/>
          <a:p>
            <a:r>
              <a:rPr lang="en-US" dirty="0"/>
              <a:t>Portable Ladders</a:t>
            </a:r>
          </a:p>
        </p:txBody>
      </p:sp>
      <p:sp>
        <p:nvSpPr>
          <p:cNvPr id="37891" name="Rectangle 3"/>
          <p:cNvSpPr>
            <a:spLocks noGrp="1" noChangeArrowheads="1"/>
          </p:cNvSpPr>
          <p:nvPr>
            <p:ph idx="1"/>
          </p:nvPr>
        </p:nvSpPr>
        <p:spPr>
          <a:xfrm>
            <a:off x="457200" y="990600"/>
            <a:ext cx="6400800" cy="5181600"/>
          </a:xfrm>
          <a:noFill/>
          <a:ln/>
        </p:spPr>
        <p:txBody>
          <a:bodyPr>
            <a:normAutofit fontScale="92500" lnSpcReduction="10000"/>
          </a:bodyPr>
          <a:lstStyle/>
          <a:p>
            <a:r>
              <a:rPr lang="en-US" sz="3300" dirty="0"/>
              <a:t>Ladders used to gain access to a roof or other area must extend at least 3 feet above the point of support</a:t>
            </a:r>
          </a:p>
          <a:p>
            <a:r>
              <a:rPr lang="en-US" sz="3300" dirty="0"/>
              <a:t>Withdraw defective ladders from service and tag or mark "Dangerous, Do Not Use“</a:t>
            </a:r>
          </a:p>
          <a:p>
            <a:r>
              <a:rPr lang="en-US" sz="3300" dirty="0"/>
              <a:t>Never use ladders in a horizontal position as scaffolds or work platforms</a:t>
            </a:r>
          </a:p>
          <a:p>
            <a:r>
              <a:rPr lang="en-US" sz="3300" dirty="0"/>
              <a:t>Never use metal ladders near </a:t>
            </a:r>
            <a:r>
              <a:rPr lang="en-US" sz="3300" dirty="0" smtClean="0"/>
              <a:t/>
            </a:r>
            <a:br>
              <a:rPr lang="en-US" sz="3300" dirty="0" smtClean="0"/>
            </a:br>
            <a:r>
              <a:rPr lang="en-US" sz="3300" dirty="0" smtClean="0"/>
              <a:t>         electrical </a:t>
            </a:r>
            <a:r>
              <a:rPr lang="en-US" sz="3300" dirty="0"/>
              <a:t>equipment</a:t>
            </a:r>
          </a:p>
          <a:p>
            <a:pPr>
              <a:buFont typeface="CommonBullets" pitchFamily="34" charset="2"/>
              <a:buNone/>
            </a:pPr>
            <a:endParaRPr lang="en-US" dirty="0"/>
          </a:p>
        </p:txBody>
      </p:sp>
      <p:pic>
        <p:nvPicPr>
          <p:cNvPr id="37894" name="Picture 6" descr="C:\My Documents\1910 SUB D Ladders01\Slide2.JPG"/>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l="16647" r="15727"/>
          <a:stretch>
            <a:fillRect/>
          </a:stretch>
        </p:blipFill>
        <p:spPr bwMode="auto">
          <a:xfrm>
            <a:off x="7010400" y="1447800"/>
            <a:ext cx="17938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5" name="Slide Number Placeholder 5"/>
          <p:cNvSpPr>
            <a:spLocks noGrp="1"/>
          </p:cNvSpPr>
          <p:nvPr>
            <p:ph type="sldNum" sz="quarter" idx="12"/>
          </p:nvPr>
        </p:nvSpPr>
        <p:spPr>
          <a:xfrm>
            <a:off x="8382000" y="6324600"/>
            <a:ext cx="533400" cy="365125"/>
          </a:xfrm>
          <a:prstGeom prst="rect">
            <a:avLst/>
          </a:prstGeom>
        </p:spPr>
        <p:txBody>
          <a:bodyPr/>
          <a:lstStyle/>
          <a:p>
            <a:r>
              <a:rPr lang="en-US" dirty="0" smtClean="0">
                <a:solidFill>
                  <a:srgbClr val="000000"/>
                </a:solidFill>
              </a:rPr>
              <a:t> </a:t>
            </a:r>
            <a:endParaRPr lang="en-US" dirty="0">
              <a:solidFill>
                <a:srgbClr val="000000"/>
              </a:solidFill>
            </a:endParaRPr>
          </a:p>
        </p:txBody>
      </p:sp>
      <p:sp>
        <p:nvSpPr>
          <p:cNvPr id="6" name="Slide Number Placeholder 5"/>
          <p:cNvSpPr txBox="1">
            <a:spLocks/>
          </p:cNvSpPr>
          <p:nvPr/>
        </p:nvSpPr>
        <p:spPr>
          <a:xfrm>
            <a:off x="7848600" y="6324600"/>
            <a:ext cx="10668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2800" kern="1200">
                <a:solidFill>
                  <a:srgbClr val="FFFFFF"/>
                </a:solidFill>
                <a:latin typeface="Arial" charset="0"/>
                <a:ea typeface="+mn-ea"/>
                <a:cs typeface="+mn-cs"/>
              </a:defRPr>
            </a:lvl2pPr>
            <a:lvl3pPr marL="914400" algn="l" rtl="0" eaLnBrk="0" fontAlgn="base" hangingPunct="0">
              <a:spcBef>
                <a:spcPct val="0"/>
              </a:spcBef>
              <a:spcAft>
                <a:spcPct val="0"/>
              </a:spcAft>
              <a:defRPr sz="2800" kern="1200">
                <a:solidFill>
                  <a:srgbClr val="FFFFFF"/>
                </a:solidFill>
                <a:latin typeface="Arial" charset="0"/>
                <a:ea typeface="+mn-ea"/>
                <a:cs typeface="+mn-cs"/>
              </a:defRPr>
            </a:lvl3pPr>
            <a:lvl4pPr marL="1371600" algn="l" rtl="0" eaLnBrk="0" fontAlgn="base" hangingPunct="0">
              <a:spcBef>
                <a:spcPct val="0"/>
              </a:spcBef>
              <a:spcAft>
                <a:spcPct val="0"/>
              </a:spcAft>
              <a:defRPr sz="2800" kern="1200">
                <a:solidFill>
                  <a:srgbClr val="FFFFFF"/>
                </a:solidFill>
                <a:latin typeface="Arial" charset="0"/>
                <a:ea typeface="+mn-ea"/>
                <a:cs typeface="+mn-cs"/>
              </a:defRPr>
            </a:lvl4pPr>
            <a:lvl5pPr marL="1828800" algn="l" rtl="0" eaLnBrk="0" fontAlgn="base" hangingPunct="0">
              <a:spcBef>
                <a:spcPct val="0"/>
              </a:spcBef>
              <a:spcAft>
                <a:spcPct val="0"/>
              </a:spcAft>
              <a:defRPr sz="2800" kern="1200">
                <a:solidFill>
                  <a:srgbClr val="FFFFFF"/>
                </a:solidFill>
                <a:latin typeface="Arial" charset="0"/>
                <a:ea typeface="+mn-ea"/>
                <a:cs typeface="+mn-cs"/>
              </a:defRPr>
            </a:lvl5pPr>
            <a:lvl6pPr marL="2286000" algn="l" defTabSz="914400" rtl="0" eaLnBrk="1" latinLnBrk="0" hangingPunct="1">
              <a:defRPr sz="2800" kern="1200">
                <a:solidFill>
                  <a:srgbClr val="FFFFFF"/>
                </a:solidFill>
                <a:latin typeface="Arial" charset="0"/>
                <a:ea typeface="+mn-ea"/>
                <a:cs typeface="+mn-cs"/>
              </a:defRPr>
            </a:lvl6pPr>
            <a:lvl7pPr marL="2743200" algn="l" defTabSz="914400" rtl="0" eaLnBrk="1" latinLnBrk="0" hangingPunct="1">
              <a:defRPr sz="2800" kern="1200">
                <a:solidFill>
                  <a:srgbClr val="FFFFFF"/>
                </a:solidFill>
                <a:latin typeface="Arial" charset="0"/>
                <a:ea typeface="+mn-ea"/>
                <a:cs typeface="+mn-cs"/>
              </a:defRPr>
            </a:lvl7pPr>
            <a:lvl8pPr marL="3200400" algn="l" defTabSz="914400" rtl="0" eaLnBrk="1" latinLnBrk="0" hangingPunct="1">
              <a:defRPr sz="2800" kern="1200">
                <a:solidFill>
                  <a:srgbClr val="FFFFFF"/>
                </a:solidFill>
                <a:latin typeface="Arial" charset="0"/>
                <a:ea typeface="+mn-ea"/>
                <a:cs typeface="+mn-cs"/>
              </a:defRPr>
            </a:lvl8pPr>
            <a:lvl9pPr marL="3657600" algn="l" defTabSz="914400" rtl="0" eaLnBrk="1" latinLnBrk="0" hangingPunct="1">
              <a:defRPr sz="2800" kern="1200">
                <a:solidFill>
                  <a:srgbClr val="FFFFFF"/>
                </a:solidFill>
                <a:latin typeface="Arial" charset="0"/>
                <a:ea typeface="+mn-ea"/>
                <a:cs typeface="+mn-cs"/>
              </a:defRPr>
            </a:lvl9pPr>
          </a:lstStyle>
          <a:p>
            <a:fld id="{248477B8-5557-45C5-BE5D-FD80DB2312EB}" type="slidenum">
              <a:rPr lang="en-US" smtClean="0">
                <a:solidFill>
                  <a:srgbClr val="000000"/>
                </a:solidFill>
              </a:rPr>
              <a:pPr/>
              <a:t>21</a:t>
            </a:fld>
            <a:r>
              <a:rPr lang="en-US" smtClean="0">
                <a:solidFill>
                  <a:srgbClr val="000000"/>
                </a:solidFill>
              </a:rPr>
              <a:t>/44</a:t>
            </a:r>
            <a:endParaRPr lang="en-US" dirty="0">
              <a:solidFill>
                <a:srgbClr val="000000"/>
              </a:solidFill>
            </a:endParaRPr>
          </a:p>
        </p:txBody>
      </p:sp>
    </p:spTree>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bwMode="auto">
          <a:xfrm>
            <a:off x="28074" y="-19042"/>
            <a:ext cx="9115926" cy="118903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Ladder Set-Up</a:t>
            </a:r>
          </a:p>
        </p:txBody>
      </p:sp>
      <p:sp>
        <p:nvSpPr>
          <p:cNvPr id="50180" name="Rectangle 3"/>
          <p:cNvSpPr>
            <a:spLocks noGrp="1" noChangeArrowheads="1"/>
          </p:cNvSpPr>
          <p:nvPr>
            <p:ph idx="1"/>
          </p:nvPr>
        </p:nvSpPr>
        <p:spPr>
          <a:xfrm>
            <a:off x="417094" y="1524000"/>
            <a:ext cx="7315200" cy="3276600"/>
          </a:xfrm>
        </p:spPr>
        <p:txBody>
          <a:bodyPr/>
          <a:lstStyle/>
          <a:p>
            <a:pPr eaLnBrk="1" hangingPunct="1">
              <a:spcBef>
                <a:spcPts val="1800"/>
              </a:spcBef>
            </a:pPr>
            <a:r>
              <a:rPr lang="en-US" altLang="en-US" dirty="0" smtClean="0">
                <a:solidFill>
                  <a:srgbClr val="006666"/>
                </a:solidFill>
              </a:rPr>
              <a:t>Put it on a level surface.</a:t>
            </a:r>
          </a:p>
          <a:p>
            <a:pPr eaLnBrk="1" hangingPunct="1">
              <a:spcBef>
                <a:spcPts val="1800"/>
              </a:spcBef>
            </a:pPr>
            <a:r>
              <a:rPr lang="en-US" altLang="en-US" dirty="0" smtClean="0">
                <a:solidFill>
                  <a:srgbClr val="800000"/>
                </a:solidFill>
              </a:rPr>
              <a:t>Secure the bottom.</a:t>
            </a:r>
          </a:p>
          <a:p>
            <a:pPr eaLnBrk="1" hangingPunct="1">
              <a:spcBef>
                <a:spcPts val="1800"/>
              </a:spcBef>
            </a:pPr>
            <a:r>
              <a:rPr lang="en-US" altLang="en-US" dirty="0" smtClean="0">
                <a:solidFill>
                  <a:srgbClr val="660066"/>
                </a:solidFill>
              </a:rPr>
              <a:t>Angle the ladder properly (4:1).</a:t>
            </a:r>
          </a:p>
          <a:p>
            <a:pPr eaLnBrk="1" hangingPunct="1">
              <a:spcBef>
                <a:spcPts val="1800"/>
              </a:spcBef>
            </a:pPr>
            <a:r>
              <a:rPr lang="en-US" altLang="en-US" dirty="0" smtClean="0">
                <a:solidFill>
                  <a:srgbClr val="006600"/>
                </a:solidFill>
              </a:rPr>
              <a:t>Extend the ladder 3 feet/rungs above the upper landing.</a:t>
            </a:r>
          </a:p>
        </p:txBody>
      </p:sp>
      <p:pic>
        <p:nvPicPr>
          <p:cNvPr id="80899" name="Picture 3" descr="C:\Documents and Settings\edickinson\Local Settings\Temporary Internet Files\Content.IE5\QADWKEBE\MCj04126000000[1].wmf"/>
          <p:cNvPicPr>
            <a:picLocks noChangeAspect="1" noChangeArrowheads="1"/>
          </p:cNvPicPr>
          <p:nvPr/>
        </p:nvPicPr>
        <p:blipFill>
          <a:blip r:embed="rId3" cstate="print"/>
          <a:stretch>
            <a:fillRect/>
          </a:stretch>
        </p:blipFill>
        <p:spPr bwMode="auto">
          <a:xfrm>
            <a:off x="7391400" y="1892308"/>
            <a:ext cx="1491633" cy="38782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22</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Effect transition="in" filter="fade">
                                      <p:cBhvr>
                                        <p:cTn id="7" dur="500"/>
                                        <p:tgtEl>
                                          <p:spTgt spid="501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180">
                                            <p:txEl>
                                              <p:pRg st="1" end="1"/>
                                            </p:txEl>
                                          </p:spTgt>
                                        </p:tgtEl>
                                        <p:attrNameLst>
                                          <p:attrName>style.visibility</p:attrName>
                                        </p:attrNameLst>
                                      </p:cBhvr>
                                      <p:to>
                                        <p:strVal val="visible"/>
                                      </p:to>
                                    </p:set>
                                    <p:animEffect transition="in" filter="fade">
                                      <p:cBhvr>
                                        <p:cTn id="12" dur="500"/>
                                        <p:tgtEl>
                                          <p:spTgt spid="501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animEffect transition="in" filter="fade">
                                      <p:cBhvr>
                                        <p:cTn id="17" dur="500"/>
                                        <p:tgtEl>
                                          <p:spTgt spid="501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180">
                                            <p:txEl>
                                              <p:pRg st="3" end="3"/>
                                            </p:txEl>
                                          </p:spTgt>
                                        </p:tgtEl>
                                        <p:attrNameLst>
                                          <p:attrName>style.visibility</p:attrName>
                                        </p:attrNameLst>
                                      </p:cBhvr>
                                      <p:to>
                                        <p:strVal val="visible"/>
                                      </p:to>
                                    </p:set>
                                    <p:animEffect transition="in" filter="fade">
                                      <p:cBhvr>
                                        <p:cTn id="22" dur="500"/>
                                        <p:tgtEl>
                                          <p:spTgt spid="501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1029"/>
          <p:cNvSpPr>
            <a:spLocks noGrp="1" noChangeArrowheads="1"/>
          </p:cNvSpPr>
          <p:nvPr>
            <p:ph type="title"/>
          </p:nvPr>
        </p:nvSpPr>
        <p:spPr>
          <a:xfrm>
            <a:off x="24062" y="0"/>
            <a:ext cx="9196137" cy="1143000"/>
          </a:xfrm>
          <a:noFill/>
          <a:ln/>
        </p:spPr>
        <p:txBody>
          <a:bodyPr>
            <a:normAutofit fontScale="90000"/>
          </a:bodyPr>
          <a:lstStyle/>
          <a:p>
            <a:r>
              <a:rPr lang="en-US" dirty="0"/>
              <a:t>Ladder Angle</a:t>
            </a:r>
            <a:br>
              <a:rPr lang="en-US" dirty="0"/>
            </a:br>
            <a:r>
              <a:rPr lang="en-US" sz="3200" dirty="0"/>
              <a:t>Portable Rung and Cleat Ladders</a:t>
            </a:r>
          </a:p>
        </p:txBody>
      </p:sp>
      <p:sp>
        <p:nvSpPr>
          <p:cNvPr id="66564" name="Rectangle 1028"/>
          <p:cNvSpPr>
            <a:spLocks noChangeArrowheads="1"/>
          </p:cNvSpPr>
          <p:nvPr/>
        </p:nvSpPr>
        <p:spPr bwMode="auto">
          <a:xfrm>
            <a:off x="609600" y="1676400"/>
            <a:ext cx="4495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a:spcBef>
                <a:spcPct val="20000"/>
              </a:spcBef>
              <a:buClr>
                <a:srgbClr val="FF9900"/>
              </a:buClr>
              <a:buFont typeface="CommonBullets" pitchFamily="34" charset="2"/>
              <a:buNone/>
            </a:pPr>
            <a:r>
              <a:rPr lang="en-US" dirty="0">
                <a:solidFill>
                  <a:schemeClr val="tx2"/>
                </a:solidFill>
              </a:rPr>
              <a:t>Use </a:t>
            </a:r>
            <a:r>
              <a:rPr lang="en-US" dirty="0" smtClean="0">
                <a:solidFill>
                  <a:schemeClr val="tx2"/>
                </a:solidFill>
              </a:rPr>
              <a:t>at an </a:t>
            </a:r>
            <a:r>
              <a:rPr lang="en-US" dirty="0">
                <a:solidFill>
                  <a:schemeClr val="tx2"/>
                </a:solidFill>
              </a:rPr>
              <a:t>angle where the  horizontal distance from the top support to the foot of the ladder is </a:t>
            </a:r>
            <a:r>
              <a:rPr lang="en-US" dirty="0">
                <a:solidFill>
                  <a:schemeClr val="tx2"/>
                </a:solidFill>
                <a:cs typeface="Arial" charset="0"/>
              </a:rPr>
              <a:t>¼</a:t>
            </a:r>
            <a:r>
              <a:rPr lang="en-US" dirty="0">
                <a:solidFill>
                  <a:schemeClr val="tx2"/>
                </a:solidFill>
              </a:rPr>
              <a:t> the working length of the ladder (length along ladder between the foot and top support).</a:t>
            </a:r>
          </a:p>
          <a:p>
            <a:pPr>
              <a:spcBef>
                <a:spcPct val="20000"/>
              </a:spcBef>
              <a:buClr>
                <a:srgbClr val="FF9900"/>
              </a:buClr>
              <a:buFont typeface="CommonBullets" pitchFamily="34" charset="2"/>
              <a:buChar char="!"/>
            </a:pPr>
            <a:endParaRPr lang="en-US" sz="2400" dirty="0">
              <a:solidFill>
                <a:schemeClr val="tx2"/>
              </a:solidFill>
            </a:endParaRPr>
          </a:p>
        </p:txBody>
      </p:sp>
      <p:pic>
        <p:nvPicPr>
          <p:cNvPr id="66566" name="Picture 1030" descr="C:\Reynaldo\stair ang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9100" y="1828800"/>
            <a:ext cx="2794000" cy="388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23</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bwMode="auto">
          <a:xfrm>
            <a:off x="0" y="13299"/>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Using the Ladder</a:t>
            </a:r>
          </a:p>
        </p:txBody>
      </p:sp>
      <p:sp>
        <p:nvSpPr>
          <p:cNvPr id="51204" name="Rectangle 3"/>
          <p:cNvSpPr>
            <a:spLocks noGrp="1" noChangeArrowheads="1"/>
          </p:cNvSpPr>
          <p:nvPr>
            <p:ph idx="1"/>
          </p:nvPr>
        </p:nvSpPr>
        <p:spPr>
          <a:xfrm>
            <a:off x="457200" y="990600"/>
            <a:ext cx="5562600" cy="4419600"/>
          </a:xfrm>
        </p:spPr>
        <p:txBody>
          <a:bodyPr>
            <a:normAutofit fontScale="92500" lnSpcReduction="20000"/>
          </a:bodyPr>
          <a:lstStyle/>
          <a:p>
            <a:pPr eaLnBrk="1" hangingPunct="1"/>
            <a:r>
              <a:rPr lang="en-US" altLang="en-US" dirty="0" smtClean="0">
                <a:solidFill>
                  <a:srgbClr val="006666"/>
                </a:solidFill>
              </a:rPr>
              <a:t>Face the ladder.</a:t>
            </a:r>
          </a:p>
          <a:p>
            <a:pPr eaLnBrk="1" hangingPunct="1"/>
            <a:r>
              <a:rPr lang="en-US" altLang="en-US" dirty="0" smtClean="0">
                <a:solidFill>
                  <a:srgbClr val="800000"/>
                </a:solidFill>
              </a:rPr>
              <a:t>Climb with both hands.</a:t>
            </a:r>
          </a:p>
          <a:p>
            <a:pPr eaLnBrk="1" hangingPunct="1"/>
            <a:r>
              <a:rPr lang="en-US" altLang="en-US" dirty="0" smtClean="0">
                <a:solidFill>
                  <a:srgbClr val="660066"/>
                </a:solidFill>
              </a:rPr>
              <a:t>Use a tool belt or bucket hanger.</a:t>
            </a:r>
          </a:p>
          <a:p>
            <a:pPr eaLnBrk="1" hangingPunct="1"/>
            <a:r>
              <a:rPr lang="en-US" altLang="en-US" dirty="0" smtClean="0">
                <a:solidFill>
                  <a:srgbClr val="006600"/>
                </a:solidFill>
              </a:rPr>
              <a:t>Keep your weight </a:t>
            </a:r>
            <a:br>
              <a:rPr lang="en-US" altLang="en-US" dirty="0" smtClean="0">
                <a:solidFill>
                  <a:srgbClr val="006600"/>
                </a:solidFill>
              </a:rPr>
            </a:br>
            <a:r>
              <a:rPr lang="en-US" altLang="en-US" dirty="0" smtClean="0">
                <a:solidFill>
                  <a:srgbClr val="006600"/>
                </a:solidFill>
              </a:rPr>
              <a:t>centered.</a:t>
            </a:r>
          </a:p>
          <a:p>
            <a:pPr eaLnBrk="1" hangingPunct="1"/>
            <a:r>
              <a:rPr lang="en-US" altLang="en-US" dirty="0" smtClean="0">
                <a:solidFill>
                  <a:srgbClr val="663300"/>
                </a:solidFill>
              </a:rPr>
              <a:t>Do not stand on the</a:t>
            </a:r>
            <a:br>
              <a:rPr lang="en-US" altLang="en-US" dirty="0" smtClean="0">
                <a:solidFill>
                  <a:srgbClr val="663300"/>
                </a:solidFill>
              </a:rPr>
            </a:br>
            <a:r>
              <a:rPr lang="en-US" altLang="en-US" dirty="0" smtClean="0">
                <a:solidFill>
                  <a:srgbClr val="663300"/>
                </a:solidFill>
              </a:rPr>
              <a:t>top four rungs or top </a:t>
            </a:r>
            <a:br>
              <a:rPr lang="en-US" altLang="en-US" dirty="0" smtClean="0">
                <a:solidFill>
                  <a:srgbClr val="663300"/>
                </a:solidFill>
              </a:rPr>
            </a:br>
            <a:r>
              <a:rPr lang="en-US" altLang="en-US" dirty="0" smtClean="0">
                <a:solidFill>
                  <a:srgbClr val="663300"/>
                </a:solidFill>
              </a:rPr>
              <a:t>two steps.</a:t>
            </a:r>
          </a:p>
          <a:p>
            <a:pPr eaLnBrk="1" hangingPunct="1"/>
            <a:r>
              <a:rPr lang="en-US" altLang="en-US" dirty="0" smtClean="0">
                <a:solidFill>
                  <a:srgbClr val="FF0000"/>
                </a:solidFill>
              </a:rPr>
              <a:t>Use the “3 point grip” rule.</a:t>
            </a:r>
          </a:p>
        </p:txBody>
      </p:sp>
      <p:pic>
        <p:nvPicPr>
          <p:cNvPr id="6" name="Picture 5" descr="296px-Inco_Ladder.jpg"/>
          <p:cNvPicPr>
            <a:picLocks noChangeAspect="1"/>
          </p:cNvPicPr>
          <p:nvPr/>
        </p:nvPicPr>
        <p:blipFill>
          <a:blip r:embed="rId3" cstate="print"/>
          <a:stretch>
            <a:fillRect/>
          </a:stretch>
        </p:blipFill>
        <p:spPr>
          <a:xfrm>
            <a:off x="6184392" y="1371600"/>
            <a:ext cx="2197608" cy="4447186"/>
          </a:xfrm>
          <a:prstGeom prst="rect">
            <a:avLst/>
          </a:prstGeom>
        </p:spPr>
      </p:pic>
      <p:sp>
        <p:nvSpPr>
          <p:cNvPr id="8"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24</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4">
                                            <p:txEl>
                                              <p:pRg st="0" end="0"/>
                                            </p:txEl>
                                          </p:spTgt>
                                        </p:tgtEl>
                                        <p:attrNameLst>
                                          <p:attrName>style.visibility</p:attrName>
                                        </p:attrNameLst>
                                      </p:cBhvr>
                                      <p:to>
                                        <p:strVal val="visible"/>
                                      </p:to>
                                    </p:set>
                                    <p:animEffect transition="in" filter="fade">
                                      <p:cBhvr>
                                        <p:cTn id="7" dur="500"/>
                                        <p:tgtEl>
                                          <p:spTgt spid="51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4">
                                            <p:txEl>
                                              <p:pRg st="1" end="1"/>
                                            </p:txEl>
                                          </p:spTgt>
                                        </p:tgtEl>
                                        <p:attrNameLst>
                                          <p:attrName>style.visibility</p:attrName>
                                        </p:attrNameLst>
                                      </p:cBhvr>
                                      <p:to>
                                        <p:strVal val="visible"/>
                                      </p:to>
                                    </p:set>
                                    <p:animEffect transition="in" filter="fade">
                                      <p:cBhvr>
                                        <p:cTn id="12" dur="500"/>
                                        <p:tgtEl>
                                          <p:spTgt spid="51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04">
                                            <p:txEl>
                                              <p:pRg st="2" end="2"/>
                                            </p:txEl>
                                          </p:spTgt>
                                        </p:tgtEl>
                                        <p:attrNameLst>
                                          <p:attrName>style.visibility</p:attrName>
                                        </p:attrNameLst>
                                      </p:cBhvr>
                                      <p:to>
                                        <p:strVal val="visible"/>
                                      </p:to>
                                    </p:set>
                                    <p:animEffect transition="in" filter="fade">
                                      <p:cBhvr>
                                        <p:cTn id="17" dur="500"/>
                                        <p:tgtEl>
                                          <p:spTgt spid="51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04">
                                            <p:txEl>
                                              <p:pRg st="3" end="3"/>
                                            </p:txEl>
                                          </p:spTgt>
                                        </p:tgtEl>
                                        <p:attrNameLst>
                                          <p:attrName>style.visibility</p:attrName>
                                        </p:attrNameLst>
                                      </p:cBhvr>
                                      <p:to>
                                        <p:strVal val="visible"/>
                                      </p:to>
                                    </p:set>
                                    <p:animEffect transition="in" filter="fade">
                                      <p:cBhvr>
                                        <p:cTn id="22" dur="500"/>
                                        <p:tgtEl>
                                          <p:spTgt spid="512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04">
                                            <p:txEl>
                                              <p:pRg st="4" end="4"/>
                                            </p:txEl>
                                          </p:spTgt>
                                        </p:tgtEl>
                                        <p:attrNameLst>
                                          <p:attrName>style.visibility</p:attrName>
                                        </p:attrNameLst>
                                      </p:cBhvr>
                                      <p:to>
                                        <p:strVal val="visible"/>
                                      </p:to>
                                    </p:set>
                                    <p:animEffect transition="in" filter="fade">
                                      <p:cBhvr>
                                        <p:cTn id="27" dur="500"/>
                                        <p:tgtEl>
                                          <p:spTgt spid="5120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204">
                                            <p:txEl>
                                              <p:pRg st="5" end="5"/>
                                            </p:txEl>
                                          </p:spTgt>
                                        </p:tgtEl>
                                        <p:attrNameLst>
                                          <p:attrName>style.visibility</p:attrName>
                                        </p:attrNameLst>
                                      </p:cBhvr>
                                      <p:to>
                                        <p:strVal val="visible"/>
                                      </p:to>
                                    </p:set>
                                    <p:animEffect transition="in" filter="fade">
                                      <p:cBhvr>
                                        <p:cTn id="32" dur="500"/>
                                        <p:tgtEl>
                                          <p:spTgt spid="5120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 y="16042"/>
            <a:ext cx="9134856" cy="1143000"/>
          </a:xfrm>
        </p:spPr>
        <p:txBody>
          <a:bodyPr/>
          <a:lstStyle/>
          <a:p>
            <a:r>
              <a:rPr lang="en-US" dirty="0" smtClean="0"/>
              <a:t>What’s Wrong With This?</a:t>
            </a:r>
            <a:endParaRPr lang="en-US" dirty="0"/>
          </a:p>
        </p:txBody>
      </p:sp>
      <p:sp>
        <p:nvSpPr>
          <p:cNvPr id="3" name="Slide Number Placeholder 2"/>
          <p:cNvSpPr>
            <a:spLocks noGrp="1"/>
          </p:cNvSpPr>
          <p:nvPr>
            <p:ph type="sldNum" sz="quarter" idx="12"/>
          </p:nvPr>
        </p:nvSpPr>
        <p:spPr>
          <a:xfrm>
            <a:off x="6553200" y="6245225"/>
            <a:ext cx="2133600" cy="476250"/>
          </a:xfrm>
          <a:prstGeom prst="rect">
            <a:avLst/>
          </a:prstGeom>
        </p:spPr>
        <p:txBody>
          <a:bodyPr/>
          <a:lstStyle/>
          <a:p>
            <a:pPr>
              <a:defRPr/>
            </a:pPr>
            <a:r>
              <a:rPr lang="en-US" smtClean="0"/>
              <a:t>5-2-</a:t>
            </a:r>
            <a:fld id="{CCD5F9C9-DF07-40E7-8BF2-4DEBF8B28F23}" type="slidenum">
              <a:rPr lang="en-US" smtClean="0"/>
              <a:pPr>
                <a:defRPr/>
              </a:pPr>
              <a:t>25</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 y="1699260"/>
            <a:ext cx="9144000" cy="5143500"/>
          </a:xfrm>
          <a:prstGeom prst="rect">
            <a:avLst/>
          </a:prstGeom>
        </p:spPr>
      </p:pic>
    </p:spTree>
    <p:extLst>
      <p:ext uri="{BB962C8B-B14F-4D97-AF65-F5344CB8AC3E}">
        <p14:creationId xmlns:p14="http://schemas.microsoft.com/office/powerpoint/2010/main" val="38647542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bwMode="auto">
          <a:xfrm>
            <a:off x="0" y="76200"/>
            <a:ext cx="91440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Fixed Ladders</a:t>
            </a:r>
          </a:p>
        </p:txBody>
      </p:sp>
      <p:sp>
        <p:nvSpPr>
          <p:cNvPr id="47108" name="Rectangle 3"/>
          <p:cNvSpPr>
            <a:spLocks noGrp="1" noChangeArrowheads="1"/>
          </p:cNvSpPr>
          <p:nvPr>
            <p:ph idx="1"/>
          </p:nvPr>
        </p:nvSpPr>
        <p:spPr>
          <a:xfrm>
            <a:off x="228600" y="828675"/>
            <a:ext cx="6096000" cy="5191125"/>
          </a:xfrm>
        </p:spPr>
        <p:txBody>
          <a:bodyPr>
            <a:normAutofit fontScale="85000" lnSpcReduction="20000"/>
          </a:bodyPr>
          <a:lstStyle/>
          <a:p>
            <a:pPr eaLnBrk="1" hangingPunct="1">
              <a:spcAft>
                <a:spcPts val="600"/>
              </a:spcAft>
            </a:pPr>
            <a:r>
              <a:rPr lang="en-US" sz="3000" dirty="0" smtClean="0"/>
              <a:t>Permanently attached to a structure, building or equipment</a:t>
            </a:r>
          </a:p>
          <a:p>
            <a:pPr eaLnBrk="1" hangingPunct="1">
              <a:spcAft>
                <a:spcPts val="600"/>
              </a:spcAft>
            </a:pPr>
            <a:r>
              <a:rPr lang="en-US" sz="3000" dirty="0" smtClean="0"/>
              <a:t>Cages or wells required if longer than 20 feet to a maximum unbroken length of 30 feet.</a:t>
            </a:r>
          </a:p>
          <a:p>
            <a:pPr eaLnBrk="1" hangingPunct="1">
              <a:spcAft>
                <a:spcPts val="600"/>
              </a:spcAft>
            </a:pPr>
            <a:r>
              <a:rPr lang="en-US" sz="3000" dirty="0" smtClean="0"/>
              <a:t>Ladder safety devices may be used on tower, water tank and chimney ladders over 20 feet in unbroken length instead of cage protection</a:t>
            </a:r>
          </a:p>
          <a:p>
            <a:pPr eaLnBrk="1" hangingPunct="1">
              <a:spcAft>
                <a:spcPts val="600"/>
              </a:spcAft>
            </a:pPr>
            <a:r>
              <a:rPr lang="en-US" sz="3000" u="sng" dirty="0" smtClean="0"/>
              <a:t>Rungs not less than 6 inches or more than 12 inches.</a:t>
            </a:r>
            <a:endParaRPr lang="en-US" sz="3000" dirty="0" smtClean="0"/>
          </a:p>
          <a:p>
            <a:pPr algn="ctr" eaLnBrk="1" hangingPunct="1">
              <a:spcAft>
                <a:spcPts val="600"/>
              </a:spcAft>
            </a:pPr>
            <a:r>
              <a:rPr lang="en-US" sz="3000" dirty="0" smtClean="0"/>
              <a:t>Minimum distance between side rails is 16 inches</a:t>
            </a:r>
          </a:p>
          <a:p>
            <a:pPr eaLnBrk="1" hangingPunct="1"/>
            <a:endParaRPr lang="en-US" sz="2400" dirty="0" smtClean="0"/>
          </a:p>
        </p:txBody>
      </p:sp>
      <p:pic>
        <p:nvPicPr>
          <p:cNvPr id="47109" name="Picture 4" descr="Slide6"/>
          <p:cNvPicPr>
            <a:picLocks noChangeAspect="1" noChangeArrowheads="1"/>
          </p:cNvPicPr>
          <p:nvPr/>
        </p:nvPicPr>
        <p:blipFill>
          <a:blip r:embed="rId3" cstate="print"/>
          <a:srcRect l="27489"/>
          <a:stretch>
            <a:fillRect/>
          </a:stretch>
        </p:blipFill>
        <p:spPr bwMode="auto">
          <a:xfrm>
            <a:off x="6308558" y="1066800"/>
            <a:ext cx="2516187" cy="3962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26</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animEffect transition="in" filter="fade">
                                      <p:cBhvr>
                                        <p:cTn id="7" dur="500"/>
                                        <p:tgtEl>
                                          <p:spTgt spid="471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108">
                                            <p:txEl>
                                              <p:pRg st="1" end="1"/>
                                            </p:txEl>
                                          </p:spTgt>
                                        </p:tgtEl>
                                        <p:attrNameLst>
                                          <p:attrName>style.visibility</p:attrName>
                                        </p:attrNameLst>
                                      </p:cBhvr>
                                      <p:to>
                                        <p:strVal val="visible"/>
                                      </p:to>
                                    </p:set>
                                    <p:animEffect transition="in" filter="fade">
                                      <p:cBhvr>
                                        <p:cTn id="12" dur="500"/>
                                        <p:tgtEl>
                                          <p:spTgt spid="471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108">
                                            <p:txEl>
                                              <p:pRg st="2" end="2"/>
                                            </p:txEl>
                                          </p:spTgt>
                                        </p:tgtEl>
                                        <p:attrNameLst>
                                          <p:attrName>style.visibility</p:attrName>
                                        </p:attrNameLst>
                                      </p:cBhvr>
                                      <p:to>
                                        <p:strVal val="visible"/>
                                      </p:to>
                                    </p:set>
                                    <p:animEffect transition="in" filter="fade">
                                      <p:cBhvr>
                                        <p:cTn id="17" dur="500"/>
                                        <p:tgtEl>
                                          <p:spTgt spid="471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7108">
                                            <p:txEl>
                                              <p:pRg st="3" end="3"/>
                                            </p:txEl>
                                          </p:spTgt>
                                        </p:tgtEl>
                                        <p:attrNameLst>
                                          <p:attrName>style.visibility</p:attrName>
                                        </p:attrNameLst>
                                      </p:cBhvr>
                                      <p:to>
                                        <p:strVal val="visible"/>
                                      </p:to>
                                    </p:set>
                                    <p:animEffect transition="in" filter="fade">
                                      <p:cBhvr>
                                        <p:cTn id="22" dur="500"/>
                                        <p:tgtEl>
                                          <p:spTgt spid="471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7108">
                                            <p:txEl>
                                              <p:pRg st="4" end="4"/>
                                            </p:txEl>
                                          </p:spTgt>
                                        </p:tgtEl>
                                        <p:attrNameLst>
                                          <p:attrName>style.visibility</p:attrName>
                                        </p:attrNameLst>
                                      </p:cBhvr>
                                      <p:to>
                                        <p:strVal val="visible"/>
                                      </p:to>
                                    </p:set>
                                    <p:animEffect transition="in" filter="fade">
                                      <p:cBhvr>
                                        <p:cTn id="27" dur="500"/>
                                        <p:tgtEl>
                                          <p:spTgt spid="471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bwMode="auto">
          <a:xfrm>
            <a:off x="-76201" y="22760"/>
            <a:ext cx="9043487" cy="88423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Stair Safety</a:t>
            </a:r>
          </a:p>
        </p:txBody>
      </p:sp>
      <p:sp>
        <p:nvSpPr>
          <p:cNvPr id="52228" name="Rectangle 3"/>
          <p:cNvSpPr>
            <a:spLocks noGrp="1" noChangeArrowheads="1"/>
          </p:cNvSpPr>
          <p:nvPr>
            <p:ph idx="1"/>
          </p:nvPr>
        </p:nvSpPr>
        <p:spPr>
          <a:xfrm>
            <a:off x="457200" y="1371600"/>
            <a:ext cx="5562600" cy="4267200"/>
          </a:xfrm>
        </p:spPr>
        <p:txBody>
          <a:bodyPr/>
          <a:lstStyle/>
          <a:p>
            <a:pPr eaLnBrk="1" hangingPunct="1">
              <a:spcBef>
                <a:spcPts val="2400"/>
              </a:spcBef>
            </a:pPr>
            <a:r>
              <a:rPr lang="en-US" altLang="en-US" dirty="0" smtClean="0">
                <a:solidFill>
                  <a:srgbClr val="006666"/>
                </a:solidFill>
              </a:rPr>
              <a:t>Walk, do not run.</a:t>
            </a:r>
          </a:p>
          <a:p>
            <a:pPr eaLnBrk="1" hangingPunct="1">
              <a:spcBef>
                <a:spcPts val="2400"/>
              </a:spcBef>
            </a:pPr>
            <a:r>
              <a:rPr lang="en-US" altLang="en-US" dirty="0" smtClean="0">
                <a:solidFill>
                  <a:srgbClr val="800000"/>
                </a:solidFill>
              </a:rPr>
              <a:t>Use the handrails.</a:t>
            </a:r>
          </a:p>
          <a:p>
            <a:pPr eaLnBrk="1" hangingPunct="1">
              <a:spcBef>
                <a:spcPts val="2400"/>
              </a:spcBef>
            </a:pPr>
            <a:r>
              <a:rPr lang="en-US" altLang="en-US" dirty="0" smtClean="0">
                <a:solidFill>
                  <a:srgbClr val="660066"/>
                </a:solidFill>
              </a:rPr>
              <a:t>Inspect for slippery surfaces or damaged steps.</a:t>
            </a:r>
          </a:p>
          <a:p>
            <a:pPr eaLnBrk="1" hangingPunct="1">
              <a:spcBef>
                <a:spcPts val="2400"/>
              </a:spcBef>
            </a:pPr>
            <a:r>
              <a:rPr lang="en-US" altLang="en-US" dirty="0" smtClean="0">
                <a:solidFill>
                  <a:srgbClr val="006600"/>
                </a:solidFill>
              </a:rPr>
              <a:t>Do not put objects on steps.</a:t>
            </a:r>
          </a:p>
        </p:txBody>
      </p:sp>
      <p:pic>
        <p:nvPicPr>
          <p:cNvPr id="52229" name="Picture 4" descr="Image9"/>
          <p:cNvPicPr>
            <a:picLocks noChangeAspect="1" noChangeArrowheads="1"/>
          </p:cNvPicPr>
          <p:nvPr/>
        </p:nvPicPr>
        <p:blipFill>
          <a:blip r:embed="rId3" cstate="print"/>
          <a:stretch>
            <a:fillRect/>
          </a:stretch>
        </p:blipFill>
        <p:spPr bwMode="auto">
          <a:xfrm>
            <a:off x="6019800" y="1752600"/>
            <a:ext cx="2947487" cy="3421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27</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fade">
                                      <p:cBhvr>
                                        <p:cTn id="7" dur="500"/>
                                        <p:tgtEl>
                                          <p:spTgt spid="522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228">
                                            <p:txEl>
                                              <p:pRg st="1" end="1"/>
                                            </p:txEl>
                                          </p:spTgt>
                                        </p:tgtEl>
                                        <p:attrNameLst>
                                          <p:attrName>style.visibility</p:attrName>
                                        </p:attrNameLst>
                                      </p:cBhvr>
                                      <p:to>
                                        <p:strVal val="visible"/>
                                      </p:to>
                                    </p:set>
                                    <p:animEffect transition="in" filter="fade">
                                      <p:cBhvr>
                                        <p:cTn id="12" dur="500"/>
                                        <p:tgtEl>
                                          <p:spTgt spid="522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228">
                                            <p:txEl>
                                              <p:pRg st="2" end="2"/>
                                            </p:txEl>
                                          </p:spTgt>
                                        </p:tgtEl>
                                        <p:attrNameLst>
                                          <p:attrName>style.visibility</p:attrName>
                                        </p:attrNameLst>
                                      </p:cBhvr>
                                      <p:to>
                                        <p:strVal val="visible"/>
                                      </p:to>
                                    </p:set>
                                    <p:animEffect transition="in" filter="fade">
                                      <p:cBhvr>
                                        <p:cTn id="17" dur="500"/>
                                        <p:tgtEl>
                                          <p:spTgt spid="522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2228">
                                            <p:txEl>
                                              <p:pRg st="3" end="3"/>
                                            </p:txEl>
                                          </p:spTgt>
                                        </p:tgtEl>
                                        <p:attrNameLst>
                                          <p:attrName>style.visibility</p:attrName>
                                        </p:attrNameLst>
                                      </p:cBhvr>
                                      <p:to>
                                        <p:strVal val="visible"/>
                                      </p:to>
                                    </p:set>
                                    <p:animEffect transition="in" filter="fade">
                                      <p:cBhvr>
                                        <p:cTn id="22" dur="500"/>
                                        <p:tgtEl>
                                          <p:spTgt spid="522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24063"/>
            <a:ext cx="9144000" cy="1144587"/>
          </a:xfrm>
          <a:noFill/>
          <a:ln/>
        </p:spPr>
        <p:txBody>
          <a:bodyPr/>
          <a:lstStyle/>
          <a:p>
            <a:r>
              <a:rPr lang="en-US" dirty="0"/>
              <a:t>Stairways</a:t>
            </a:r>
          </a:p>
        </p:txBody>
      </p:sp>
      <p:sp>
        <p:nvSpPr>
          <p:cNvPr id="35843" name="Rectangle 3"/>
          <p:cNvSpPr>
            <a:spLocks noChangeArrowheads="1"/>
          </p:cNvSpPr>
          <p:nvPr/>
        </p:nvSpPr>
        <p:spPr bwMode="auto">
          <a:xfrm>
            <a:off x="914400" y="1636713"/>
            <a:ext cx="44196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dirty="0">
                <a:solidFill>
                  <a:schemeClr val="tx2"/>
                </a:solidFill>
              </a:rPr>
              <a:t>Flights of stairs with four or more risers must have standard stair railings or handrails.</a:t>
            </a:r>
          </a:p>
        </p:txBody>
      </p:sp>
      <p:pic>
        <p:nvPicPr>
          <p:cNvPr id="35845" name="Picture 5"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8188" y="1716088"/>
            <a:ext cx="2232025" cy="39751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28</a:t>
            </a:fld>
            <a:r>
              <a:rPr lang="en-US" dirty="0" smtClean="0">
                <a:solidFill>
                  <a:srgbClr val="000000"/>
                </a:solidFill>
              </a:rPr>
              <a:t>/44</a:t>
            </a:r>
            <a:endParaRPr lang="en-US" dirty="0">
              <a:solidFill>
                <a:srgbClr val="000000"/>
              </a:solidFill>
            </a:endParaRPr>
          </a:p>
        </p:txBody>
      </p:sp>
    </p:spTree>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8074" y="0"/>
            <a:ext cx="9115926" cy="1144587"/>
          </a:xfrm>
          <a:noFill/>
          <a:ln/>
        </p:spPr>
        <p:txBody>
          <a:bodyPr/>
          <a:lstStyle/>
          <a:p>
            <a:r>
              <a:rPr lang="en-US" sz="3600" dirty="0"/>
              <a:t>Stairway Floor Openings</a:t>
            </a:r>
          </a:p>
        </p:txBody>
      </p:sp>
      <p:sp>
        <p:nvSpPr>
          <p:cNvPr id="21507" name="Rectangle 3"/>
          <p:cNvSpPr>
            <a:spLocks noChangeArrowheads="1"/>
          </p:cNvSpPr>
          <p:nvPr/>
        </p:nvSpPr>
        <p:spPr bwMode="auto">
          <a:xfrm>
            <a:off x="1143000" y="1371600"/>
            <a:ext cx="68516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dirty="0">
                <a:solidFill>
                  <a:schemeClr val="tx2"/>
                </a:solidFill>
              </a:rPr>
              <a:t>Must be guarded by a standard railing on all exposed sides (except at entrance</a:t>
            </a:r>
            <a:r>
              <a:rPr lang="en-US" dirty="0" smtClean="0">
                <a:solidFill>
                  <a:schemeClr val="tx2"/>
                </a:solidFill>
              </a:rPr>
              <a:t>)</a:t>
            </a:r>
            <a:endParaRPr lang="en-US" dirty="0">
              <a:solidFill>
                <a:schemeClr val="tx2"/>
              </a:solidFill>
            </a:endParaRPr>
          </a:p>
        </p:txBody>
      </p:sp>
      <p:pic>
        <p:nvPicPr>
          <p:cNvPr id="21509" name="Picture 5"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2727325"/>
            <a:ext cx="4073525" cy="312102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29</a:t>
            </a:fld>
            <a:r>
              <a:rPr lang="en-US" dirty="0" smtClean="0">
                <a:solidFill>
                  <a:srgbClr val="000000"/>
                </a:solidFill>
              </a:rPr>
              <a:t>/44</a:t>
            </a:r>
            <a:endParaRPr lang="en-US" dirty="0">
              <a:solidFill>
                <a:srgbClr val="000000"/>
              </a:solidFill>
            </a:endParaRPr>
          </a:p>
        </p:txBody>
      </p:sp>
    </p:spTree>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6" name="Rectangle 8"/>
          <p:cNvSpPr>
            <a:spLocks noGrp="1" noChangeArrowheads="1"/>
          </p:cNvSpPr>
          <p:nvPr>
            <p:ph type="title"/>
          </p:nvPr>
        </p:nvSpPr>
        <p:spPr>
          <a:xfrm>
            <a:off x="0" y="20053"/>
            <a:ext cx="8991600" cy="1143000"/>
          </a:xfrm>
        </p:spPr>
        <p:txBody>
          <a:bodyPr/>
          <a:lstStyle/>
          <a:p>
            <a:r>
              <a:rPr lang="en-US" dirty="0"/>
              <a:t>Fixed Industrial Stairs</a:t>
            </a:r>
          </a:p>
        </p:txBody>
      </p:sp>
      <p:sp>
        <p:nvSpPr>
          <p:cNvPr id="48137" name="Rectangle 9"/>
          <p:cNvSpPr>
            <a:spLocks noGrp="1" noChangeArrowheads="1"/>
          </p:cNvSpPr>
          <p:nvPr>
            <p:ph idx="1"/>
          </p:nvPr>
        </p:nvSpPr>
        <p:spPr>
          <a:xfrm>
            <a:off x="304800" y="1828800"/>
            <a:ext cx="5105400" cy="4114800"/>
          </a:xfrm>
        </p:spPr>
        <p:txBody>
          <a:bodyPr>
            <a:normAutofit/>
          </a:bodyPr>
          <a:lstStyle/>
          <a:p>
            <a:r>
              <a:rPr lang="en-US" sz="2800" dirty="0"/>
              <a:t>Treads must be slip resistant with uniform rise height and tread width</a:t>
            </a:r>
          </a:p>
          <a:p>
            <a:r>
              <a:rPr lang="en-US" sz="2800" dirty="0"/>
              <a:t>Must be able to carry 5 times expected load; minimum of 1000 pounds</a:t>
            </a:r>
          </a:p>
          <a:p>
            <a:r>
              <a:rPr lang="en-US" sz="2800" dirty="0"/>
              <a:t>Minimum width of 22 inches</a:t>
            </a:r>
          </a:p>
        </p:txBody>
      </p:sp>
      <p:graphicFrame>
        <p:nvGraphicFramePr>
          <p:cNvPr id="48138" name="Object 10"/>
          <p:cNvGraphicFramePr>
            <a:graphicFrameLocks noChangeAspect="1"/>
          </p:cNvGraphicFramePr>
          <p:nvPr/>
        </p:nvGraphicFramePr>
        <p:xfrm>
          <a:off x="5562600" y="1828800"/>
          <a:ext cx="3048000" cy="2509838"/>
        </p:xfrm>
        <a:graphic>
          <a:graphicData uri="http://schemas.openxmlformats.org/presentationml/2006/ole">
            <mc:AlternateContent xmlns:mc="http://schemas.openxmlformats.org/markup-compatibility/2006">
              <mc:Choice xmlns:v="urn:schemas-microsoft-com:vml" Requires="v">
                <p:oleObj spid="_x0000_s1037" name="Document" r:id="rId4" imgW="5705640" imgH="4838760" progId="">
                  <p:embed/>
                </p:oleObj>
              </mc:Choice>
              <mc:Fallback>
                <p:oleObj name="Document" r:id="rId4" imgW="5705640" imgH="4838760" progId="">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l="5952" t="10629" r="3255" b="1181"/>
                      <a:stretch>
                        <a:fillRect/>
                      </a:stretch>
                    </p:blipFill>
                    <p:spPr bwMode="auto">
                      <a:xfrm>
                        <a:off x="5562600" y="1828800"/>
                        <a:ext cx="3048000" cy="250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9" name="Text Box 11"/>
          <p:cNvSpPr txBox="1">
            <a:spLocks noChangeArrowheads="1"/>
          </p:cNvSpPr>
          <p:nvPr/>
        </p:nvSpPr>
        <p:spPr bwMode="auto">
          <a:xfrm>
            <a:off x="5486400" y="4572000"/>
            <a:ext cx="32004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100" i="1"/>
              <a:t>Violation here – several steps bent and damaged</a:t>
            </a:r>
          </a:p>
        </p:txBody>
      </p:sp>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30</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6094" y="32084"/>
            <a:ext cx="9107905" cy="1144588"/>
          </a:xfrm>
          <a:noFill/>
          <a:ln/>
        </p:spPr>
        <p:txBody>
          <a:bodyPr/>
          <a:lstStyle/>
          <a:p>
            <a:r>
              <a:rPr lang="en-US" sz="3400" dirty="0"/>
              <a:t>Open-Sided Floors and Platforms</a:t>
            </a:r>
          </a:p>
        </p:txBody>
      </p:sp>
      <p:sp>
        <p:nvSpPr>
          <p:cNvPr id="29699" name="Rectangle 3"/>
          <p:cNvSpPr>
            <a:spLocks noGrp="1" noChangeArrowheads="1"/>
          </p:cNvSpPr>
          <p:nvPr>
            <p:ph idx="1"/>
          </p:nvPr>
        </p:nvSpPr>
        <p:spPr>
          <a:xfrm>
            <a:off x="2819400" y="914400"/>
            <a:ext cx="6096000" cy="5562600"/>
          </a:xfrm>
          <a:noFill/>
          <a:ln/>
        </p:spPr>
        <p:txBody>
          <a:bodyPr>
            <a:noAutofit/>
          </a:bodyPr>
          <a:lstStyle/>
          <a:p>
            <a:r>
              <a:rPr lang="en-US" sz="2400" dirty="0"/>
              <a:t>Open-sided floors or platforms 4 feet or more above adjacent floor or ground level must be guarded by a standard railing (or equivalent) on all open sides, except where there is an entrance to a ramp, stairway, or fixed ladder</a:t>
            </a:r>
          </a:p>
          <a:p>
            <a:r>
              <a:rPr lang="en-US" sz="2400" dirty="0"/>
              <a:t>A </a:t>
            </a:r>
            <a:r>
              <a:rPr lang="en-US" sz="2400" dirty="0" err="1"/>
              <a:t>toeboard</a:t>
            </a:r>
            <a:r>
              <a:rPr lang="en-US" sz="2400" dirty="0"/>
              <a:t> is required when, beneath the open sides:</a:t>
            </a:r>
          </a:p>
          <a:p>
            <a:pPr lvl="1"/>
            <a:r>
              <a:rPr lang="en-US" sz="2400" dirty="0"/>
              <a:t>persons can pass,</a:t>
            </a:r>
          </a:p>
          <a:p>
            <a:pPr lvl="1"/>
            <a:r>
              <a:rPr lang="en-US" sz="2400" dirty="0"/>
              <a:t>there is moving machinery, or</a:t>
            </a:r>
          </a:p>
          <a:p>
            <a:pPr lvl="1"/>
            <a:r>
              <a:rPr lang="en-US" sz="2400" dirty="0"/>
              <a:t>there is equipment with which falling materials could create a hazard</a:t>
            </a:r>
          </a:p>
        </p:txBody>
      </p:sp>
      <p:pic>
        <p:nvPicPr>
          <p:cNvPr id="29700" name="Picture 4" descr="C:\My Documents\filter\Slide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274136"/>
            <a:ext cx="2027237" cy="2514600"/>
          </a:xfrm>
          <a:prstGeom prst="rect">
            <a:avLst/>
          </a:prstGeom>
          <a:noFill/>
          <a:extLst>
            <a:ext uri="{909E8E84-426E-40DD-AFC4-6F175D3DCCD1}">
              <a14:hiddenFill xmlns:a14="http://schemas.microsoft.com/office/drawing/2010/main">
                <a:solidFill>
                  <a:srgbClr val="FFFFFF"/>
                </a:solidFill>
              </a14:hiddenFill>
            </a:ext>
          </a:extLst>
        </p:spPr>
      </p:pic>
      <p:sp>
        <p:nvSpPr>
          <p:cNvPr id="29701" name="Text Box 5"/>
          <p:cNvSpPr txBox="1">
            <a:spLocks noChangeArrowheads="1"/>
          </p:cNvSpPr>
          <p:nvPr/>
        </p:nvSpPr>
        <p:spPr bwMode="auto">
          <a:xfrm>
            <a:off x="6248400" y="4191000"/>
            <a:ext cx="2455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t>Unguarded Platform</a:t>
            </a:r>
          </a:p>
        </p:txBody>
      </p:sp>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31</a:t>
            </a:fld>
            <a:r>
              <a:rPr lang="en-US" dirty="0" smtClean="0">
                <a:solidFill>
                  <a:srgbClr val="000000"/>
                </a:solidFill>
              </a:rPr>
              <a:t>/44</a:t>
            </a:r>
            <a:endParaRPr lang="en-US" dirty="0">
              <a:solidFill>
                <a:srgbClr val="000000"/>
              </a:solidFill>
            </a:endParaRPr>
          </a:p>
        </p:txBody>
      </p:sp>
    </p:spTree>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200" y="-16042"/>
            <a:ext cx="9220200" cy="1144587"/>
          </a:xfrm>
          <a:noFill/>
          <a:ln/>
        </p:spPr>
        <p:txBody>
          <a:bodyPr/>
          <a:lstStyle/>
          <a:p>
            <a:r>
              <a:rPr lang="en-US" dirty="0"/>
              <a:t>Floor Opening</a:t>
            </a:r>
          </a:p>
        </p:txBody>
      </p:sp>
      <p:pic>
        <p:nvPicPr>
          <p:cNvPr id="15366" name="Picture 6"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371600"/>
            <a:ext cx="4264017" cy="3581400"/>
          </a:xfrm>
          <a:prstGeom prst="rect">
            <a:avLst/>
          </a:prstGeom>
          <a:noFill/>
          <a:extLst>
            <a:ext uri="{909E8E84-426E-40DD-AFC4-6F175D3DCCD1}">
              <a14:hiddenFill xmlns:a14="http://schemas.microsoft.com/office/drawing/2010/main">
                <a:solidFill>
                  <a:srgbClr val="FFFFFF"/>
                </a:solidFill>
              </a14:hiddenFill>
            </a:ext>
          </a:extLst>
        </p:spPr>
      </p:pic>
      <p:sp>
        <p:nvSpPr>
          <p:cNvPr id="15369" name="Text Box 9"/>
          <p:cNvSpPr txBox="1">
            <a:spLocks noChangeArrowheads="1"/>
          </p:cNvSpPr>
          <p:nvPr/>
        </p:nvSpPr>
        <p:spPr bwMode="auto">
          <a:xfrm>
            <a:off x="5334000" y="1295400"/>
            <a:ext cx="36576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buClr>
                <a:srgbClr val="FF9900"/>
              </a:buClr>
              <a:buFont typeface="CommonBullets" pitchFamily="34" charset="2"/>
              <a:buNone/>
            </a:pPr>
            <a:r>
              <a:rPr lang="en-US" dirty="0">
                <a:solidFill>
                  <a:schemeClr val="tx2"/>
                </a:solidFill>
              </a:rPr>
              <a:t>An opening measuring 12 inches or more in its least dimension in a floor, platform, pavement, or yard, through which persons may fall.</a:t>
            </a:r>
          </a:p>
        </p:txBody>
      </p:sp>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32</a:t>
            </a:fld>
            <a:r>
              <a:rPr lang="en-US" dirty="0" smtClean="0">
                <a:solidFill>
                  <a:srgbClr val="000000"/>
                </a:solidFill>
              </a:rPr>
              <a:t>/44</a:t>
            </a:r>
            <a:endParaRPr lang="en-US" dirty="0">
              <a:solidFill>
                <a:srgbClr val="000000"/>
              </a:solidFill>
            </a:endParaRPr>
          </a:p>
        </p:txBody>
      </p:sp>
    </p:spTree>
  </p:cSld>
  <p:clrMapOvr>
    <a:masterClrMapping/>
  </p:clrMapOvr>
  <p:transition spd="slow">
    <p:cover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2550" y="0"/>
            <a:ext cx="9137650" cy="1143000"/>
          </a:xfrm>
          <a:noFill/>
          <a:ln/>
        </p:spPr>
        <p:txBody>
          <a:bodyPr>
            <a:normAutofit fontScale="90000"/>
          </a:bodyPr>
          <a:lstStyle/>
          <a:p>
            <a:r>
              <a:rPr lang="en-US" dirty="0"/>
              <a:t>Guarding Floor Openings</a:t>
            </a:r>
            <a:r>
              <a:rPr lang="en-US" sz="2900" dirty="0"/>
              <a:t/>
            </a:r>
            <a:br>
              <a:rPr lang="en-US" sz="2900" dirty="0"/>
            </a:br>
            <a:r>
              <a:rPr lang="en-US" sz="3600" dirty="0"/>
              <a:t>Definitions</a:t>
            </a:r>
          </a:p>
        </p:txBody>
      </p:sp>
      <p:sp>
        <p:nvSpPr>
          <p:cNvPr id="19459" name="Rectangle 3"/>
          <p:cNvSpPr>
            <a:spLocks noGrp="1" noChangeArrowheads="1"/>
          </p:cNvSpPr>
          <p:nvPr>
            <p:ph idx="1"/>
          </p:nvPr>
        </p:nvSpPr>
        <p:spPr>
          <a:xfrm>
            <a:off x="609600" y="1524000"/>
            <a:ext cx="4800600" cy="4113212"/>
          </a:xfrm>
          <a:noFill/>
          <a:ln/>
        </p:spPr>
        <p:txBody>
          <a:bodyPr>
            <a:normAutofit fontScale="92500" lnSpcReduction="20000"/>
          </a:bodyPr>
          <a:lstStyle/>
          <a:p>
            <a:r>
              <a:rPr lang="en-US" b="1" dirty="0"/>
              <a:t>Standard railing.</a:t>
            </a:r>
            <a:r>
              <a:rPr lang="en-US" dirty="0"/>
              <a:t>  Consists of top rail, mid rail, and posts.  Height from the upper surface of top rail to floor level is 42 inches.  Mid rail height is 21 inches.</a:t>
            </a:r>
          </a:p>
          <a:p>
            <a:r>
              <a:rPr lang="en-US" b="1" dirty="0"/>
              <a:t>Standard </a:t>
            </a:r>
            <a:r>
              <a:rPr lang="en-US" b="1" dirty="0" err="1"/>
              <a:t>toeboard</a:t>
            </a:r>
            <a:r>
              <a:rPr lang="en-US" b="1" dirty="0"/>
              <a:t>.</a:t>
            </a:r>
            <a:r>
              <a:rPr lang="en-US" dirty="0"/>
              <a:t>  4 inches high, with not more than ¼-inch clearance above the floor.</a:t>
            </a:r>
          </a:p>
        </p:txBody>
      </p:sp>
      <p:pic>
        <p:nvPicPr>
          <p:cNvPr id="19461" name="Picture 5"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1938338"/>
            <a:ext cx="2673350" cy="1858962"/>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33</a:t>
            </a:fld>
            <a:r>
              <a:rPr lang="en-US" dirty="0" smtClean="0">
                <a:solidFill>
                  <a:srgbClr val="000000"/>
                </a:solidFill>
              </a:rPr>
              <a:t>/44</a:t>
            </a:r>
            <a:endParaRPr lang="en-US" dirty="0">
              <a:solidFill>
                <a:srgbClr val="000000"/>
              </a:solidFill>
            </a:endParaRPr>
          </a:p>
        </p:txBody>
      </p:sp>
    </p:spTree>
  </p:cSld>
  <p:clrMapOvr>
    <a:masterClrMapping/>
  </p:clrMapOvr>
  <p:transition spd="slow">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4062" y="8021"/>
            <a:ext cx="9043737" cy="1143000"/>
          </a:xfrm>
          <a:noFill/>
          <a:ln/>
        </p:spPr>
        <p:txBody>
          <a:bodyPr>
            <a:normAutofit fontScale="90000"/>
          </a:bodyPr>
          <a:lstStyle/>
          <a:p>
            <a:r>
              <a:rPr lang="en-US" dirty="0"/>
              <a:t>General Requirements</a:t>
            </a:r>
            <a:br>
              <a:rPr lang="en-US" dirty="0"/>
            </a:br>
            <a:r>
              <a:rPr lang="en-US" sz="3600" dirty="0"/>
              <a:t>Aisles and Passageways</a:t>
            </a:r>
          </a:p>
        </p:txBody>
      </p:sp>
      <p:sp>
        <p:nvSpPr>
          <p:cNvPr id="9219" name="Rectangle 3"/>
          <p:cNvSpPr>
            <a:spLocks noGrp="1" noChangeArrowheads="1"/>
          </p:cNvSpPr>
          <p:nvPr>
            <p:ph idx="1"/>
          </p:nvPr>
        </p:nvSpPr>
        <p:spPr>
          <a:xfrm>
            <a:off x="3428999" y="1339516"/>
            <a:ext cx="5638799" cy="4756484"/>
          </a:xfrm>
          <a:noFill/>
          <a:ln/>
        </p:spPr>
        <p:txBody>
          <a:bodyPr>
            <a:noAutofit/>
          </a:bodyPr>
          <a:lstStyle/>
          <a:p>
            <a:r>
              <a:rPr lang="en-US" sz="2400" dirty="0"/>
              <a:t>Keep clear and move obstructions that could create a hazard</a:t>
            </a:r>
          </a:p>
          <a:p>
            <a:r>
              <a:rPr lang="en-US" sz="2400" dirty="0"/>
              <a:t>Mark permanent aisles and passageways</a:t>
            </a:r>
          </a:p>
          <a:p>
            <a:r>
              <a:rPr lang="en-US" sz="2400" dirty="0"/>
              <a:t>Aisles must be sufficiently wide where mechanical handling equipment is </a:t>
            </a:r>
            <a:r>
              <a:rPr lang="en-US" sz="2400" dirty="0" smtClean="0"/>
              <a:t>used</a:t>
            </a:r>
          </a:p>
          <a:p>
            <a:r>
              <a:rPr lang="en-US" sz="2400" dirty="0" smtClean="0"/>
              <a:t>Use marked pedestrian aisles and pedestrian doors</a:t>
            </a:r>
          </a:p>
          <a:p>
            <a:r>
              <a:rPr lang="en-US" sz="2400" dirty="0" smtClean="0"/>
              <a:t>Keep floors clean and dry at all times</a:t>
            </a:r>
            <a:endParaRPr lang="en-US" sz="2400" dirty="0"/>
          </a:p>
          <a:p>
            <a:r>
              <a:rPr lang="en-US" sz="2400" dirty="0" smtClean="0"/>
              <a:t>DO NOT allow extension cords, air hoses, etc., to cross walkway</a:t>
            </a:r>
          </a:p>
          <a:p>
            <a:r>
              <a:rPr lang="en-US" sz="2400" dirty="0" smtClean="0"/>
              <a:t>Use mirrors to control blind spots</a:t>
            </a:r>
            <a:endParaRPr lang="en-US" sz="2400" dirty="0"/>
          </a:p>
        </p:txBody>
      </p:sp>
      <p:pic>
        <p:nvPicPr>
          <p:cNvPr id="9221" name="Picture 5" descr="S:\Untitled-1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981200"/>
            <a:ext cx="3109913" cy="251618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34</a:t>
            </a:fld>
            <a:r>
              <a:rPr lang="en-US" dirty="0" smtClean="0">
                <a:solidFill>
                  <a:srgbClr val="000000"/>
                </a:solidFill>
              </a:rPr>
              <a:t>/44</a:t>
            </a:r>
            <a:endParaRPr lang="en-US" dirty="0">
              <a:solidFill>
                <a:srgbClr val="000000"/>
              </a:solidFill>
            </a:endParaRPr>
          </a:p>
        </p:txBody>
      </p:sp>
    </p:spTree>
  </p:cSld>
  <p:clrMapOvr>
    <a:masterClrMapping/>
  </p:clrMapOvr>
  <p:transition spd="slow">
    <p:pull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Compressed Gases</a:t>
            </a:r>
            <a:endParaRPr lang="en-US" dirty="0"/>
          </a:p>
        </p:txBody>
      </p:sp>
      <p:sp>
        <p:nvSpPr>
          <p:cNvPr id="3" name="TextBox 2"/>
          <p:cNvSpPr txBox="1"/>
          <p:nvPr/>
        </p:nvSpPr>
        <p:spPr>
          <a:xfrm>
            <a:off x="2590800" y="1295400"/>
            <a:ext cx="6324600" cy="4862870"/>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dirty="0" smtClean="0">
                <a:solidFill>
                  <a:schemeClr val="tx1"/>
                </a:solidFill>
              </a:rPr>
              <a:t>Includes oxygen and acetylene</a:t>
            </a:r>
          </a:p>
          <a:p>
            <a:pPr marL="457200" indent="-457200">
              <a:spcAft>
                <a:spcPts val="600"/>
              </a:spcAft>
              <a:buFont typeface="Arial" panose="020B0604020202020204" pitchFamily="34" charset="0"/>
              <a:buChar char="•"/>
            </a:pPr>
            <a:r>
              <a:rPr lang="en-US" dirty="0" smtClean="0">
                <a:solidFill>
                  <a:schemeClr val="tx1"/>
                </a:solidFill>
              </a:rPr>
              <a:t>Must be stored upright</a:t>
            </a:r>
          </a:p>
          <a:p>
            <a:pPr marL="457200" indent="-457200">
              <a:spcAft>
                <a:spcPts val="600"/>
              </a:spcAft>
              <a:buFont typeface="Arial" panose="020B0604020202020204" pitchFamily="34" charset="0"/>
              <a:buChar char="•"/>
            </a:pPr>
            <a:r>
              <a:rPr lang="en-US" dirty="0" smtClean="0">
                <a:solidFill>
                  <a:schemeClr val="tx1"/>
                </a:solidFill>
              </a:rPr>
              <a:t>Must be capped</a:t>
            </a:r>
          </a:p>
          <a:p>
            <a:pPr marL="457200" indent="-457200">
              <a:spcAft>
                <a:spcPts val="600"/>
              </a:spcAft>
              <a:buFont typeface="Arial" panose="020B0604020202020204" pitchFamily="34" charset="0"/>
              <a:buChar char="•"/>
            </a:pPr>
            <a:r>
              <a:rPr lang="en-US" dirty="0" smtClean="0">
                <a:solidFill>
                  <a:schemeClr val="tx1"/>
                </a:solidFill>
              </a:rPr>
              <a:t>Must be chained in approved racks</a:t>
            </a:r>
          </a:p>
          <a:p>
            <a:pPr marL="457200" indent="-457200">
              <a:spcAft>
                <a:spcPts val="600"/>
              </a:spcAft>
              <a:buFont typeface="Arial" panose="020B0604020202020204" pitchFamily="34" charset="0"/>
              <a:buChar char="•"/>
            </a:pPr>
            <a:r>
              <a:rPr lang="en-US" dirty="0" smtClean="0">
                <a:solidFill>
                  <a:schemeClr val="tx1"/>
                </a:solidFill>
              </a:rPr>
              <a:t>Must be at least 20 feet or a solid barrier between stored oxygen and stored acetylene containers</a:t>
            </a:r>
          </a:p>
          <a:p>
            <a:pPr marL="457200" indent="-457200">
              <a:spcAft>
                <a:spcPts val="600"/>
              </a:spcAft>
              <a:buFont typeface="Arial" panose="020B0604020202020204" pitchFamily="34" charset="0"/>
              <a:buChar char="•"/>
            </a:pPr>
            <a:r>
              <a:rPr lang="en-US" dirty="0" smtClean="0">
                <a:solidFill>
                  <a:schemeClr val="tx1"/>
                </a:solidFill>
              </a:rPr>
              <a:t>Must be stored in well ventilated area away from heat sources</a:t>
            </a:r>
          </a:p>
          <a:p>
            <a:pPr marL="457200" indent="-457200">
              <a:buFont typeface="Arial" panose="020B0604020202020204" pitchFamily="34" charset="0"/>
              <a:buChar char="•"/>
            </a:pP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24000"/>
            <a:ext cx="2143125" cy="2857500"/>
          </a:xfrm>
          <a:prstGeom prst="rect">
            <a:avLst/>
          </a:prstGeom>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35</a:t>
            </a:fld>
            <a:r>
              <a:rPr lang="en-US" dirty="0" smtClean="0">
                <a:solidFill>
                  <a:srgbClr val="000000"/>
                </a:solidFill>
              </a:rPr>
              <a:t>/44</a:t>
            </a:r>
            <a:endParaRPr lang="en-US" dirty="0">
              <a:solidFill>
                <a:srgbClr val="000000"/>
              </a:solidFill>
            </a:endParaRPr>
          </a:p>
        </p:txBody>
      </p:sp>
    </p:spTree>
    <p:extLst>
      <p:ext uri="{BB962C8B-B14F-4D97-AF65-F5344CB8AC3E}">
        <p14:creationId xmlns:p14="http://schemas.microsoft.com/office/powerpoint/2010/main" val="9552552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bwMode="auto">
          <a:xfrm>
            <a:off x="0" y="85725"/>
            <a:ext cx="90678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solidFill>
                  <a:srgbClr val="000000"/>
                </a:solidFill>
              </a:rPr>
              <a:t>Personal Fall Arrest System</a:t>
            </a:r>
          </a:p>
        </p:txBody>
      </p:sp>
      <p:sp>
        <p:nvSpPr>
          <p:cNvPr id="54276" name="Rectangle 3"/>
          <p:cNvSpPr>
            <a:spLocks noGrp="1" noChangeArrowheads="1"/>
          </p:cNvSpPr>
          <p:nvPr>
            <p:ph idx="1"/>
          </p:nvPr>
        </p:nvSpPr>
        <p:spPr>
          <a:xfrm>
            <a:off x="685800" y="1295400"/>
            <a:ext cx="8001000" cy="4525963"/>
          </a:xfrm>
        </p:spPr>
        <p:txBody>
          <a:bodyPr/>
          <a:lstStyle/>
          <a:p>
            <a:pPr eaLnBrk="1" hangingPunct="1">
              <a:spcBef>
                <a:spcPts val="1800"/>
              </a:spcBef>
            </a:pPr>
            <a:r>
              <a:rPr lang="en-US" altLang="en-US" dirty="0" smtClean="0">
                <a:solidFill>
                  <a:srgbClr val="006666"/>
                </a:solidFill>
              </a:rPr>
              <a:t>Worker tied to </a:t>
            </a:r>
            <a:br>
              <a:rPr lang="en-US" altLang="en-US" dirty="0" smtClean="0">
                <a:solidFill>
                  <a:srgbClr val="006666"/>
                </a:solidFill>
              </a:rPr>
            </a:br>
            <a:r>
              <a:rPr lang="en-US" altLang="en-US" dirty="0" smtClean="0">
                <a:solidFill>
                  <a:srgbClr val="006666"/>
                </a:solidFill>
              </a:rPr>
              <a:t>anchorage point</a:t>
            </a:r>
          </a:p>
          <a:p>
            <a:pPr eaLnBrk="1" hangingPunct="1">
              <a:spcBef>
                <a:spcPts val="1800"/>
              </a:spcBef>
            </a:pPr>
            <a:r>
              <a:rPr lang="en-US" altLang="en-US" dirty="0" smtClean="0">
                <a:solidFill>
                  <a:srgbClr val="800000"/>
                </a:solidFill>
              </a:rPr>
              <a:t>Safety harness worn</a:t>
            </a:r>
          </a:p>
          <a:p>
            <a:pPr eaLnBrk="1" hangingPunct="1">
              <a:spcBef>
                <a:spcPts val="1800"/>
              </a:spcBef>
            </a:pPr>
            <a:r>
              <a:rPr lang="en-US" altLang="en-US" dirty="0" smtClean="0">
                <a:solidFill>
                  <a:srgbClr val="660066"/>
                </a:solidFill>
              </a:rPr>
              <a:t>Lanyard, lifeline, </a:t>
            </a:r>
            <a:br>
              <a:rPr lang="en-US" altLang="en-US" dirty="0" smtClean="0">
                <a:solidFill>
                  <a:srgbClr val="660066"/>
                </a:solidFill>
              </a:rPr>
            </a:br>
            <a:r>
              <a:rPr lang="en-US" altLang="en-US" dirty="0" smtClean="0">
                <a:solidFill>
                  <a:srgbClr val="660066"/>
                </a:solidFill>
              </a:rPr>
              <a:t>deceleration device</a:t>
            </a:r>
          </a:p>
          <a:p>
            <a:pPr eaLnBrk="1" hangingPunct="1">
              <a:spcBef>
                <a:spcPts val="1800"/>
              </a:spcBef>
            </a:pPr>
            <a:r>
              <a:rPr lang="en-US" altLang="en-US" dirty="0" smtClean="0">
                <a:solidFill>
                  <a:srgbClr val="006600"/>
                </a:solidFill>
              </a:rPr>
              <a:t>Anchor point withstands 5000 pounds</a:t>
            </a:r>
          </a:p>
          <a:p>
            <a:pPr eaLnBrk="1" hangingPunct="1">
              <a:spcBef>
                <a:spcPts val="1800"/>
              </a:spcBef>
            </a:pPr>
            <a:r>
              <a:rPr lang="en-US" altLang="en-US" dirty="0" smtClean="0">
                <a:solidFill>
                  <a:srgbClr val="663300"/>
                </a:solidFill>
              </a:rPr>
              <a:t>Workers must be thoroughly trained</a:t>
            </a:r>
          </a:p>
        </p:txBody>
      </p:sp>
      <p:pic>
        <p:nvPicPr>
          <p:cNvPr id="54277" name="Picture 4"/>
          <p:cNvPicPr>
            <a:picLocks noChangeAspect="1" noChangeArrowheads="1"/>
          </p:cNvPicPr>
          <p:nvPr/>
        </p:nvPicPr>
        <p:blipFill>
          <a:blip r:embed="rId3" cstate="print"/>
          <a:srcRect/>
          <a:stretch>
            <a:fillRect/>
          </a:stretch>
        </p:blipFill>
        <p:spPr bwMode="auto">
          <a:xfrm>
            <a:off x="5105400" y="1143000"/>
            <a:ext cx="3806940" cy="3130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36</a:t>
            </a:fld>
            <a:r>
              <a:rPr lang="en-US" dirty="0" smtClean="0">
                <a:solidFill>
                  <a:srgbClr val="000000"/>
                </a:solidFill>
              </a:rPr>
              <a:t>/44</a:t>
            </a:r>
            <a:endParaRPr lang="en-US"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animEffect transition="in" filter="fade">
                                      <p:cBhvr>
                                        <p:cTn id="7" dur="500"/>
                                        <p:tgtEl>
                                          <p:spTgt spid="542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276">
                                            <p:txEl>
                                              <p:pRg st="1" end="1"/>
                                            </p:txEl>
                                          </p:spTgt>
                                        </p:tgtEl>
                                        <p:attrNameLst>
                                          <p:attrName>style.visibility</p:attrName>
                                        </p:attrNameLst>
                                      </p:cBhvr>
                                      <p:to>
                                        <p:strVal val="visible"/>
                                      </p:to>
                                    </p:set>
                                    <p:animEffect transition="in" filter="fade">
                                      <p:cBhvr>
                                        <p:cTn id="12" dur="500"/>
                                        <p:tgtEl>
                                          <p:spTgt spid="542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276">
                                            <p:txEl>
                                              <p:pRg st="2" end="2"/>
                                            </p:txEl>
                                          </p:spTgt>
                                        </p:tgtEl>
                                        <p:attrNameLst>
                                          <p:attrName>style.visibility</p:attrName>
                                        </p:attrNameLst>
                                      </p:cBhvr>
                                      <p:to>
                                        <p:strVal val="visible"/>
                                      </p:to>
                                    </p:set>
                                    <p:animEffect transition="in" filter="fade">
                                      <p:cBhvr>
                                        <p:cTn id="17" dur="500"/>
                                        <p:tgtEl>
                                          <p:spTgt spid="5427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4276">
                                            <p:txEl>
                                              <p:pRg st="3" end="3"/>
                                            </p:txEl>
                                          </p:spTgt>
                                        </p:tgtEl>
                                        <p:attrNameLst>
                                          <p:attrName>style.visibility</p:attrName>
                                        </p:attrNameLst>
                                      </p:cBhvr>
                                      <p:to>
                                        <p:strVal val="visible"/>
                                      </p:to>
                                    </p:set>
                                    <p:animEffect transition="in" filter="fade">
                                      <p:cBhvr>
                                        <p:cTn id="22" dur="500"/>
                                        <p:tgtEl>
                                          <p:spTgt spid="5427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276">
                                            <p:txEl>
                                              <p:pRg st="4" end="4"/>
                                            </p:txEl>
                                          </p:spTgt>
                                        </p:tgtEl>
                                        <p:attrNameLst>
                                          <p:attrName>style.visibility</p:attrName>
                                        </p:attrNameLst>
                                      </p:cBhvr>
                                      <p:to>
                                        <p:strVal val="visible"/>
                                      </p:to>
                                    </p:set>
                                    <p:animEffect transition="in" filter="fade">
                                      <p:cBhvr>
                                        <p:cTn id="27" dur="500"/>
                                        <p:tgtEl>
                                          <p:spTgt spid="542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94" y="-76200"/>
            <a:ext cx="9107905" cy="1143000"/>
          </a:xfrm>
        </p:spPr>
        <p:txBody>
          <a:bodyPr/>
          <a:lstStyle/>
          <a:p>
            <a:r>
              <a:rPr lang="en-US" dirty="0" smtClean="0"/>
              <a:t>Warning Lines</a:t>
            </a:r>
            <a:endParaRPr lang="en-US" dirty="0"/>
          </a:p>
        </p:txBody>
      </p:sp>
      <p:sp>
        <p:nvSpPr>
          <p:cNvPr id="3" name="Content Placeholder 2"/>
          <p:cNvSpPr>
            <a:spLocks noGrp="1"/>
          </p:cNvSpPr>
          <p:nvPr>
            <p:ph idx="1"/>
          </p:nvPr>
        </p:nvSpPr>
        <p:spPr>
          <a:xfrm>
            <a:off x="533400" y="1143000"/>
            <a:ext cx="6477000" cy="4525963"/>
          </a:xfrm>
        </p:spPr>
        <p:txBody>
          <a:bodyPr/>
          <a:lstStyle/>
          <a:p>
            <a:r>
              <a:rPr lang="en-US" dirty="0" smtClean="0"/>
              <a:t>Flat Slope Surface</a:t>
            </a:r>
          </a:p>
          <a:p>
            <a:r>
              <a:rPr lang="en-US" dirty="0" smtClean="0"/>
              <a:t>34-39 inches above surface</a:t>
            </a:r>
          </a:p>
          <a:p>
            <a:r>
              <a:rPr lang="en-US" dirty="0" smtClean="0"/>
              <a:t>Rope, wire or chain</a:t>
            </a:r>
          </a:p>
          <a:p>
            <a:r>
              <a:rPr lang="en-US" dirty="0" smtClean="0"/>
              <a:t>Stanchions able to withstand 16 pounds force</a:t>
            </a:r>
          </a:p>
          <a:p>
            <a:r>
              <a:rPr lang="en-US" dirty="0" smtClean="0"/>
              <a:t>Highly visible</a:t>
            </a:r>
          </a:p>
          <a:p>
            <a:r>
              <a:rPr lang="en-US" dirty="0" smtClean="0"/>
              <a:t>DO NOT ENTER UNLESS SECURED WITH PFAS!</a:t>
            </a:r>
            <a:endParaRPr lang="en-US" dirty="0"/>
          </a:p>
        </p:txBody>
      </p:sp>
      <p:pic>
        <p:nvPicPr>
          <p:cNvPr id="4" name="Picture 3" descr="86px-Au.safetyzone.svg.png"/>
          <p:cNvPicPr>
            <a:picLocks noChangeAspect="1"/>
          </p:cNvPicPr>
          <p:nvPr/>
        </p:nvPicPr>
        <p:blipFill>
          <a:blip r:embed="rId2" cstate="print"/>
          <a:stretch>
            <a:fillRect/>
          </a:stretch>
        </p:blipFill>
        <p:spPr>
          <a:xfrm>
            <a:off x="6477000" y="2133600"/>
            <a:ext cx="2209800" cy="2209800"/>
          </a:xfrm>
          <a:prstGeom prst="rect">
            <a:avLst/>
          </a:prstGeom>
        </p:spPr>
      </p:pic>
      <p:sp>
        <p:nvSpPr>
          <p:cNvPr id="5" name="TextBox 4"/>
          <p:cNvSpPr txBox="1"/>
          <p:nvPr/>
        </p:nvSpPr>
        <p:spPr>
          <a:xfrm>
            <a:off x="7848600" y="4343400"/>
            <a:ext cx="1828800" cy="276999"/>
          </a:xfrm>
          <a:prstGeom prst="rect">
            <a:avLst/>
          </a:prstGeom>
          <a:noFill/>
        </p:spPr>
        <p:txBody>
          <a:bodyPr wrap="square" rtlCol="0">
            <a:spAutoFit/>
          </a:bodyPr>
          <a:lstStyle/>
          <a:p>
            <a:r>
              <a:rPr lang="en-US" sz="1200" dirty="0" smtClean="0">
                <a:solidFill>
                  <a:schemeClr val="bg1">
                    <a:lumMod val="65000"/>
                  </a:schemeClr>
                </a:solidFill>
              </a:rPr>
              <a:t>Cassowary</a:t>
            </a:r>
            <a:endParaRPr lang="en-US" sz="1200" dirty="0">
              <a:solidFill>
                <a:schemeClr val="bg1">
                  <a:lumMod val="65000"/>
                </a:schemeClr>
              </a:solidFill>
            </a:endParaRPr>
          </a:p>
        </p:txBody>
      </p:sp>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37</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042"/>
            <a:ext cx="8991600" cy="1143000"/>
          </a:xfrm>
        </p:spPr>
        <p:txBody>
          <a:bodyPr/>
          <a:lstStyle/>
          <a:p>
            <a:r>
              <a:rPr lang="en-US" dirty="0" smtClean="0"/>
              <a:t>Warning Rail/Guard</a:t>
            </a:r>
            <a:endParaRPr lang="en-US" dirty="0"/>
          </a:p>
        </p:txBody>
      </p:sp>
      <p:pic>
        <p:nvPicPr>
          <p:cNvPr id="4" name="Content Placeholder 3" descr="6908075-0-display.jpg"/>
          <p:cNvPicPr>
            <a:picLocks noGrp="1" noChangeAspect="1"/>
          </p:cNvPicPr>
          <p:nvPr>
            <p:ph idx="1"/>
          </p:nvPr>
        </p:nvPicPr>
        <p:blipFill>
          <a:blip r:embed="rId2" cstate="print"/>
          <a:stretch>
            <a:fillRect/>
          </a:stretch>
        </p:blipFill>
        <p:spPr>
          <a:xfrm>
            <a:off x="762000" y="2819400"/>
            <a:ext cx="4343400" cy="3159824"/>
          </a:xfrm>
        </p:spPr>
      </p:pic>
      <p:pic>
        <p:nvPicPr>
          <p:cNvPr id="5" name="Picture 4" descr="combisafe_mesh_steel_edge.jpg"/>
          <p:cNvPicPr>
            <a:picLocks noChangeAspect="1"/>
          </p:cNvPicPr>
          <p:nvPr/>
        </p:nvPicPr>
        <p:blipFill>
          <a:blip r:embed="rId3" cstate="print"/>
          <a:stretch>
            <a:fillRect/>
          </a:stretch>
        </p:blipFill>
        <p:spPr>
          <a:xfrm>
            <a:off x="5008725" y="1600201"/>
            <a:ext cx="3788636"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38</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010" y="0"/>
            <a:ext cx="9139989" cy="1143000"/>
          </a:xfrm>
        </p:spPr>
        <p:txBody>
          <a:bodyPr>
            <a:normAutofit fontScale="90000"/>
          </a:bodyPr>
          <a:lstStyle/>
          <a:p>
            <a:r>
              <a:rPr lang="en-US" dirty="0"/>
              <a:t>Scaffolding</a:t>
            </a:r>
            <a:br>
              <a:rPr lang="en-US" dirty="0"/>
            </a:br>
            <a:r>
              <a:rPr lang="en-US" sz="3200" dirty="0"/>
              <a:t>General Requirements</a:t>
            </a:r>
          </a:p>
        </p:txBody>
      </p:sp>
      <p:sp>
        <p:nvSpPr>
          <p:cNvPr id="63491" name="Rectangle 3"/>
          <p:cNvSpPr>
            <a:spLocks noGrp="1" noChangeArrowheads="1"/>
          </p:cNvSpPr>
          <p:nvPr>
            <p:ph idx="1"/>
          </p:nvPr>
        </p:nvSpPr>
        <p:spPr>
          <a:xfrm>
            <a:off x="228600" y="1295400"/>
            <a:ext cx="5715000" cy="4267200"/>
          </a:xfrm>
        </p:spPr>
        <p:txBody>
          <a:bodyPr>
            <a:normAutofit fontScale="77500" lnSpcReduction="20000"/>
          </a:bodyPr>
          <a:lstStyle/>
          <a:p>
            <a:pPr>
              <a:lnSpc>
                <a:spcPct val="90000"/>
              </a:lnSpc>
              <a:spcAft>
                <a:spcPts val="600"/>
              </a:spcAft>
            </a:pPr>
            <a:r>
              <a:rPr lang="en-US" dirty="0"/>
              <a:t>Must be capable of supporting four  times the maximum intended load</a:t>
            </a:r>
          </a:p>
          <a:p>
            <a:pPr>
              <a:lnSpc>
                <a:spcPct val="90000"/>
              </a:lnSpc>
              <a:spcAft>
                <a:spcPts val="600"/>
              </a:spcAft>
            </a:pPr>
            <a:r>
              <a:rPr lang="en-US" dirty="0"/>
              <a:t>Do not alter or move while in use</a:t>
            </a:r>
          </a:p>
          <a:p>
            <a:pPr>
              <a:lnSpc>
                <a:spcPct val="90000"/>
              </a:lnSpc>
              <a:spcAft>
                <a:spcPts val="600"/>
              </a:spcAft>
            </a:pPr>
            <a:r>
              <a:rPr lang="en-US" dirty="0"/>
              <a:t>Protect workers on scaffolds from overhead hazards</a:t>
            </a:r>
          </a:p>
          <a:p>
            <a:pPr>
              <a:lnSpc>
                <a:spcPct val="90000"/>
              </a:lnSpc>
              <a:spcAft>
                <a:spcPts val="600"/>
              </a:spcAft>
            </a:pPr>
            <a:r>
              <a:rPr lang="en-US" dirty="0"/>
              <a:t>If higher than 10 ft., use guardrails, </a:t>
            </a:r>
            <a:r>
              <a:rPr lang="en-US" dirty="0" err="1"/>
              <a:t>midrails</a:t>
            </a:r>
            <a:r>
              <a:rPr lang="en-US" dirty="0"/>
              <a:t> and </a:t>
            </a:r>
            <a:r>
              <a:rPr lang="en-US" dirty="0" err="1"/>
              <a:t>toeboards</a:t>
            </a:r>
            <a:endParaRPr lang="en-US" dirty="0"/>
          </a:p>
          <a:p>
            <a:pPr>
              <a:lnSpc>
                <a:spcPct val="90000"/>
              </a:lnSpc>
              <a:spcAft>
                <a:spcPts val="600"/>
              </a:spcAft>
            </a:pPr>
            <a:r>
              <a:rPr lang="en-US" dirty="0"/>
              <a:t>Use wire mesh between the </a:t>
            </a:r>
            <a:r>
              <a:rPr lang="en-US" dirty="0" err="1"/>
              <a:t>toeboard</a:t>
            </a:r>
            <a:r>
              <a:rPr lang="en-US" dirty="0"/>
              <a:t> and guardrail if people work or pass underneath</a:t>
            </a:r>
          </a:p>
          <a:p>
            <a:pPr>
              <a:lnSpc>
                <a:spcPct val="90000"/>
              </a:lnSpc>
              <a:spcAft>
                <a:spcPts val="600"/>
              </a:spcAft>
            </a:pPr>
            <a:r>
              <a:rPr lang="en-US" dirty="0"/>
              <a:t>Must be equipped with access ladder or equivalent</a:t>
            </a:r>
          </a:p>
        </p:txBody>
      </p:sp>
      <p:pic>
        <p:nvPicPr>
          <p:cNvPr id="63492" name="Picture 4" descr="C:\My Documents\Outreach Training\scaffold.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1828800"/>
            <a:ext cx="2224088" cy="28702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39</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bwMode="auto">
          <a:xfrm>
            <a:off x="16042" y="-24063"/>
            <a:ext cx="9127958" cy="79216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en-US" sz="4000" dirty="0" smtClean="0"/>
              <a:t>Guardrails</a:t>
            </a:r>
          </a:p>
        </p:txBody>
      </p:sp>
      <p:sp>
        <p:nvSpPr>
          <p:cNvPr id="53252" name="Rectangle 3"/>
          <p:cNvSpPr>
            <a:spLocks noGrp="1" noChangeArrowheads="1"/>
          </p:cNvSpPr>
          <p:nvPr>
            <p:ph idx="1"/>
          </p:nvPr>
        </p:nvSpPr>
        <p:spPr>
          <a:xfrm>
            <a:off x="304800" y="1371600"/>
            <a:ext cx="4724400" cy="3733800"/>
          </a:xfrm>
        </p:spPr>
        <p:txBody>
          <a:bodyPr>
            <a:normAutofit fontScale="92500"/>
          </a:bodyPr>
          <a:lstStyle/>
          <a:p>
            <a:pPr eaLnBrk="1" hangingPunct="1">
              <a:spcBef>
                <a:spcPts val="1800"/>
              </a:spcBef>
            </a:pPr>
            <a:r>
              <a:rPr lang="en-US" altLang="en-US" dirty="0" smtClean="0">
                <a:solidFill>
                  <a:srgbClr val="006666"/>
                </a:solidFill>
              </a:rPr>
              <a:t>Barrier along an open edge</a:t>
            </a:r>
          </a:p>
          <a:p>
            <a:pPr eaLnBrk="1" hangingPunct="1">
              <a:spcBef>
                <a:spcPts val="1800"/>
              </a:spcBef>
            </a:pPr>
            <a:r>
              <a:rPr lang="en-US" altLang="en-US" dirty="0" smtClean="0">
                <a:solidFill>
                  <a:srgbClr val="800000"/>
                </a:solidFill>
              </a:rPr>
              <a:t>42 inch high with </a:t>
            </a:r>
            <a:br>
              <a:rPr lang="en-US" altLang="en-US" dirty="0" smtClean="0">
                <a:solidFill>
                  <a:srgbClr val="800000"/>
                </a:solidFill>
              </a:rPr>
            </a:br>
            <a:r>
              <a:rPr lang="en-US" altLang="en-US" dirty="0" smtClean="0">
                <a:solidFill>
                  <a:srgbClr val="800000"/>
                </a:solidFill>
              </a:rPr>
              <a:t>mid-rail</a:t>
            </a:r>
          </a:p>
          <a:p>
            <a:pPr eaLnBrk="1" hangingPunct="1">
              <a:spcBef>
                <a:spcPts val="1800"/>
              </a:spcBef>
            </a:pPr>
            <a:r>
              <a:rPr lang="en-US" altLang="en-US" dirty="0" smtClean="0">
                <a:solidFill>
                  <a:srgbClr val="660066"/>
                </a:solidFill>
              </a:rPr>
              <a:t>Toe board or kick plate</a:t>
            </a:r>
          </a:p>
          <a:p>
            <a:pPr eaLnBrk="1" hangingPunct="1">
              <a:spcBef>
                <a:spcPts val="1800"/>
              </a:spcBef>
            </a:pPr>
            <a:r>
              <a:rPr lang="en-US" altLang="en-US" dirty="0" smtClean="0">
                <a:solidFill>
                  <a:srgbClr val="006600"/>
                </a:solidFill>
              </a:rPr>
              <a:t>Withstand 200 pounds of side load force</a:t>
            </a:r>
          </a:p>
        </p:txBody>
      </p:sp>
      <p:pic>
        <p:nvPicPr>
          <p:cNvPr id="53253" name="Picture 4"/>
          <p:cNvPicPr>
            <a:picLocks noChangeAspect="1" noChangeArrowheads="1"/>
          </p:cNvPicPr>
          <p:nvPr/>
        </p:nvPicPr>
        <p:blipFill>
          <a:blip r:embed="rId3" cstate="print"/>
          <a:stretch>
            <a:fillRect/>
          </a:stretch>
        </p:blipFill>
        <p:spPr bwMode="auto">
          <a:xfrm>
            <a:off x="5486400" y="1028700"/>
            <a:ext cx="3352800" cy="502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40</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Effect transition="in" filter="fade">
                                      <p:cBhvr>
                                        <p:cTn id="7" dur="500"/>
                                        <p:tgtEl>
                                          <p:spTgt spid="532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252">
                                            <p:txEl>
                                              <p:pRg st="1" end="1"/>
                                            </p:txEl>
                                          </p:spTgt>
                                        </p:tgtEl>
                                        <p:attrNameLst>
                                          <p:attrName>style.visibility</p:attrName>
                                        </p:attrNameLst>
                                      </p:cBhvr>
                                      <p:to>
                                        <p:strVal val="visible"/>
                                      </p:to>
                                    </p:set>
                                    <p:animEffect transition="in" filter="fade">
                                      <p:cBhvr>
                                        <p:cTn id="12" dur="500"/>
                                        <p:tgtEl>
                                          <p:spTgt spid="532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252">
                                            <p:txEl>
                                              <p:pRg st="2" end="2"/>
                                            </p:txEl>
                                          </p:spTgt>
                                        </p:tgtEl>
                                        <p:attrNameLst>
                                          <p:attrName>style.visibility</p:attrName>
                                        </p:attrNameLst>
                                      </p:cBhvr>
                                      <p:to>
                                        <p:strVal val="visible"/>
                                      </p:to>
                                    </p:set>
                                    <p:animEffect transition="in" filter="fade">
                                      <p:cBhvr>
                                        <p:cTn id="17" dur="500"/>
                                        <p:tgtEl>
                                          <p:spTgt spid="532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252">
                                            <p:txEl>
                                              <p:pRg st="3" end="3"/>
                                            </p:txEl>
                                          </p:spTgt>
                                        </p:tgtEl>
                                        <p:attrNameLst>
                                          <p:attrName>style.visibility</p:attrName>
                                        </p:attrNameLst>
                                      </p:cBhvr>
                                      <p:to>
                                        <p:strVal val="visible"/>
                                      </p:to>
                                    </p:set>
                                    <p:animEffect transition="in" filter="fade">
                                      <p:cBhvr>
                                        <p:cTn id="22" dur="500"/>
                                        <p:tgtEl>
                                          <p:spTgt spid="532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2" y="0"/>
            <a:ext cx="9160042" cy="1143000"/>
          </a:xfrm>
        </p:spPr>
        <p:txBody>
          <a:bodyPr/>
          <a:lstStyle/>
          <a:p>
            <a:r>
              <a:rPr lang="en-US" dirty="0" smtClean="0"/>
              <a:t>Scaffolding</a:t>
            </a:r>
            <a:endParaRPr lang="en-US" dirty="0"/>
          </a:p>
        </p:txBody>
      </p:sp>
      <p:pic>
        <p:nvPicPr>
          <p:cNvPr id="4" name="Content Placeholder 3" descr="shutterstock_8295415.jpg"/>
          <p:cNvPicPr>
            <a:picLocks noGrp="1" noChangeAspect="1"/>
          </p:cNvPicPr>
          <p:nvPr>
            <p:ph idx="1"/>
          </p:nvPr>
        </p:nvPicPr>
        <p:blipFill>
          <a:blip r:embed="rId3" cstate="print"/>
          <a:stretch>
            <a:fillRect/>
          </a:stretch>
        </p:blipFill>
        <p:spPr>
          <a:xfrm>
            <a:off x="453190" y="2819400"/>
            <a:ext cx="3810000" cy="2541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800px-Scaffolding_Berlin2.jpg"/>
          <p:cNvPicPr>
            <a:picLocks noChangeAspect="1"/>
          </p:cNvPicPr>
          <p:nvPr/>
        </p:nvPicPr>
        <p:blipFill>
          <a:blip r:embed="rId4" cstate="print"/>
          <a:stretch>
            <a:fillRect/>
          </a:stretch>
        </p:blipFill>
        <p:spPr>
          <a:xfrm>
            <a:off x="4680514" y="2560606"/>
            <a:ext cx="4078476" cy="3058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68179" y="888874"/>
            <a:ext cx="8305800" cy="1815882"/>
          </a:xfrm>
          <a:prstGeom prst="rect">
            <a:avLst/>
          </a:prstGeom>
          <a:noFill/>
        </p:spPr>
        <p:txBody>
          <a:bodyPr wrap="square" rtlCol="0">
            <a:spAutoFit/>
          </a:bodyPr>
          <a:lstStyle/>
          <a:p>
            <a:pPr>
              <a:buFont typeface="Arial" pitchFamily="34" charset="0"/>
              <a:buChar char="•"/>
            </a:pPr>
            <a:r>
              <a:rPr lang="en-US" dirty="0" smtClean="0">
                <a:solidFill>
                  <a:schemeClr val="tx1"/>
                </a:solidFill>
              </a:rPr>
              <a:t> Built/moved by competent persons</a:t>
            </a:r>
          </a:p>
          <a:p>
            <a:pPr>
              <a:buFont typeface="Arial" pitchFamily="34" charset="0"/>
              <a:buChar char="•"/>
            </a:pPr>
            <a:r>
              <a:rPr lang="en-US" dirty="0" smtClean="0">
                <a:solidFill>
                  <a:schemeClr val="tx1"/>
                </a:solidFill>
              </a:rPr>
              <a:t> No bricks or blocks for support</a:t>
            </a:r>
          </a:p>
          <a:p>
            <a:pPr>
              <a:buFont typeface="Arial" pitchFamily="34" charset="0"/>
              <a:buChar char="•"/>
            </a:pPr>
            <a:r>
              <a:rPr lang="en-US" dirty="0" smtClean="0">
                <a:solidFill>
                  <a:schemeClr val="tx1"/>
                </a:solidFill>
              </a:rPr>
              <a:t> Don’t drop anything from scaffold</a:t>
            </a:r>
          </a:p>
          <a:p>
            <a:pPr>
              <a:buFont typeface="Arial" pitchFamily="34" charset="0"/>
              <a:buChar char="•"/>
            </a:pPr>
            <a:r>
              <a:rPr lang="en-US" dirty="0" smtClean="0">
                <a:solidFill>
                  <a:schemeClr val="tx1"/>
                </a:solidFill>
              </a:rPr>
              <a:t> Plumb, level and square</a:t>
            </a:r>
            <a:endParaRPr lang="en-US" dirty="0">
              <a:solidFill>
                <a:schemeClr val="tx1"/>
              </a:solidFill>
            </a:endParaRPr>
          </a:p>
        </p:txBody>
      </p:sp>
      <p:sp>
        <p:nvSpPr>
          <p:cNvPr id="9"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41</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Aerial Lifts</a:t>
            </a:r>
            <a:endParaRPr lang="en-US" dirty="0"/>
          </a:p>
        </p:txBody>
      </p:sp>
      <p:pic>
        <p:nvPicPr>
          <p:cNvPr id="4" name="Content Placeholder 3" descr="398px-FEMA_-_38832_-_Power_lift_observation_tower_at_Duval_Debris_site.jpg"/>
          <p:cNvPicPr>
            <a:picLocks noGrp="1" noChangeAspect="1"/>
          </p:cNvPicPr>
          <p:nvPr>
            <p:ph sz="half" idx="1"/>
          </p:nvPr>
        </p:nvPicPr>
        <p:blipFill>
          <a:blip r:embed="rId2" cstate="print"/>
          <a:stretch>
            <a:fillRect/>
          </a:stretch>
        </p:blipFill>
        <p:spPr>
          <a:xfrm>
            <a:off x="5334000" y="870115"/>
            <a:ext cx="3276600" cy="4931366"/>
          </a:xfrm>
          <a:prstGeom prst="rect">
            <a:avLst/>
          </a:prstGeom>
          <a:ln>
            <a:noFill/>
          </a:ln>
          <a:effectLst>
            <a:outerShdw blurRad="292100" dist="139700" dir="2700000" algn="tl" rotWithShape="0">
              <a:srgbClr val="333333">
                <a:alpha val="65000"/>
              </a:srgbClr>
            </a:outerShdw>
          </a:effectLst>
        </p:spPr>
      </p:pic>
      <p:sp>
        <p:nvSpPr>
          <p:cNvPr id="7" name="Content Placeholder 6"/>
          <p:cNvSpPr>
            <a:spLocks noGrp="1"/>
          </p:cNvSpPr>
          <p:nvPr>
            <p:ph sz="half" idx="2"/>
          </p:nvPr>
        </p:nvSpPr>
        <p:spPr>
          <a:xfrm>
            <a:off x="517358" y="1264446"/>
            <a:ext cx="4038600" cy="4142703"/>
          </a:xfrm>
        </p:spPr>
        <p:txBody>
          <a:bodyPr/>
          <a:lstStyle/>
          <a:p>
            <a:r>
              <a:rPr lang="en-US" dirty="0" smtClean="0"/>
              <a:t>Vehicle-Mounted elevating &amp; rotating lift</a:t>
            </a:r>
          </a:p>
          <a:p>
            <a:r>
              <a:rPr lang="en-US" dirty="0" smtClean="0"/>
              <a:t>Manually Propelled elevating work platform</a:t>
            </a:r>
          </a:p>
          <a:p>
            <a:r>
              <a:rPr lang="en-US" dirty="0" smtClean="0"/>
              <a:t>Boom-Supported elevating work platform</a:t>
            </a:r>
          </a:p>
          <a:p>
            <a:r>
              <a:rPr lang="en-US" dirty="0" smtClean="0"/>
              <a:t>Self-propelled elevating work platform</a:t>
            </a:r>
            <a:endParaRPr lang="en-US" dirty="0"/>
          </a:p>
        </p:txBody>
      </p:sp>
      <p:sp>
        <p:nvSpPr>
          <p:cNvPr id="6"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42</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Lift Hazards</a:t>
            </a:r>
            <a:endParaRPr lang="en-US" dirty="0"/>
          </a:p>
        </p:txBody>
      </p:sp>
      <p:sp>
        <p:nvSpPr>
          <p:cNvPr id="3" name="Content Placeholder 2"/>
          <p:cNvSpPr>
            <a:spLocks noGrp="1"/>
          </p:cNvSpPr>
          <p:nvPr>
            <p:ph sz="half" idx="1"/>
          </p:nvPr>
        </p:nvSpPr>
        <p:spPr>
          <a:xfrm>
            <a:off x="228600" y="1600200"/>
            <a:ext cx="4038600" cy="4525963"/>
          </a:xfrm>
        </p:spPr>
        <p:txBody>
          <a:bodyPr/>
          <a:lstStyle/>
          <a:p>
            <a:r>
              <a:rPr lang="en-US" dirty="0" smtClean="0"/>
              <a:t>Hydraulic Failure</a:t>
            </a:r>
          </a:p>
          <a:p>
            <a:r>
              <a:rPr lang="en-US" dirty="0" smtClean="0"/>
              <a:t>Outriggers misplaced</a:t>
            </a:r>
          </a:p>
          <a:p>
            <a:r>
              <a:rPr lang="en-US" dirty="0" smtClean="0"/>
              <a:t>Worker not tied off (PFAS)</a:t>
            </a:r>
          </a:p>
          <a:p>
            <a:r>
              <a:rPr lang="en-US" dirty="0" smtClean="0"/>
              <a:t>Sudden movement, fall</a:t>
            </a:r>
          </a:p>
          <a:p>
            <a:r>
              <a:rPr lang="en-US" dirty="0" smtClean="0"/>
              <a:t>Power Lines</a:t>
            </a:r>
            <a:endParaRPr lang="en-US" dirty="0"/>
          </a:p>
        </p:txBody>
      </p:sp>
      <p:pic>
        <p:nvPicPr>
          <p:cNvPr id="5" name="Content Placeholder 4" descr="800px-FEMA_-_10699_-_Photograph_by_Andrea_Booher_taken_on_09-11-2004_in_Florida.jpg"/>
          <p:cNvPicPr>
            <a:picLocks noGrp="1" noChangeAspect="1"/>
          </p:cNvPicPr>
          <p:nvPr>
            <p:ph sz="half" idx="2"/>
          </p:nvPr>
        </p:nvPicPr>
        <p:blipFill>
          <a:blip r:embed="rId2" cstate="print"/>
          <a:stretch>
            <a:fillRect/>
          </a:stretch>
        </p:blipFill>
        <p:spPr>
          <a:xfrm>
            <a:off x="4267200" y="1752600"/>
            <a:ext cx="4689231" cy="3124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43</a:t>
            </a:fld>
            <a:r>
              <a:rPr lang="en-US" dirty="0" smtClean="0">
                <a:solidFill>
                  <a:srgbClr val="000000"/>
                </a:solidFill>
              </a:rPr>
              <a:t>/44</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0054" y="12032"/>
            <a:ext cx="9164053" cy="1143000"/>
          </a:xfrm>
        </p:spPr>
        <p:txBody>
          <a:bodyPr/>
          <a:lstStyle/>
          <a:p>
            <a:r>
              <a:rPr lang="en-US" dirty="0"/>
              <a:t>Summary</a:t>
            </a:r>
          </a:p>
        </p:txBody>
      </p:sp>
      <p:sp>
        <p:nvSpPr>
          <p:cNvPr id="46083" name="Rectangle 3"/>
          <p:cNvSpPr>
            <a:spLocks noGrp="1" noChangeArrowheads="1"/>
          </p:cNvSpPr>
          <p:nvPr>
            <p:ph idx="1"/>
          </p:nvPr>
        </p:nvSpPr>
        <p:spPr>
          <a:xfrm>
            <a:off x="152400" y="1167064"/>
            <a:ext cx="8763000" cy="4525963"/>
          </a:xfrm>
        </p:spPr>
        <p:txBody>
          <a:bodyPr>
            <a:normAutofit lnSpcReduction="10000"/>
          </a:bodyPr>
          <a:lstStyle/>
          <a:p>
            <a:r>
              <a:rPr lang="en-US" dirty="0"/>
              <a:t>Slips, trips, and falls constitute the majority of general industry accidents</a:t>
            </a:r>
          </a:p>
          <a:p>
            <a:r>
              <a:rPr lang="en-US" dirty="0"/>
              <a:t>OSHA’s standards for walking and working surfaces include requirements for housekeeping, guarding floor and wall openings and holes, industrial stairs and ladders</a:t>
            </a:r>
          </a:p>
          <a:p>
            <a:r>
              <a:rPr lang="en-US" dirty="0"/>
              <a:t>Keeping working surfaces clean, dry, and uncluttered can prevent many </a:t>
            </a:r>
            <a:r>
              <a:rPr lang="en-US"/>
              <a:t>workplace </a:t>
            </a:r>
            <a:r>
              <a:rPr lang="en-US" smtClean="0"/>
              <a:t>accidents   </a:t>
            </a:r>
            <a:endParaRPr lang="en-US" dirty="0"/>
          </a:p>
        </p:txBody>
      </p:sp>
      <p:sp>
        <p:nvSpPr>
          <p:cNvPr id="5" name="Slide Number Placeholder 5"/>
          <p:cNvSpPr>
            <a:spLocks noGrp="1"/>
          </p:cNvSpPr>
          <p:nvPr>
            <p:ph type="sldNum" sz="quarter" idx="12"/>
          </p:nvPr>
        </p:nvSpPr>
        <p:spPr>
          <a:xfrm>
            <a:off x="7848600" y="6324600"/>
            <a:ext cx="1066800" cy="365125"/>
          </a:xfrm>
          <a:prstGeom prst="rect">
            <a:avLst/>
          </a:prstGeom>
        </p:spPr>
        <p:txBody>
          <a:bodyPr/>
          <a:lstStyle/>
          <a:p>
            <a:fld id="{248477B8-5557-45C5-BE5D-FD80DB2312EB}" type="slidenum">
              <a:rPr lang="en-US" smtClean="0">
                <a:solidFill>
                  <a:srgbClr val="000000"/>
                </a:solidFill>
              </a:rPr>
              <a:pPr/>
              <a:t>44</a:t>
            </a:fld>
            <a:r>
              <a:rPr lang="en-US" dirty="0" smtClean="0">
                <a:solidFill>
                  <a:srgbClr val="000000"/>
                </a:solidFill>
              </a:rPr>
              <a:t>/44</a:t>
            </a:r>
            <a:endParaRPr lang="en-US" dirty="0">
              <a:solidFill>
                <a:srgbClr val="000000"/>
              </a:solidFill>
            </a:endParaRPr>
          </a:p>
        </p:txBody>
      </p:sp>
    </p:spTree>
  </p:cSld>
  <p:clrMapOvr>
    <a:masterClrMapping/>
  </p:clrMapOvr>
  <p:transition spd="slow">
    <p:blinds dir="vert"/>
  </p:transition>
  <p:timing>
    <p:tnLst>
      <p:par>
        <p:cTn id="1" dur="indefinite" restart="never" nodeType="tmRoot"/>
      </p:par>
    </p:tnLst>
  </p:timing>
</p:sld>
</file>

<file path=ppt/theme/theme1.xml><?xml version="1.0" encoding="utf-8"?>
<a:theme xmlns:a="http://schemas.openxmlformats.org/drawingml/2006/main" name="safety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1080</TotalTime>
  <Pages>20</Pages>
  <Words>2159</Words>
  <Application>Microsoft Office PowerPoint</Application>
  <PresentationFormat>On-screen Show (4:3)</PresentationFormat>
  <Paragraphs>388</Paragraphs>
  <Slides>44</Slides>
  <Notes>38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safetyslides</vt:lpstr>
      <vt:lpstr>Document</vt:lpstr>
      <vt:lpstr>PowerPoint Presentation</vt:lpstr>
      <vt:lpstr>Learning Objectives</vt:lpstr>
      <vt:lpstr>Introduction  CFR Part 1910 Subpart D Walking-Working Surfaces (§1910.21 to 1910.30) </vt:lpstr>
      <vt:lpstr>Accident Statistics</vt:lpstr>
      <vt:lpstr>Common Warning and Hazard Signs</vt:lpstr>
      <vt:lpstr>OSHA Hazard Colors</vt:lpstr>
      <vt:lpstr>Slip and Trip Accidents</vt:lpstr>
      <vt:lpstr>Slip Hazards</vt:lpstr>
      <vt:lpstr>Housekeeping – Potential Hazards</vt:lpstr>
      <vt:lpstr>General Requirements Housekeeping</vt:lpstr>
      <vt:lpstr>Housekeeping</vt:lpstr>
      <vt:lpstr>Floor Mats</vt:lpstr>
      <vt:lpstr>Foot Wear</vt:lpstr>
      <vt:lpstr>Employee Awareness</vt:lpstr>
      <vt:lpstr>Trip Hazards</vt:lpstr>
      <vt:lpstr>Preventing Trips</vt:lpstr>
      <vt:lpstr>QUESTION</vt:lpstr>
      <vt:lpstr>Hazards Associated with Falls</vt:lpstr>
      <vt:lpstr>Fall Prevention Guidelines</vt:lpstr>
      <vt:lpstr>Ladder Inspection</vt:lpstr>
      <vt:lpstr>Portable Ladders</vt:lpstr>
      <vt:lpstr>Ladder Set-Up</vt:lpstr>
      <vt:lpstr>Ladder Angle Portable Rung and Cleat Ladders</vt:lpstr>
      <vt:lpstr>Using the Ladder</vt:lpstr>
      <vt:lpstr>What’s Wrong With This?</vt:lpstr>
      <vt:lpstr>Fixed Ladders</vt:lpstr>
      <vt:lpstr>Stair Safety</vt:lpstr>
      <vt:lpstr>Stairways</vt:lpstr>
      <vt:lpstr>Stairway Floor Openings</vt:lpstr>
      <vt:lpstr>Fixed Industrial Stairs</vt:lpstr>
      <vt:lpstr>Open-Sided Floors and Platforms</vt:lpstr>
      <vt:lpstr>Floor Opening</vt:lpstr>
      <vt:lpstr>Guarding Floor Openings Definitions</vt:lpstr>
      <vt:lpstr>General Requirements Aisles and Passageways</vt:lpstr>
      <vt:lpstr>Compressed Gases</vt:lpstr>
      <vt:lpstr>Personal Fall Arrest System</vt:lpstr>
      <vt:lpstr>Warning Lines</vt:lpstr>
      <vt:lpstr>Warning Rail/Guard</vt:lpstr>
      <vt:lpstr>Scaffolding General Requirements</vt:lpstr>
      <vt:lpstr>Guardrails</vt:lpstr>
      <vt:lpstr>Scaffolding</vt:lpstr>
      <vt:lpstr>Aerial Lifts</vt:lpstr>
      <vt:lpstr>Lift Hazards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 Standard Photos</dc:title>
  <dc:creator>AUTHORIZED GATEWAY 2000 USER</dc:creator>
  <cp:lastModifiedBy>Jason Selfridge</cp:lastModifiedBy>
  <cp:revision>572</cp:revision>
  <cp:lastPrinted>2000-04-28T13:32:52Z</cp:lastPrinted>
  <dcterms:created xsi:type="dcterms:W3CDTF">1996-10-25T09:44:38Z</dcterms:created>
  <dcterms:modified xsi:type="dcterms:W3CDTF">2016-01-19T12:54:07Z</dcterms:modified>
</cp:coreProperties>
</file>