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8.xml" ContentType="application/vnd.openxmlformats-officedocument.presentationml.tags+xml"/>
  <Override PartName="/ppt/notesSlides/notesSlide29.xml" ContentType="application/vnd.openxmlformats-officedocument.presentationml.notesSlide+xml"/>
  <Override PartName="/ppt/tags/tag29.xml" ContentType="application/vnd.openxmlformats-officedocument.presentationml.tags+xml"/>
  <Override PartName="/ppt/notesSlides/notesSlide30.xml" ContentType="application/vnd.openxmlformats-officedocument.presentationml.notesSlide+xml"/>
  <Override PartName="/ppt/tags/tag30.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31.xml" ContentType="application/vnd.openxmlformats-officedocument.presentationml.tags+xml"/>
  <Override PartName="/ppt/notesSlides/notesSlide33.xml" ContentType="application/vnd.openxmlformats-officedocument.presentationml.notesSlide+xml"/>
  <Override PartName="/ppt/tags/tag32.xml" ContentType="application/vnd.openxmlformats-officedocument.presentationml.tags+xml"/>
  <Override PartName="/ppt/notesSlides/notesSlide34.xml" ContentType="application/vnd.openxmlformats-officedocument.presentationml.notesSlide+xml"/>
  <Override PartName="/ppt/tags/tag33.xml" ContentType="application/vnd.openxmlformats-officedocument.presentationml.tags+xml"/>
  <Override PartName="/ppt/notesSlides/notesSlide35.xml" ContentType="application/vnd.openxmlformats-officedocument.presentationml.notesSlide+xml"/>
  <Override PartName="/ppt/tags/tag34.xml" ContentType="application/vnd.openxmlformats-officedocument.presentationml.tags+xml"/>
  <Override PartName="/ppt/notesSlides/notesSlide36.xml" ContentType="application/vnd.openxmlformats-officedocument.presentationml.notesSlide+xml"/>
  <Override PartName="/ppt/tags/tag35.xml" ContentType="application/vnd.openxmlformats-officedocument.presentationml.tags+xml"/>
  <Override PartName="/ppt/notesSlides/notesSlide37.xml" ContentType="application/vnd.openxmlformats-officedocument.presentationml.notesSlide+xml"/>
  <Override PartName="/ppt/tags/tag36.xml" ContentType="application/vnd.openxmlformats-officedocument.presentationml.tags+xml"/>
  <Override PartName="/ppt/notesSlides/notesSlide38.xml" ContentType="application/vnd.openxmlformats-officedocument.presentationml.notesSlide+xml"/>
  <Override PartName="/ppt/tags/tag37.xml" ContentType="application/vnd.openxmlformats-officedocument.presentationml.tags+xml"/>
  <Override PartName="/ppt/notesSlides/notesSlide39.xml" ContentType="application/vnd.openxmlformats-officedocument.presentationml.notesSlide+xml"/>
  <Override PartName="/ppt/tags/tag38.xml" ContentType="application/vnd.openxmlformats-officedocument.presentationml.tags+xml"/>
  <Override PartName="/ppt/notesSlides/notesSlide40.xml" ContentType="application/vnd.openxmlformats-officedocument.presentationml.notesSlide+xml"/>
  <Override PartName="/ppt/tags/tag39.xml" ContentType="application/vnd.openxmlformats-officedocument.presentationml.tags+xml"/>
  <Override PartName="/ppt/notesSlides/notesSlide41.xml" ContentType="application/vnd.openxmlformats-officedocument.presentationml.notesSlide+xml"/>
  <Override PartName="/ppt/tags/tag40.xml" ContentType="application/vnd.openxmlformats-officedocument.presentationml.tags+xml"/>
  <Override PartName="/ppt/notesSlides/notesSlide42.xml" ContentType="application/vnd.openxmlformats-officedocument.presentationml.notesSlide+xml"/>
  <Override PartName="/ppt/tags/tag41.xml" ContentType="application/vnd.openxmlformats-officedocument.presentationml.tags+xml"/>
  <Override PartName="/ppt/notesSlides/notesSlide43.xml" ContentType="application/vnd.openxmlformats-officedocument.presentationml.notesSlide+xml"/>
  <Override PartName="/ppt/tags/tag42.xml" ContentType="application/vnd.openxmlformats-officedocument.presentationml.tags+xml"/>
  <Override PartName="/ppt/notesSlides/notesSlide44.xml" ContentType="application/vnd.openxmlformats-officedocument.presentationml.notesSlide+xml"/>
  <Override PartName="/ppt/tags/tag43.xml" ContentType="application/vnd.openxmlformats-officedocument.presentationml.tags+xml"/>
  <Override PartName="/ppt/notesSlides/notesSlide45.xml" ContentType="application/vnd.openxmlformats-officedocument.presentationml.notesSlide+xml"/>
  <Override PartName="/ppt/tags/tag44.xml" ContentType="application/vnd.openxmlformats-officedocument.presentationml.tags+xml"/>
  <Override PartName="/ppt/notesSlides/notesSlide46.xml" ContentType="application/vnd.openxmlformats-officedocument.presentationml.notesSlide+xml"/>
  <Override PartName="/ppt/tags/tag45.xml" ContentType="application/vnd.openxmlformats-officedocument.presentationml.tags+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5" r:id="rId1"/>
    <p:sldMasterId id="2147483813" r:id="rId2"/>
  </p:sldMasterIdLst>
  <p:notesMasterIdLst>
    <p:notesMasterId r:id="rId70"/>
  </p:notesMasterIdLst>
  <p:handoutMasterIdLst>
    <p:handoutMasterId r:id="rId71"/>
  </p:handoutMasterIdLst>
  <p:sldIdLst>
    <p:sldId id="443" r:id="rId3"/>
    <p:sldId id="367" r:id="rId4"/>
    <p:sldId id="383" r:id="rId5"/>
    <p:sldId id="431" r:id="rId6"/>
    <p:sldId id="444" r:id="rId7"/>
    <p:sldId id="445" r:id="rId8"/>
    <p:sldId id="456" r:id="rId9"/>
    <p:sldId id="447" r:id="rId10"/>
    <p:sldId id="448" r:id="rId11"/>
    <p:sldId id="449" r:id="rId12"/>
    <p:sldId id="469" r:id="rId13"/>
    <p:sldId id="465" r:id="rId14"/>
    <p:sldId id="432" r:id="rId15"/>
    <p:sldId id="433" r:id="rId16"/>
    <p:sldId id="466" r:id="rId17"/>
    <p:sldId id="388" r:id="rId18"/>
    <p:sldId id="389" r:id="rId19"/>
    <p:sldId id="390" r:id="rId20"/>
    <p:sldId id="450" r:id="rId21"/>
    <p:sldId id="454" r:id="rId22"/>
    <p:sldId id="430" r:id="rId23"/>
    <p:sldId id="429" r:id="rId24"/>
    <p:sldId id="391" r:id="rId25"/>
    <p:sldId id="473" r:id="rId26"/>
    <p:sldId id="392" r:id="rId27"/>
    <p:sldId id="393" r:id="rId28"/>
    <p:sldId id="400" r:id="rId29"/>
    <p:sldId id="408" r:id="rId30"/>
    <p:sldId id="405" r:id="rId31"/>
    <p:sldId id="406" r:id="rId32"/>
    <p:sldId id="407" r:id="rId33"/>
    <p:sldId id="409" r:id="rId34"/>
    <p:sldId id="446" r:id="rId35"/>
    <p:sldId id="424" r:id="rId36"/>
    <p:sldId id="410" r:id="rId37"/>
    <p:sldId id="451" r:id="rId38"/>
    <p:sldId id="411" r:id="rId39"/>
    <p:sldId id="453" r:id="rId40"/>
    <p:sldId id="412" r:id="rId41"/>
    <p:sldId id="452" r:id="rId42"/>
    <p:sldId id="425" r:id="rId43"/>
    <p:sldId id="413" r:id="rId44"/>
    <p:sldId id="458" r:id="rId45"/>
    <p:sldId id="415" r:id="rId46"/>
    <p:sldId id="414" r:id="rId47"/>
    <p:sldId id="441" r:id="rId48"/>
    <p:sldId id="438" r:id="rId49"/>
    <p:sldId id="459" r:id="rId50"/>
    <p:sldId id="460" r:id="rId51"/>
    <p:sldId id="461" r:id="rId52"/>
    <p:sldId id="462" r:id="rId53"/>
    <p:sldId id="463" r:id="rId54"/>
    <p:sldId id="428" r:id="rId55"/>
    <p:sldId id="417" r:id="rId56"/>
    <p:sldId id="418" r:id="rId57"/>
    <p:sldId id="419" r:id="rId58"/>
    <p:sldId id="420" r:id="rId59"/>
    <p:sldId id="421" r:id="rId60"/>
    <p:sldId id="472" r:id="rId61"/>
    <p:sldId id="422" r:id="rId62"/>
    <p:sldId id="426" r:id="rId63"/>
    <p:sldId id="464" r:id="rId64"/>
    <p:sldId id="401" r:id="rId65"/>
    <p:sldId id="434" r:id="rId66"/>
    <p:sldId id="440" r:id="rId67"/>
    <p:sldId id="468" r:id="rId68"/>
    <p:sldId id="423" r:id="rId69"/>
  </p:sldIdLst>
  <p:sldSz cx="9144000" cy="6858000" type="screen4x3"/>
  <p:notesSz cx="6858000" cy="9144000"/>
  <p:custDataLst>
    <p:tags r:id="rId72"/>
  </p:custDataLst>
  <p:defaultTextStyle>
    <a:defPPr>
      <a:defRPr lang="en-US"/>
    </a:defPPr>
    <a:lvl1pPr algn="l" rtl="0" fontAlgn="base">
      <a:spcBef>
        <a:spcPct val="0"/>
      </a:spcBef>
      <a:spcAft>
        <a:spcPct val="0"/>
      </a:spcAft>
      <a:defRPr sz="3800" kern="1200">
        <a:solidFill>
          <a:schemeClr val="tx1"/>
        </a:solidFill>
        <a:latin typeface="Arial" charset="0"/>
        <a:ea typeface="+mn-ea"/>
        <a:cs typeface="+mn-cs"/>
      </a:defRPr>
    </a:lvl1pPr>
    <a:lvl2pPr marL="457200" algn="l" rtl="0" fontAlgn="base">
      <a:spcBef>
        <a:spcPct val="0"/>
      </a:spcBef>
      <a:spcAft>
        <a:spcPct val="0"/>
      </a:spcAft>
      <a:defRPr sz="3800" kern="1200">
        <a:solidFill>
          <a:schemeClr val="tx1"/>
        </a:solidFill>
        <a:latin typeface="Arial" charset="0"/>
        <a:ea typeface="+mn-ea"/>
        <a:cs typeface="+mn-cs"/>
      </a:defRPr>
    </a:lvl2pPr>
    <a:lvl3pPr marL="914400" algn="l" rtl="0" fontAlgn="base">
      <a:spcBef>
        <a:spcPct val="0"/>
      </a:spcBef>
      <a:spcAft>
        <a:spcPct val="0"/>
      </a:spcAft>
      <a:defRPr sz="3800" kern="1200">
        <a:solidFill>
          <a:schemeClr val="tx1"/>
        </a:solidFill>
        <a:latin typeface="Arial" charset="0"/>
        <a:ea typeface="+mn-ea"/>
        <a:cs typeface="+mn-cs"/>
      </a:defRPr>
    </a:lvl3pPr>
    <a:lvl4pPr marL="1371600" algn="l" rtl="0" fontAlgn="base">
      <a:spcBef>
        <a:spcPct val="0"/>
      </a:spcBef>
      <a:spcAft>
        <a:spcPct val="0"/>
      </a:spcAft>
      <a:defRPr sz="3800" kern="1200">
        <a:solidFill>
          <a:schemeClr val="tx1"/>
        </a:solidFill>
        <a:latin typeface="Arial" charset="0"/>
        <a:ea typeface="+mn-ea"/>
        <a:cs typeface="+mn-cs"/>
      </a:defRPr>
    </a:lvl4pPr>
    <a:lvl5pPr marL="1828800" algn="l" rtl="0" fontAlgn="base">
      <a:spcBef>
        <a:spcPct val="0"/>
      </a:spcBef>
      <a:spcAft>
        <a:spcPct val="0"/>
      </a:spcAft>
      <a:defRPr sz="3800" kern="1200">
        <a:solidFill>
          <a:schemeClr val="tx1"/>
        </a:solidFill>
        <a:latin typeface="Arial" charset="0"/>
        <a:ea typeface="+mn-ea"/>
        <a:cs typeface="+mn-cs"/>
      </a:defRPr>
    </a:lvl5pPr>
    <a:lvl6pPr marL="2286000" algn="l" defTabSz="914400" rtl="0" eaLnBrk="1" latinLnBrk="0" hangingPunct="1">
      <a:defRPr sz="3800" kern="1200">
        <a:solidFill>
          <a:schemeClr val="tx1"/>
        </a:solidFill>
        <a:latin typeface="Arial" charset="0"/>
        <a:ea typeface="+mn-ea"/>
        <a:cs typeface="+mn-cs"/>
      </a:defRPr>
    </a:lvl6pPr>
    <a:lvl7pPr marL="2743200" algn="l" defTabSz="914400" rtl="0" eaLnBrk="1" latinLnBrk="0" hangingPunct="1">
      <a:defRPr sz="3800" kern="1200">
        <a:solidFill>
          <a:schemeClr val="tx1"/>
        </a:solidFill>
        <a:latin typeface="Arial" charset="0"/>
        <a:ea typeface="+mn-ea"/>
        <a:cs typeface="+mn-cs"/>
      </a:defRPr>
    </a:lvl7pPr>
    <a:lvl8pPr marL="3200400" algn="l" defTabSz="914400" rtl="0" eaLnBrk="1" latinLnBrk="0" hangingPunct="1">
      <a:defRPr sz="3800" kern="1200">
        <a:solidFill>
          <a:schemeClr val="tx1"/>
        </a:solidFill>
        <a:latin typeface="Arial" charset="0"/>
        <a:ea typeface="+mn-ea"/>
        <a:cs typeface="+mn-cs"/>
      </a:defRPr>
    </a:lvl8pPr>
    <a:lvl9pPr marL="3657600" algn="l" defTabSz="914400" rtl="0" eaLnBrk="1" latinLnBrk="0" hangingPunct="1">
      <a:defRPr sz="3800"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96"/>
    <a:srgbClr val="006666"/>
    <a:srgbClr val="006600"/>
    <a:srgbClr val="660066"/>
    <a:srgbClr val="FFFF00"/>
    <a:srgbClr val="3366FF"/>
    <a:srgbClr val="663300"/>
    <a:srgbClr val="FF00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8233" autoAdjust="0"/>
    <p:restoredTop sz="91233" autoAdjust="0"/>
  </p:normalViewPr>
  <p:slideViewPr>
    <p:cSldViewPr>
      <p:cViewPr varScale="1">
        <p:scale>
          <a:sx n="106" d="100"/>
          <a:sy n="106" d="100"/>
        </p:scale>
        <p:origin x="-1764" y="-96"/>
      </p:cViewPr>
      <p:guideLst>
        <p:guide orient="horz" pos="2160"/>
        <p:guide pos="2880"/>
      </p:guideLst>
    </p:cSldViewPr>
  </p:slideViewPr>
  <p:outlineViewPr>
    <p:cViewPr>
      <p:scale>
        <a:sx n="33" d="100"/>
        <a:sy n="33" d="100"/>
      </p:scale>
      <p:origin x="0" y="0"/>
    </p:cViewPr>
  </p:outlineViewPr>
  <p:notesTextViewPr>
    <p:cViewPr>
      <p:scale>
        <a:sx n="130" d="100"/>
        <a:sy n="130" d="100"/>
      </p:scale>
      <p:origin x="0" y="0"/>
    </p:cViewPr>
  </p:notesTextViewPr>
  <p:sorterViewPr>
    <p:cViewPr>
      <p:scale>
        <a:sx n="110" d="100"/>
        <a:sy n="110" d="100"/>
      </p:scale>
      <p:origin x="0" y="-17160"/>
    </p:cViewPr>
  </p:sorterViewPr>
  <p:notesViewPr>
    <p:cSldViewPr>
      <p:cViewPr>
        <p:scale>
          <a:sx n="75" d="100"/>
          <a:sy n="75" d="100"/>
        </p:scale>
        <p:origin x="-4140" y="-48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gs" Target="tags/tag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800"/>
            </a:lvl1pPr>
          </a:lstStyle>
          <a:p>
            <a:pPr>
              <a:defRPr/>
            </a:pPr>
            <a:endParaRPr lang="en-US" dirty="0"/>
          </a:p>
        </p:txBody>
      </p:sp>
    </p:spTree>
    <p:extLst>
      <p:ext uri="{BB962C8B-B14F-4D97-AF65-F5344CB8AC3E}">
        <p14:creationId xmlns:p14="http://schemas.microsoft.com/office/powerpoint/2010/main" val="3700221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dirty="0"/>
          </a:p>
        </p:txBody>
      </p:sp>
      <p:sp>
        <p:nvSpPr>
          <p:cNvPr id="839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501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39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39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dirty="0"/>
          </a:p>
        </p:txBody>
      </p:sp>
      <p:sp>
        <p:nvSpPr>
          <p:cNvPr id="839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A3D9C60-036F-413C-AE07-FBBB1E64A1FE}" type="slidenum">
              <a:rPr lang="en-US"/>
              <a:pPr>
                <a:defRPr/>
              </a:pPr>
              <a:t>‹#›</a:t>
            </a:fld>
            <a:endParaRPr lang="en-US" dirty="0"/>
          </a:p>
        </p:txBody>
      </p:sp>
    </p:spTree>
    <p:extLst>
      <p:ext uri="{BB962C8B-B14F-4D97-AF65-F5344CB8AC3E}">
        <p14:creationId xmlns:p14="http://schemas.microsoft.com/office/powerpoint/2010/main" val="1934117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52593970-BAC4-4C48-B56B-F3B132A35533}" type="slidenum">
              <a:rPr lang="en-US" smtClean="0"/>
              <a:pPr/>
              <a:t>1</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None/>
            </a:pPr>
            <a:r>
              <a:rPr lang="en-US" sz="1100" b="1" i="0" kern="1200" dirty="0" smtClean="0">
                <a:solidFill>
                  <a:schemeClr val="tx1"/>
                </a:solidFill>
                <a:latin typeface="Times New Roman" pitchFamily="18" charset="0"/>
                <a:ea typeface="+mn-ea"/>
                <a:cs typeface="+mn-cs"/>
              </a:rPr>
              <a:t>Read </a:t>
            </a:r>
            <a:r>
              <a:rPr lang="en-US" sz="1100" b="0" i="0" kern="1200" dirty="0" smtClean="0">
                <a:solidFill>
                  <a:schemeClr val="tx1"/>
                </a:solidFill>
                <a:latin typeface="Times New Roman" pitchFamily="18" charset="0"/>
                <a:ea typeface="+mn-ea"/>
                <a:cs typeface="+mn-cs"/>
              </a:rPr>
              <a:t>Lesson Link aloud to students:</a:t>
            </a:r>
          </a:p>
          <a:p>
            <a:pPr>
              <a:buNone/>
            </a:pPr>
            <a:endParaRPr lang="en-US" sz="1100" b="1" i="1" kern="1200" dirty="0" smtClean="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3811499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endParaRPr lang="en-US" dirty="0" smtClean="0"/>
          </a:p>
        </p:txBody>
      </p:sp>
      <p:sp>
        <p:nvSpPr>
          <p:cNvPr id="52228" name="Slide Number Placeholder 3"/>
          <p:cNvSpPr>
            <a:spLocks noGrp="1"/>
          </p:cNvSpPr>
          <p:nvPr>
            <p:ph type="sldNum" sz="quarter" idx="5"/>
          </p:nvPr>
        </p:nvSpPr>
        <p:spPr>
          <a:noFill/>
        </p:spPr>
        <p:txBody>
          <a:bodyPr/>
          <a:lstStyle/>
          <a:p>
            <a:fld id="{F6DA1FFF-BF8F-4F9F-A693-D7210CBA2E46}" type="slidenum">
              <a:rPr lang="en-US" smtClean="0"/>
              <a:pPr/>
              <a:t>2</a:t>
            </a:fld>
            <a:endParaRPr lang="en-US" dirty="0" smtClean="0"/>
          </a:p>
        </p:txBody>
      </p:sp>
    </p:spTree>
    <p:extLst>
      <p:ext uri="{BB962C8B-B14F-4D97-AF65-F5344CB8AC3E}">
        <p14:creationId xmlns:p14="http://schemas.microsoft.com/office/powerpoint/2010/main" val="1656931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latin typeface="Arial" charset="0"/>
                <a:ea typeface="+mn-ea"/>
                <a:cs typeface="+mn-cs"/>
              </a:rPr>
              <a:t>Direct</a:t>
            </a:r>
            <a:r>
              <a:rPr lang="en-US" sz="1200" kern="1200" dirty="0" smtClean="0">
                <a:solidFill>
                  <a:schemeClr val="tx1"/>
                </a:solidFill>
                <a:latin typeface="Arial" charset="0"/>
                <a:ea typeface="+mn-ea"/>
                <a:cs typeface="+mn-cs"/>
              </a:rPr>
              <a:t> students to turn to Page 2-3-1 in their TBL </a:t>
            </a:r>
            <a:r>
              <a:rPr lang="en-US" sz="1200" i="1" kern="1200" dirty="0" smtClean="0">
                <a:solidFill>
                  <a:schemeClr val="tx1"/>
                </a:solidFill>
                <a:latin typeface="Arial" charset="0"/>
                <a:ea typeface="+mn-ea"/>
                <a:cs typeface="+mn-cs"/>
              </a:rPr>
              <a:t>Manufacturing Fundamentals, Unit 2: Safety Awareness, Module 3: Fire Safety and Exit</a:t>
            </a:r>
            <a:r>
              <a:rPr lang="en-US" sz="1200" i="1" kern="1200" baseline="0" dirty="0" smtClean="0">
                <a:solidFill>
                  <a:schemeClr val="tx1"/>
                </a:solidFill>
                <a:latin typeface="Arial" charset="0"/>
                <a:ea typeface="+mn-ea"/>
                <a:cs typeface="+mn-cs"/>
              </a:rPr>
              <a:t> Routes</a:t>
            </a:r>
            <a:r>
              <a:rPr lang="en-US" sz="1200" kern="1200" dirty="0" smtClean="0">
                <a:solidFill>
                  <a:schemeClr val="tx1"/>
                </a:solidFill>
                <a:latin typeface="Arial" charset="0"/>
                <a:ea typeface="+mn-ea"/>
                <a:cs typeface="+mn-cs"/>
              </a:rPr>
              <a:t>, Student Workbook and continue with the discussion.</a:t>
            </a:r>
          </a:p>
          <a:p>
            <a:endParaRPr lang="en-US" dirty="0" smtClean="0"/>
          </a:p>
        </p:txBody>
      </p:sp>
      <p:sp>
        <p:nvSpPr>
          <p:cNvPr id="53252" name="Slide Number Placeholder 3"/>
          <p:cNvSpPr>
            <a:spLocks noGrp="1"/>
          </p:cNvSpPr>
          <p:nvPr>
            <p:ph type="sldNum" sz="quarter" idx="5"/>
          </p:nvPr>
        </p:nvSpPr>
        <p:spPr>
          <a:noFill/>
        </p:spPr>
        <p:txBody>
          <a:bodyPr/>
          <a:lstStyle/>
          <a:p>
            <a:fld id="{01E5E931-89BF-46E3-9AD7-EB49FCF1B704}" type="slidenum">
              <a:rPr lang="en-US" smtClean="0"/>
              <a:pPr/>
              <a:t>3</a:t>
            </a:fld>
            <a:endParaRPr lang="en-US" dirty="0" smtClean="0"/>
          </a:p>
        </p:txBody>
      </p:sp>
    </p:spTree>
    <p:extLst>
      <p:ext uri="{BB962C8B-B14F-4D97-AF65-F5344CB8AC3E}">
        <p14:creationId xmlns:p14="http://schemas.microsoft.com/office/powerpoint/2010/main" val="3398362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Question: </a:t>
            </a:r>
            <a:r>
              <a:rPr lang="en-US" sz="1200" kern="1200" dirty="0" smtClean="0">
                <a:solidFill>
                  <a:schemeClr val="tx1"/>
                </a:solidFill>
                <a:latin typeface="Arial" charset="0"/>
                <a:ea typeface="+mn-ea"/>
                <a:cs typeface="+mn-cs"/>
              </a:rPr>
              <a:t>What should employers do to protect workers from fire hazards?</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 </a:t>
            </a:r>
            <a:r>
              <a:rPr lang="en-US" sz="1200" kern="1200" dirty="0" smtClean="0">
                <a:solidFill>
                  <a:schemeClr val="tx1"/>
                </a:solidFill>
                <a:latin typeface="Arial" charset="0"/>
                <a:ea typeface="+mn-ea"/>
                <a:cs typeface="+mn-cs"/>
              </a:rPr>
              <a:t>Train workers about fire hazards, and procedures for evacuation, use of firefighting equipment, equipment safety, etc.</a:t>
            </a:r>
          </a:p>
          <a:p>
            <a:endParaRPr lang="en-US" dirty="0" smtClean="0"/>
          </a:p>
        </p:txBody>
      </p:sp>
      <p:sp>
        <p:nvSpPr>
          <p:cNvPr id="54276" name="Slide Number Placeholder 3"/>
          <p:cNvSpPr>
            <a:spLocks noGrp="1"/>
          </p:cNvSpPr>
          <p:nvPr>
            <p:ph type="sldNum" sz="quarter" idx="5"/>
          </p:nvPr>
        </p:nvSpPr>
        <p:spPr>
          <a:noFill/>
        </p:spPr>
        <p:txBody>
          <a:bodyPr/>
          <a:lstStyle/>
          <a:p>
            <a:fld id="{F88BF275-D0AC-4202-8570-2B2C21024337}" type="slidenum">
              <a:rPr lang="en-US" smtClean="0"/>
              <a:pPr/>
              <a:t>4</a:t>
            </a:fld>
            <a:endParaRPr lang="en-US" dirty="0" smtClean="0"/>
          </a:p>
        </p:txBody>
      </p:sp>
    </p:spTree>
    <p:extLst>
      <p:ext uri="{BB962C8B-B14F-4D97-AF65-F5344CB8AC3E}">
        <p14:creationId xmlns:p14="http://schemas.microsoft.com/office/powerpoint/2010/main" val="112744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en-US" dirty="0" smtClean="0"/>
          </a:p>
        </p:txBody>
      </p:sp>
      <p:sp>
        <p:nvSpPr>
          <p:cNvPr id="70660" name="Slide Number Placeholder 3"/>
          <p:cNvSpPr>
            <a:spLocks noGrp="1"/>
          </p:cNvSpPr>
          <p:nvPr>
            <p:ph type="sldNum" sz="quarter" idx="5"/>
          </p:nvPr>
        </p:nvSpPr>
        <p:spPr>
          <a:noFill/>
        </p:spPr>
        <p:txBody>
          <a:bodyPr/>
          <a:lstStyle/>
          <a:p>
            <a:fld id="{E4B7D608-F198-4D0D-B6F0-9FA871A889DA}" type="slidenum">
              <a:rPr lang="en-US" smtClean="0"/>
              <a:pPr/>
              <a:t>8</a:t>
            </a:fld>
            <a:endParaRPr lang="en-US" dirty="0" smtClean="0"/>
          </a:p>
        </p:txBody>
      </p:sp>
    </p:spTree>
    <p:extLst>
      <p:ext uri="{BB962C8B-B14F-4D97-AF65-F5344CB8AC3E}">
        <p14:creationId xmlns:p14="http://schemas.microsoft.com/office/powerpoint/2010/main" val="936006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n-US" dirty="0" smtClean="0"/>
          </a:p>
        </p:txBody>
      </p:sp>
      <p:sp>
        <p:nvSpPr>
          <p:cNvPr id="71684" name="Slide Number Placeholder 3"/>
          <p:cNvSpPr>
            <a:spLocks noGrp="1"/>
          </p:cNvSpPr>
          <p:nvPr>
            <p:ph type="sldNum" sz="quarter" idx="5"/>
          </p:nvPr>
        </p:nvSpPr>
        <p:spPr>
          <a:noFill/>
        </p:spPr>
        <p:txBody>
          <a:bodyPr/>
          <a:lstStyle/>
          <a:p>
            <a:fld id="{4D05E6A1-7F71-4CA9-82B9-73194060C1BF}" type="slidenum">
              <a:rPr lang="en-US" smtClean="0"/>
              <a:pPr/>
              <a:t>9</a:t>
            </a:fld>
            <a:endParaRPr lang="en-US" dirty="0" smtClean="0"/>
          </a:p>
        </p:txBody>
      </p:sp>
    </p:spTree>
    <p:extLst>
      <p:ext uri="{BB962C8B-B14F-4D97-AF65-F5344CB8AC3E}">
        <p14:creationId xmlns:p14="http://schemas.microsoft.com/office/powerpoint/2010/main" val="256400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r>
              <a:rPr lang="en-US" b="1" dirty="0" smtClean="0"/>
              <a:t>Tabletop Exercise (TTX):</a:t>
            </a:r>
            <a:r>
              <a:rPr lang="en-US" dirty="0" smtClean="0"/>
              <a:t> A tabletop exercise involves key personnel discussing simulated scenarios in an informal setting. TTXs can be used to assess plans, policies, and procedures</a:t>
            </a:r>
            <a:endParaRPr lang="en-US" sz="1200" b="1" kern="1200" dirty="0" smtClean="0">
              <a:solidFill>
                <a:schemeClr val="tx1"/>
              </a:solidFill>
              <a:latin typeface="Arial" charset="0"/>
              <a:ea typeface="+mn-ea"/>
              <a:cs typeface="+mn-cs"/>
            </a:endParaRPr>
          </a:p>
          <a:p>
            <a:endParaRPr lang="en-US" sz="1200" b="1" kern="1200" dirty="0" smtClean="0">
              <a:solidFill>
                <a:schemeClr val="tx1"/>
              </a:solidFill>
              <a:latin typeface="Arial" charset="0"/>
              <a:ea typeface="+mn-ea"/>
              <a:cs typeface="+mn-cs"/>
            </a:endParaRPr>
          </a:p>
          <a:p>
            <a:r>
              <a:rPr lang="en-US" sz="1200" b="1" kern="1200" dirty="0" smtClean="0">
                <a:solidFill>
                  <a:schemeClr val="tx1"/>
                </a:solidFill>
                <a:latin typeface="Arial" charset="0"/>
                <a:ea typeface="+mn-ea"/>
                <a:cs typeface="+mn-cs"/>
              </a:rPr>
              <a:t>Question: </a:t>
            </a:r>
            <a:r>
              <a:rPr lang="en-US" sz="1200" kern="1200" dirty="0" smtClean="0">
                <a:solidFill>
                  <a:schemeClr val="tx1"/>
                </a:solidFill>
                <a:latin typeface="Arial" charset="0"/>
                <a:ea typeface="+mn-ea"/>
                <a:cs typeface="+mn-cs"/>
              </a:rPr>
              <a:t>What are some important things to do during an emergency evacuation/evacuation drill?</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a:t>
            </a:r>
            <a:endParaRPr lang="en-US" sz="1200" kern="1200" dirty="0" smtClean="0">
              <a:solidFill>
                <a:schemeClr val="tx1"/>
              </a:solidFill>
              <a:latin typeface="Arial" charset="0"/>
              <a:ea typeface="+mn-ea"/>
              <a:cs typeface="+mn-cs"/>
            </a:endParaRPr>
          </a:p>
          <a:p>
            <a:r>
              <a:rPr lang="en-US" sz="1200" b="1" kern="1200" dirty="0" smtClean="0">
                <a:solidFill>
                  <a:schemeClr val="tx1"/>
                </a:solidFill>
                <a:latin typeface="Arial" charset="0"/>
                <a:ea typeface="+mn-ea"/>
                <a:cs typeface="+mn-cs"/>
              </a:rPr>
              <a:t> </a:t>
            </a:r>
            <a:endParaRPr lang="en-US" sz="1200" kern="1200" dirty="0" smtClean="0">
              <a:solidFill>
                <a:schemeClr val="tx1"/>
              </a:solidFill>
              <a:latin typeface="Arial" charset="0"/>
              <a:ea typeface="+mn-ea"/>
              <a:cs typeface="+mn-cs"/>
            </a:endParaRPr>
          </a:p>
          <a:p>
            <a:pPr lvl="0">
              <a:buFont typeface="Arial" pitchFamily="34" charset="0"/>
              <a:buChar char="•"/>
            </a:pPr>
            <a:r>
              <a:rPr lang="en-US" sz="1200" kern="1200" dirty="0" smtClean="0">
                <a:solidFill>
                  <a:schemeClr val="tx1"/>
                </a:solidFill>
                <a:latin typeface="Arial" charset="0"/>
                <a:ea typeface="+mn-ea"/>
                <a:cs typeface="+mn-cs"/>
              </a:rPr>
              <a:t>  Keep fire exits clear.</a:t>
            </a:r>
          </a:p>
          <a:p>
            <a:pPr lvl="0">
              <a:buFont typeface="Arial" pitchFamily="34" charset="0"/>
              <a:buChar char="•"/>
            </a:pPr>
            <a:r>
              <a:rPr lang="en-US" sz="1200" kern="1200" dirty="0" smtClean="0">
                <a:solidFill>
                  <a:schemeClr val="tx1"/>
                </a:solidFill>
                <a:latin typeface="Arial" charset="0"/>
                <a:ea typeface="+mn-ea"/>
                <a:cs typeface="+mn-cs"/>
              </a:rPr>
              <a:t>  Shut down and secure critical equipment.</a:t>
            </a:r>
          </a:p>
          <a:p>
            <a:pPr lvl="0">
              <a:buFont typeface="Arial" pitchFamily="34" charset="0"/>
              <a:buChar char="•"/>
            </a:pPr>
            <a:r>
              <a:rPr lang="en-US" sz="1200" kern="1200" dirty="0" smtClean="0">
                <a:solidFill>
                  <a:schemeClr val="tx1"/>
                </a:solidFill>
                <a:latin typeface="Arial" charset="0"/>
                <a:ea typeface="+mn-ea"/>
                <a:cs typeface="+mn-cs"/>
              </a:rPr>
              <a:t>  Evacuate to designated assembly areas and wait for the head count.</a:t>
            </a:r>
          </a:p>
          <a:p>
            <a:pPr lvl="0">
              <a:buFont typeface="Arial" pitchFamily="34" charset="0"/>
              <a:buChar char="•"/>
            </a:pPr>
            <a:r>
              <a:rPr lang="en-US" sz="1200" kern="1200" dirty="0" smtClean="0">
                <a:solidFill>
                  <a:schemeClr val="tx1"/>
                </a:solidFill>
                <a:latin typeface="Arial" charset="0"/>
                <a:ea typeface="+mn-ea"/>
                <a:cs typeface="+mn-cs"/>
              </a:rPr>
              <a:t>  Evaluate practice drills.</a:t>
            </a:r>
          </a:p>
          <a:p>
            <a:r>
              <a:rPr lang="en-US" sz="1200" b="1" kern="1200" dirty="0" smtClean="0">
                <a:solidFill>
                  <a:schemeClr val="tx1"/>
                </a:solidFill>
                <a:latin typeface="Arial" charset="0"/>
                <a:ea typeface="+mn-ea"/>
                <a:cs typeface="+mn-cs"/>
              </a:rPr>
              <a:t> </a:t>
            </a:r>
            <a:endParaRPr lang="en-US" sz="1200" kern="1200" dirty="0" smtClean="0">
              <a:solidFill>
                <a:schemeClr val="tx1"/>
              </a:solidFill>
              <a:latin typeface="Arial" charset="0"/>
              <a:ea typeface="+mn-ea"/>
              <a:cs typeface="+mn-cs"/>
            </a:endParaRPr>
          </a:p>
          <a:p>
            <a:r>
              <a:rPr lang="en-US" sz="1200" b="1" kern="1200" dirty="0" smtClean="0">
                <a:solidFill>
                  <a:schemeClr val="tx1"/>
                </a:solidFill>
                <a:latin typeface="Arial" charset="0"/>
                <a:ea typeface="+mn-ea"/>
                <a:cs typeface="+mn-cs"/>
              </a:rPr>
              <a:t>Discuss </a:t>
            </a:r>
            <a:r>
              <a:rPr lang="en-US" sz="1200" kern="1200" dirty="0" smtClean="0">
                <a:solidFill>
                  <a:schemeClr val="tx1"/>
                </a:solidFill>
                <a:latin typeface="Arial" charset="0"/>
                <a:ea typeface="+mn-ea"/>
                <a:cs typeface="+mn-cs"/>
              </a:rPr>
              <a:t>each answer further to ensure student understanding.</a:t>
            </a:r>
          </a:p>
          <a:p>
            <a:endParaRPr lang="en-US" dirty="0" smtClean="0"/>
          </a:p>
          <a:p>
            <a:r>
              <a:rPr lang="en-US" sz="1200" b="1" kern="1200" dirty="0" smtClean="0">
                <a:solidFill>
                  <a:schemeClr val="tx1"/>
                </a:solidFill>
                <a:latin typeface="Arial" charset="0"/>
                <a:ea typeface="+mn-ea"/>
                <a:cs typeface="+mn-cs"/>
              </a:rPr>
              <a:t>Question: </a:t>
            </a:r>
            <a:r>
              <a:rPr lang="en-US" sz="1200" kern="1200" dirty="0" smtClean="0">
                <a:solidFill>
                  <a:schemeClr val="tx1"/>
                </a:solidFill>
                <a:latin typeface="Arial" charset="0"/>
                <a:ea typeface="+mn-ea"/>
                <a:cs typeface="+mn-cs"/>
              </a:rPr>
              <a:t>Should</a:t>
            </a:r>
            <a:r>
              <a:rPr lang="en-US" sz="1200" b="1" kern="120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a</a:t>
            </a:r>
            <a:r>
              <a:rPr lang="en-US" sz="1200" b="1" kern="120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company have a different notification procedure for chemical spills?</a:t>
            </a:r>
          </a:p>
          <a:p>
            <a:r>
              <a:rPr lang="en-US" sz="1200" b="1" kern="1200" dirty="0" smtClean="0">
                <a:solidFill>
                  <a:schemeClr val="tx1"/>
                </a:solidFill>
                <a:latin typeface="Arial" charset="0"/>
                <a:ea typeface="+mn-ea"/>
                <a:cs typeface="+mn-cs"/>
              </a:rPr>
              <a:t> </a:t>
            </a:r>
            <a:endParaRPr lang="en-US" sz="1200" kern="1200" dirty="0" smtClean="0">
              <a:solidFill>
                <a:schemeClr val="tx1"/>
              </a:solidFill>
              <a:latin typeface="Arial" charset="0"/>
              <a:ea typeface="+mn-ea"/>
              <a:cs typeface="+mn-cs"/>
            </a:endParaRPr>
          </a:p>
          <a:p>
            <a:r>
              <a:rPr lang="en-US" sz="1200" b="1" kern="1200" dirty="0" smtClean="0">
                <a:solidFill>
                  <a:schemeClr val="tx1"/>
                </a:solidFill>
                <a:latin typeface="Arial" charset="0"/>
                <a:ea typeface="+mn-ea"/>
                <a:cs typeface="+mn-cs"/>
              </a:rPr>
              <a:t>Answers will vary.</a:t>
            </a:r>
            <a:endParaRPr lang="en-US" sz="1200" kern="1200" dirty="0" smtClean="0">
              <a:solidFill>
                <a:schemeClr val="tx1"/>
              </a:solidFill>
              <a:latin typeface="Arial" charset="0"/>
              <a:ea typeface="+mn-ea"/>
              <a:cs typeface="+mn-cs"/>
            </a:endParaRPr>
          </a:p>
          <a:p>
            <a:endParaRPr lang="en-US" dirty="0" smtClean="0"/>
          </a:p>
          <a:p>
            <a:r>
              <a:rPr lang="en-US" sz="1200" b="1" kern="1200" dirty="0" smtClean="0">
                <a:solidFill>
                  <a:schemeClr val="tx1"/>
                </a:solidFill>
                <a:latin typeface="Arial" charset="0"/>
                <a:ea typeface="+mn-ea"/>
                <a:cs typeface="+mn-cs"/>
              </a:rPr>
              <a:t>Question: </a:t>
            </a:r>
            <a:r>
              <a:rPr lang="en-US" sz="1200" kern="1200" dirty="0" smtClean="0">
                <a:solidFill>
                  <a:schemeClr val="tx1"/>
                </a:solidFill>
                <a:latin typeface="Arial" charset="0"/>
                <a:ea typeface="+mn-ea"/>
                <a:cs typeface="+mn-cs"/>
              </a:rPr>
              <a:t>Does your company have distinctive alarms for specific emergencies? Example: One alarm tone indicates a local fire, a different tone indicates a chemical spill and another indicates the need for total evacuation.</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Answers will vary.</a:t>
            </a:r>
            <a:endParaRPr lang="en-US" sz="1200" kern="1200" dirty="0" smtClean="0">
              <a:solidFill>
                <a:schemeClr val="tx1"/>
              </a:solidFill>
              <a:latin typeface="Arial" charset="0"/>
              <a:ea typeface="+mn-ea"/>
              <a:cs typeface="+mn-cs"/>
            </a:endParaRPr>
          </a:p>
          <a:p>
            <a:endParaRPr lang="en-US" dirty="0" smtClean="0"/>
          </a:p>
          <a:p>
            <a:r>
              <a:rPr lang="en-US" sz="1200" b="1" kern="1200" dirty="0" smtClean="0">
                <a:solidFill>
                  <a:schemeClr val="tx1"/>
                </a:solidFill>
                <a:latin typeface="Arial" charset="0"/>
                <a:ea typeface="+mn-ea"/>
                <a:cs typeface="+mn-cs"/>
              </a:rPr>
              <a:t>Question: </a:t>
            </a:r>
            <a:r>
              <a:rPr lang="en-US" sz="1200" kern="1200" dirty="0" smtClean="0">
                <a:solidFill>
                  <a:schemeClr val="tx1"/>
                </a:solidFill>
                <a:latin typeface="Arial" charset="0"/>
                <a:ea typeface="+mn-ea"/>
                <a:cs typeface="+mn-cs"/>
              </a:rPr>
              <a:t>What evacuation procedure does your company have in place?</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Answers will vary.</a:t>
            </a:r>
            <a:endParaRPr lang="en-US" sz="1200" kern="1200" dirty="0" smtClean="0">
              <a:solidFill>
                <a:schemeClr val="tx1"/>
              </a:solidFill>
              <a:latin typeface="Arial" charset="0"/>
              <a:ea typeface="+mn-ea"/>
              <a:cs typeface="+mn-cs"/>
            </a:endParaRPr>
          </a:p>
          <a:p>
            <a:endParaRPr lang="en-US" dirty="0" smtClean="0"/>
          </a:p>
        </p:txBody>
      </p:sp>
      <p:sp>
        <p:nvSpPr>
          <p:cNvPr id="72708" name="Slide Number Placeholder 3"/>
          <p:cNvSpPr>
            <a:spLocks noGrp="1"/>
          </p:cNvSpPr>
          <p:nvPr>
            <p:ph type="sldNum" sz="quarter" idx="5"/>
          </p:nvPr>
        </p:nvSpPr>
        <p:spPr>
          <a:noFill/>
        </p:spPr>
        <p:txBody>
          <a:bodyPr/>
          <a:lstStyle/>
          <a:p>
            <a:fld id="{80E6206B-DDAC-45B9-92B2-934E7AB0E783}" type="slidenum">
              <a:rPr lang="en-US" smtClean="0"/>
              <a:pPr/>
              <a:t>10</a:t>
            </a:fld>
            <a:endParaRPr lang="en-US" dirty="0" smtClean="0"/>
          </a:p>
        </p:txBody>
      </p:sp>
    </p:spTree>
    <p:extLst>
      <p:ext uri="{BB962C8B-B14F-4D97-AF65-F5344CB8AC3E}">
        <p14:creationId xmlns:p14="http://schemas.microsoft.com/office/powerpoint/2010/main" val="2714075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dirty="0" smtClean="0"/>
          </a:p>
        </p:txBody>
      </p:sp>
      <p:sp>
        <p:nvSpPr>
          <p:cNvPr id="55300" name="Slide Number Placeholder 3"/>
          <p:cNvSpPr>
            <a:spLocks noGrp="1"/>
          </p:cNvSpPr>
          <p:nvPr>
            <p:ph type="sldNum" sz="quarter" idx="5"/>
          </p:nvPr>
        </p:nvSpPr>
        <p:spPr>
          <a:noFill/>
        </p:spPr>
        <p:txBody>
          <a:bodyPr/>
          <a:lstStyle/>
          <a:p>
            <a:fld id="{04C46EE9-A28C-4D89-9598-1309AC588B91}" type="slidenum">
              <a:rPr lang="en-US" smtClean="0"/>
              <a:pPr/>
              <a:t>13</a:t>
            </a:fld>
            <a:endParaRPr lang="en-US" dirty="0" smtClean="0"/>
          </a:p>
        </p:txBody>
      </p:sp>
    </p:spTree>
    <p:extLst>
      <p:ext uri="{BB962C8B-B14F-4D97-AF65-F5344CB8AC3E}">
        <p14:creationId xmlns:p14="http://schemas.microsoft.com/office/powerpoint/2010/main" val="3822743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dirty="0" smtClean="0"/>
          </a:p>
        </p:txBody>
      </p:sp>
      <p:sp>
        <p:nvSpPr>
          <p:cNvPr id="58372" name="Slide Number Placeholder 3"/>
          <p:cNvSpPr>
            <a:spLocks noGrp="1"/>
          </p:cNvSpPr>
          <p:nvPr>
            <p:ph type="sldNum" sz="quarter" idx="5"/>
          </p:nvPr>
        </p:nvSpPr>
        <p:spPr>
          <a:noFill/>
        </p:spPr>
        <p:txBody>
          <a:bodyPr/>
          <a:lstStyle/>
          <a:p>
            <a:fld id="{E6487AED-C4A7-422C-A3C8-016C0A662F83}" type="slidenum">
              <a:rPr lang="en-US" smtClean="0"/>
              <a:pPr/>
              <a:t>14</a:t>
            </a:fld>
            <a:endParaRPr lang="en-US" dirty="0" smtClean="0"/>
          </a:p>
        </p:txBody>
      </p:sp>
    </p:spTree>
    <p:extLst>
      <p:ext uri="{BB962C8B-B14F-4D97-AF65-F5344CB8AC3E}">
        <p14:creationId xmlns:p14="http://schemas.microsoft.com/office/powerpoint/2010/main" val="2518961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 – for fire safety and containment</a:t>
            </a:r>
          </a:p>
          <a:p>
            <a:endParaRPr lang="en-US" dirty="0"/>
          </a:p>
        </p:txBody>
      </p:sp>
      <p:sp>
        <p:nvSpPr>
          <p:cNvPr id="4" name="Slide Number Placeholder 3"/>
          <p:cNvSpPr>
            <a:spLocks noGrp="1"/>
          </p:cNvSpPr>
          <p:nvPr>
            <p:ph type="sldNum" sz="quarter" idx="10"/>
          </p:nvPr>
        </p:nvSpPr>
        <p:spPr/>
        <p:txBody>
          <a:bodyPr/>
          <a:lstStyle/>
          <a:p>
            <a:pPr>
              <a:defRPr/>
            </a:pPr>
            <a:fld id="{9A3D9C60-036F-413C-AE07-FBBB1E64A1FE}" type="slidenum">
              <a:rPr lang="en-US" smtClean="0"/>
              <a:pPr>
                <a:defRPr/>
              </a:pPr>
              <a:t>15</a:t>
            </a:fld>
            <a:endParaRPr lang="en-US" dirty="0"/>
          </a:p>
        </p:txBody>
      </p:sp>
    </p:spTree>
    <p:extLst>
      <p:ext uri="{BB962C8B-B14F-4D97-AF65-F5344CB8AC3E}">
        <p14:creationId xmlns:p14="http://schemas.microsoft.com/office/powerpoint/2010/main" val="911398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dirty="0" smtClean="0"/>
          </a:p>
        </p:txBody>
      </p:sp>
      <p:sp>
        <p:nvSpPr>
          <p:cNvPr id="57348" name="Slide Number Placeholder 3"/>
          <p:cNvSpPr>
            <a:spLocks noGrp="1"/>
          </p:cNvSpPr>
          <p:nvPr>
            <p:ph type="sldNum" sz="quarter" idx="5"/>
          </p:nvPr>
        </p:nvSpPr>
        <p:spPr>
          <a:noFill/>
        </p:spPr>
        <p:txBody>
          <a:bodyPr/>
          <a:lstStyle/>
          <a:p>
            <a:fld id="{95E59B55-66C6-4385-AFC3-FEB90AA7C025}" type="slidenum">
              <a:rPr lang="en-US" smtClean="0"/>
              <a:pPr/>
              <a:t>16</a:t>
            </a:fld>
            <a:endParaRPr lang="en-US" dirty="0" smtClean="0"/>
          </a:p>
        </p:txBody>
      </p:sp>
    </p:spTree>
    <p:extLst>
      <p:ext uri="{BB962C8B-B14F-4D97-AF65-F5344CB8AC3E}">
        <p14:creationId xmlns:p14="http://schemas.microsoft.com/office/powerpoint/2010/main" val="1385455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dirty="0" smtClean="0"/>
          </a:p>
        </p:txBody>
      </p:sp>
      <p:sp>
        <p:nvSpPr>
          <p:cNvPr id="59396" name="Slide Number Placeholder 3"/>
          <p:cNvSpPr>
            <a:spLocks noGrp="1"/>
          </p:cNvSpPr>
          <p:nvPr>
            <p:ph type="sldNum" sz="quarter" idx="5"/>
          </p:nvPr>
        </p:nvSpPr>
        <p:spPr>
          <a:noFill/>
        </p:spPr>
        <p:txBody>
          <a:bodyPr/>
          <a:lstStyle/>
          <a:p>
            <a:fld id="{0E1BFDB3-03B3-4C9A-9D48-F6F6444E91B4}" type="slidenum">
              <a:rPr lang="en-US" smtClean="0"/>
              <a:pPr/>
              <a:t>17</a:t>
            </a:fld>
            <a:endParaRPr lang="en-US" dirty="0" smtClean="0"/>
          </a:p>
        </p:txBody>
      </p:sp>
    </p:spTree>
    <p:extLst>
      <p:ext uri="{BB962C8B-B14F-4D97-AF65-F5344CB8AC3E}">
        <p14:creationId xmlns:p14="http://schemas.microsoft.com/office/powerpoint/2010/main" val="57466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dirty="0" smtClean="0"/>
          </a:p>
        </p:txBody>
      </p:sp>
      <p:sp>
        <p:nvSpPr>
          <p:cNvPr id="56324" name="Slide Number Placeholder 3"/>
          <p:cNvSpPr>
            <a:spLocks noGrp="1"/>
          </p:cNvSpPr>
          <p:nvPr>
            <p:ph type="sldNum" sz="quarter" idx="5"/>
          </p:nvPr>
        </p:nvSpPr>
        <p:spPr>
          <a:noFill/>
        </p:spPr>
        <p:txBody>
          <a:bodyPr/>
          <a:lstStyle/>
          <a:p>
            <a:fld id="{7F8D1E99-F570-427C-8EDD-45E9627FB357}" type="slidenum">
              <a:rPr lang="en-US" smtClean="0"/>
              <a:pPr/>
              <a:t>18</a:t>
            </a:fld>
            <a:endParaRPr lang="en-US" dirty="0" smtClean="0"/>
          </a:p>
        </p:txBody>
      </p:sp>
    </p:spTree>
    <p:extLst>
      <p:ext uri="{BB962C8B-B14F-4D97-AF65-F5344CB8AC3E}">
        <p14:creationId xmlns:p14="http://schemas.microsoft.com/office/powerpoint/2010/main" val="3799395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n-US" dirty="0" smtClean="0"/>
          </a:p>
        </p:txBody>
      </p:sp>
      <p:sp>
        <p:nvSpPr>
          <p:cNvPr id="61444" name="Slide Number Placeholder 3"/>
          <p:cNvSpPr>
            <a:spLocks noGrp="1"/>
          </p:cNvSpPr>
          <p:nvPr>
            <p:ph type="sldNum" sz="quarter" idx="5"/>
          </p:nvPr>
        </p:nvSpPr>
        <p:spPr>
          <a:noFill/>
        </p:spPr>
        <p:txBody>
          <a:bodyPr/>
          <a:lstStyle/>
          <a:p>
            <a:fld id="{BEE6C2A6-D18D-4296-B6CE-2BA5E2082AB8}" type="slidenum">
              <a:rPr lang="en-US" smtClean="0"/>
              <a:pPr/>
              <a:t>21</a:t>
            </a:fld>
            <a:endParaRPr lang="en-US" dirty="0" smtClean="0"/>
          </a:p>
        </p:txBody>
      </p:sp>
    </p:spTree>
    <p:extLst>
      <p:ext uri="{BB962C8B-B14F-4D97-AF65-F5344CB8AC3E}">
        <p14:creationId xmlns:p14="http://schemas.microsoft.com/office/powerpoint/2010/main" val="2237594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dirty="0" smtClean="0"/>
          </a:p>
        </p:txBody>
      </p:sp>
      <p:sp>
        <p:nvSpPr>
          <p:cNvPr id="62468" name="Slide Number Placeholder 3"/>
          <p:cNvSpPr>
            <a:spLocks noGrp="1"/>
          </p:cNvSpPr>
          <p:nvPr>
            <p:ph type="sldNum" sz="quarter" idx="5"/>
          </p:nvPr>
        </p:nvSpPr>
        <p:spPr>
          <a:noFill/>
        </p:spPr>
        <p:txBody>
          <a:bodyPr/>
          <a:lstStyle/>
          <a:p>
            <a:fld id="{F6A9E3FF-41E1-4452-95AC-A6B75E3047A3}" type="slidenum">
              <a:rPr lang="en-US" smtClean="0"/>
              <a:pPr/>
              <a:t>22</a:t>
            </a:fld>
            <a:endParaRPr lang="en-US" dirty="0" smtClean="0"/>
          </a:p>
        </p:txBody>
      </p:sp>
    </p:spTree>
    <p:extLst>
      <p:ext uri="{BB962C8B-B14F-4D97-AF65-F5344CB8AC3E}">
        <p14:creationId xmlns:p14="http://schemas.microsoft.com/office/powerpoint/2010/main" val="1837396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dirty="0" smtClean="0"/>
          </a:p>
        </p:txBody>
      </p:sp>
      <p:sp>
        <p:nvSpPr>
          <p:cNvPr id="63492" name="Slide Number Placeholder 3"/>
          <p:cNvSpPr>
            <a:spLocks noGrp="1"/>
          </p:cNvSpPr>
          <p:nvPr>
            <p:ph type="sldNum" sz="quarter" idx="5"/>
          </p:nvPr>
        </p:nvSpPr>
        <p:spPr>
          <a:noFill/>
        </p:spPr>
        <p:txBody>
          <a:bodyPr/>
          <a:lstStyle/>
          <a:p>
            <a:fld id="{DF5D6539-275E-4ABF-BC00-B2A8D53F4FB2}" type="slidenum">
              <a:rPr lang="en-US" smtClean="0"/>
              <a:pPr/>
              <a:t>23</a:t>
            </a:fld>
            <a:endParaRPr lang="en-US" dirty="0" smtClean="0"/>
          </a:p>
        </p:txBody>
      </p:sp>
    </p:spTree>
    <p:extLst>
      <p:ext uri="{BB962C8B-B14F-4D97-AF65-F5344CB8AC3E}">
        <p14:creationId xmlns:p14="http://schemas.microsoft.com/office/powerpoint/2010/main" val="2279459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p>
        </p:txBody>
      </p:sp>
      <p:sp>
        <p:nvSpPr>
          <p:cNvPr id="64516" name="Slide Number Placeholder 3"/>
          <p:cNvSpPr>
            <a:spLocks noGrp="1"/>
          </p:cNvSpPr>
          <p:nvPr>
            <p:ph type="sldNum" sz="quarter" idx="5"/>
          </p:nvPr>
        </p:nvSpPr>
        <p:spPr>
          <a:noFill/>
        </p:spPr>
        <p:txBody>
          <a:bodyPr/>
          <a:lstStyle/>
          <a:p>
            <a:fld id="{BB69557C-77A0-4BB3-A720-0310FB41D768}" type="slidenum">
              <a:rPr lang="en-US" smtClean="0"/>
              <a:pPr/>
              <a:t>25</a:t>
            </a:fld>
            <a:endParaRPr lang="en-US" dirty="0" smtClean="0"/>
          </a:p>
        </p:txBody>
      </p:sp>
    </p:spTree>
    <p:extLst>
      <p:ext uri="{BB962C8B-B14F-4D97-AF65-F5344CB8AC3E}">
        <p14:creationId xmlns:p14="http://schemas.microsoft.com/office/powerpoint/2010/main" val="3905811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dirty="0" smtClean="0"/>
          </a:p>
        </p:txBody>
      </p:sp>
      <p:sp>
        <p:nvSpPr>
          <p:cNvPr id="65540" name="Slide Number Placeholder 3"/>
          <p:cNvSpPr>
            <a:spLocks noGrp="1"/>
          </p:cNvSpPr>
          <p:nvPr>
            <p:ph type="sldNum" sz="quarter" idx="5"/>
          </p:nvPr>
        </p:nvSpPr>
        <p:spPr>
          <a:noFill/>
        </p:spPr>
        <p:txBody>
          <a:bodyPr/>
          <a:lstStyle/>
          <a:p>
            <a:fld id="{4387E65A-B657-4704-876C-20490CFB35B5}" type="slidenum">
              <a:rPr lang="en-US" smtClean="0"/>
              <a:pPr/>
              <a:t>26</a:t>
            </a:fld>
            <a:endParaRPr lang="en-US" dirty="0" smtClean="0"/>
          </a:p>
        </p:txBody>
      </p:sp>
    </p:spTree>
    <p:extLst>
      <p:ext uri="{BB962C8B-B14F-4D97-AF65-F5344CB8AC3E}">
        <p14:creationId xmlns:p14="http://schemas.microsoft.com/office/powerpoint/2010/main" val="974046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Question: </a:t>
            </a:r>
            <a:r>
              <a:rPr lang="en-US" sz="1200" kern="1200" dirty="0" smtClean="0">
                <a:solidFill>
                  <a:schemeClr val="tx1"/>
                </a:solidFill>
                <a:latin typeface="Arial" charset="0"/>
                <a:ea typeface="+mn-ea"/>
                <a:cs typeface="+mn-cs"/>
              </a:rPr>
              <a:t>What does your main alarm system consist of? Does it have a back-up alarm? Does it work if the electrical power is out?</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Answers will vary.</a:t>
            </a:r>
            <a:endParaRPr lang="en-US" sz="1200" kern="1200" dirty="0" smtClean="0">
              <a:solidFill>
                <a:schemeClr val="tx1"/>
              </a:solidFill>
              <a:latin typeface="Arial" charset="0"/>
              <a:ea typeface="+mn-ea"/>
              <a:cs typeface="+mn-cs"/>
            </a:endParaRPr>
          </a:p>
          <a:p>
            <a:endParaRPr lang="en-US" sz="1200" b="1" kern="1200" dirty="0" smtClean="0">
              <a:solidFill>
                <a:schemeClr val="tx1"/>
              </a:solidFill>
              <a:latin typeface="Arial" charset="0"/>
              <a:ea typeface="+mn-ea"/>
              <a:cs typeface="+mn-cs"/>
            </a:endParaRPr>
          </a:p>
          <a:p>
            <a:r>
              <a:rPr lang="en-US" sz="1200" b="1" kern="1200" dirty="0" smtClean="0">
                <a:solidFill>
                  <a:schemeClr val="tx1"/>
                </a:solidFill>
                <a:latin typeface="Arial" charset="0"/>
                <a:ea typeface="+mn-ea"/>
                <a:cs typeface="+mn-cs"/>
              </a:rPr>
              <a:t>Question: </a:t>
            </a:r>
            <a:r>
              <a:rPr lang="en-US" sz="1200" kern="1200" dirty="0" smtClean="0">
                <a:solidFill>
                  <a:schemeClr val="tx1"/>
                </a:solidFill>
                <a:latin typeface="Arial" charset="0"/>
                <a:ea typeface="+mn-ea"/>
                <a:cs typeface="+mn-cs"/>
              </a:rPr>
              <a:t>What is your company’s preferred means of reporting an emergency?</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Answers will vary</a:t>
            </a:r>
            <a:r>
              <a:rPr lang="en-US" sz="1200" kern="1200" dirty="0" smtClean="0">
                <a:solidFill>
                  <a:schemeClr val="tx1"/>
                </a:solidFill>
                <a:latin typeface="Arial" charset="0"/>
                <a:ea typeface="+mn-ea"/>
                <a:cs typeface="+mn-cs"/>
              </a:rPr>
              <a:t>.</a:t>
            </a:r>
          </a:p>
          <a:p>
            <a:endParaRPr lang="en-US" dirty="0" smtClean="0"/>
          </a:p>
        </p:txBody>
      </p:sp>
      <p:sp>
        <p:nvSpPr>
          <p:cNvPr id="67588" name="Slide Number Placeholder 3"/>
          <p:cNvSpPr>
            <a:spLocks noGrp="1"/>
          </p:cNvSpPr>
          <p:nvPr>
            <p:ph type="sldNum" sz="quarter" idx="5"/>
          </p:nvPr>
        </p:nvSpPr>
        <p:spPr>
          <a:noFill/>
        </p:spPr>
        <p:txBody>
          <a:bodyPr/>
          <a:lstStyle/>
          <a:p>
            <a:fld id="{81A30074-4F34-4796-BA66-C0155B0A233F}" type="slidenum">
              <a:rPr lang="en-US" smtClean="0"/>
              <a:pPr/>
              <a:t>27</a:t>
            </a:fld>
            <a:endParaRPr lang="en-US" dirty="0" smtClean="0"/>
          </a:p>
        </p:txBody>
      </p:sp>
    </p:spTree>
    <p:extLst>
      <p:ext uri="{BB962C8B-B14F-4D97-AF65-F5344CB8AC3E}">
        <p14:creationId xmlns:p14="http://schemas.microsoft.com/office/powerpoint/2010/main" val="1751897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endParaRPr lang="en-US" dirty="0" smtClean="0"/>
          </a:p>
        </p:txBody>
      </p:sp>
      <p:sp>
        <p:nvSpPr>
          <p:cNvPr id="66564" name="Slide Number Placeholder 3"/>
          <p:cNvSpPr>
            <a:spLocks noGrp="1"/>
          </p:cNvSpPr>
          <p:nvPr>
            <p:ph type="sldNum" sz="quarter" idx="5"/>
          </p:nvPr>
        </p:nvSpPr>
        <p:spPr>
          <a:noFill/>
        </p:spPr>
        <p:txBody>
          <a:bodyPr/>
          <a:lstStyle/>
          <a:p>
            <a:fld id="{4B4A8B1D-C4C7-42B0-A041-4F5A2130328D}" type="slidenum">
              <a:rPr lang="en-US" smtClean="0"/>
              <a:pPr/>
              <a:t>28</a:t>
            </a:fld>
            <a:endParaRPr lang="en-US" dirty="0" smtClean="0"/>
          </a:p>
        </p:txBody>
      </p:sp>
    </p:spTree>
    <p:extLst>
      <p:ext uri="{BB962C8B-B14F-4D97-AF65-F5344CB8AC3E}">
        <p14:creationId xmlns:p14="http://schemas.microsoft.com/office/powerpoint/2010/main" val="1426306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Question: </a:t>
            </a:r>
            <a:r>
              <a:rPr lang="en-US" sz="1200" kern="1200" dirty="0" smtClean="0">
                <a:solidFill>
                  <a:schemeClr val="tx1"/>
                </a:solidFill>
                <a:latin typeface="Arial" charset="0"/>
                <a:ea typeface="+mn-ea"/>
                <a:cs typeface="+mn-cs"/>
              </a:rPr>
              <a:t>Why should we be concerned about flammable and combustible liquids?</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a:t>
            </a:r>
            <a:r>
              <a:rPr lang="en-US" sz="1200" kern="1200" dirty="0" smtClean="0">
                <a:solidFill>
                  <a:schemeClr val="tx1"/>
                </a:solidFill>
                <a:latin typeface="Arial" charset="0"/>
                <a:ea typeface="+mn-ea"/>
                <a:cs typeface="+mn-cs"/>
              </a:rPr>
              <a:t> These materials ignite with explosive force and burn readily while giving off twice the heat of ordinary fires.</a:t>
            </a:r>
            <a:endParaRPr lang="en-US" sz="1200" kern="1200" dirty="0">
              <a:solidFill>
                <a:schemeClr val="tx1"/>
              </a:solidFill>
              <a:latin typeface="Arial" charset="0"/>
              <a:ea typeface="+mn-ea"/>
              <a:cs typeface="+mn-cs"/>
            </a:endParaRPr>
          </a:p>
        </p:txBody>
      </p:sp>
      <p:sp>
        <p:nvSpPr>
          <p:cNvPr id="73732" name="Slide Number Placeholder 3"/>
          <p:cNvSpPr>
            <a:spLocks noGrp="1"/>
          </p:cNvSpPr>
          <p:nvPr>
            <p:ph type="sldNum" sz="quarter" idx="5"/>
          </p:nvPr>
        </p:nvSpPr>
        <p:spPr>
          <a:noFill/>
        </p:spPr>
        <p:txBody>
          <a:bodyPr/>
          <a:lstStyle/>
          <a:p>
            <a:fld id="{F0253FE3-AED0-4A01-9C51-77D3211A3A03}" type="slidenum">
              <a:rPr lang="en-US" smtClean="0"/>
              <a:pPr/>
              <a:t>29</a:t>
            </a:fld>
            <a:endParaRPr lang="en-US" dirty="0" smtClean="0"/>
          </a:p>
        </p:txBody>
      </p:sp>
    </p:spTree>
    <p:extLst>
      <p:ext uri="{BB962C8B-B14F-4D97-AF65-F5344CB8AC3E}">
        <p14:creationId xmlns:p14="http://schemas.microsoft.com/office/powerpoint/2010/main" val="3897294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Question:</a:t>
            </a:r>
            <a:r>
              <a:rPr lang="en-US" sz="1200" kern="1200" dirty="0" smtClean="0">
                <a:solidFill>
                  <a:schemeClr val="tx1"/>
                </a:solidFill>
                <a:latin typeface="Arial" charset="0"/>
                <a:ea typeface="+mn-ea"/>
                <a:cs typeface="+mn-cs"/>
              </a:rPr>
              <a:t> What other flammable or combustible materials do you use at work?</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Answers will vary.</a:t>
            </a:r>
            <a:r>
              <a:rPr lang="en-US" sz="1200" kern="1200" dirty="0" smtClean="0">
                <a:solidFill>
                  <a:schemeClr val="tx1"/>
                </a:solidFill>
                <a:latin typeface="Arial" charset="0"/>
                <a:ea typeface="+mn-ea"/>
                <a:cs typeface="+mn-cs"/>
              </a:rPr>
              <a:t> Allow time for discussion.</a:t>
            </a:r>
            <a:endParaRPr lang="en-US" sz="1200" kern="1200" dirty="0">
              <a:solidFill>
                <a:schemeClr val="tx1"/>
              </a:solidFill>
              <a:latin typeface="Arial" charset="0"/>
              <a:ea typeface="+mn-ea"/>
              <a:cs typeface="+mn-cs"/>
            </a:endParaRPr>
          </a:p>
        </p:txBody>
      </p:sp>
      <p:sp>
        <p:nvSpPr>
          <p:cNvPr id="74756" name="Slide Number Placeholder 3"/>
          <p:cNvSpPr>
            <a:spLocks noGrp="1"/>
          </p:cNvSpPr>
          <p:nvPr>
            <p:ph type="sldNum" sz="quarter" idx="5"/>
          </p:nvPr>
        </p:nvSpPr>
        <p:spPr>
          <a:noFill/>
        </p:spPr>
        <p:txBody>
          <a:bodyPr/>
          <a:lstStyle/>
          <a:p>
            <a:fld id="{48168118-1AD9-47E4-9E54-7E34AF319B3F}" type="slidenum">
              <a:rPr lang="en-US" smtClean="0"/>
              <a:pPr/>
              <a:t>30</a:t>
            </a:fld>
            <a:endParaRPr lang="en-US" dirty="0" smtClean="0"/>
          </a:p>
        </p:txBody>
      </p:sp>
    </p:spTree>
    <p:extLst>
      <p:ext uri="{BB962C8B-B14F-4D97-AF65-F5344CB8AC3E}">
        <p14:creationId xmlns:p14="http://schemas.microsoft.com/office/powerpoint/2010/main" val="19480911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Questions:</a:t>
            </a:r>
            <a:r>
              <a:rPr lang="en-US" sz="1200" kern="1200" dirty="0" smtClean="0">
                <a:solidFill>
                  <a:schemeClr val="tx1"/>
                </a:solidFill>
                <a:latin typeface="Arial" charset="0"/>
                <a:ea typeface="+mn-ea"/>
                <a:cs typeface="+mn-cs"/>
              </a:rPr>
              <a:t> Consider the following scenario:</a:t>
            </a:r>
          </a:p>
          <a:p>
            <a:r>
              <a:rPr lang="en-US" sz="1200" kern="1200" dirty="0" smtClean="0">
                <a:solidFill>
                  <a:schemeClr val="tx1"/>
                </a:solidFill>
                <a:latin typeface="Arial" charset="0"/>
                <a:ea typeface="+mn-ea"/>
                <a:cs typeface="+mn-cs"/>
              </a:rPr>
              <a:t> </a:t>
            </a:r>
          </a:p>
          <a:p>
            <a:r>
              <a:rPr lang="en-US" sz="1200" kern="1200" dirty="0" smtClean="0">
                <a:solidFill>
                  <a:schemeClr val="tx1"/>
                </a:solidFill>
                <a:latin typeface="Arial" charset="0"/>
                <a:ea typeface="+mn-ea"/>
                <a:cs typeface="+mn-cs"/>
              </a:rPr>
              <a:t>A driver has a portable gas tank (either plastic or metal) in the bed of his or her truck. While the driver was traveling to the gas station, the tank was free to move around in the truck bed. Because of this, the tank built up a static charge. When the driver stopped to put gas in the portable tank, s/he left the tank sitting in the truck bed instead of placing the container on the ground. </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Invite </a:t>
            </a:r>
            <a:r>
              <a:rPr lang="en-US" sz="1200" kern="1200" dirty="0" smtClean="0">
                <a:solidFill>
                  <a:schemeClr val="tx1"/>
                </a:solidFill>
                <a:latin typeface="Arial" charset="0"/>
                <a:ea typeface="+mn-ea"/>
                <a:cs typeface="+mn-cs"/>
              </a:rPr>
              <a:t>students to discuss the possible consequences of the driver’s actions.</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a:t>
            </a:r>
            <a:r>
              <a:rPr lang="en-US" sz="1200" kern="1200" dirty="0" smtClean="0">
                <a:solidFill>
                  <a:schemeClr val="tx1"/>
                </a:solidFill>
                <a:latin typeface="Arial" charset="0"/>
                <a:ea typeface="+mn-ea"/>
                <a:cs typeface="+mn-cs"/>
              </a:rPr>
              <a:t> Since the driver did not remove the portable tank from the truck and place it on the ground, it was not “grounded.” Therefore, it is possible that when the gas nozzle touched the container the static discharged from the container and into the nozzle, which then ignited the gasoline fumes.</a:t>
            </a:r>
            <a:endParaRPr lang="en-US" sz="1200" kern="1200" dirty="0">
              <a:solidFill>
                <a:schemeClr val="tx1"/>
              </a:solidFill>
              <a:latin typeface="Arial" charset="0"/>
              <a:ea typeface="+mn-ea"/>
              <a:cs typeface="+mn-cs"/>
            </a:endParaRPr>
          </a:p>
        </p:txBody>
      </p:sp>
      <p:sp>
        <p:nvSpPr>
          <p:cNvPr id="75780" name="Slide Number Placeholder 3"/>
          <p:cNvSpPr>
            <a:spLocks noGrp="1"/>
          </p:cNvSpPr>
          <p:nvPr>
            <p:ph type="sldNum" sz="quarter" idx="5"/>
          </p:nvPr>
        </p:nvSpPr>
        <p:spPr>
          <a:noFill/>
        </p:spPr>
        <p:txBody>
          <a:bodyPr/>
          <a:lstStyle/>
          <a:p>
            <a:fld id="{3525F28F-C20D-49CA-9F30-8FEBED4B1607}" type="slidenum">
              <a:rPr lang="en-US" smtClean="0"/>
              <a:pPr/>
              <a:t>31</a:t>
            </a:fld>
            <a:endParaRPr lang="en-US" dirty="0" smtClean="0"/>
          </a:p>
        </p:txBody>
      </p:sp>
    </p:spTree>
    <p:extLst>
      <p:ext uri="{BB962C8B-B14F-4D97-AF65-F5344CB8AC3E}">
        <p14:creationId xmlns:p14="http://schemas.microsoft.com/office/powerpoint/2010/main" val="3440402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Invite </a:t>
            </a:r>
            <a:r>
              <a:rPr lang="en-US" sz="1200" kern="1200" dirty="0" smtClean="0">
                <a:solidFill>
                  <a:schemeClr val="tx1"/>
                </a:solidFill>
                <a:latin typeface="Arial" charset="0"/>
                <a:ea typeface="+mn-ea"/>
                <a:cs typeface="+mn-cs"/>
              </a:rPr>
              <a:t>students to discuss their company’s smoking policy and designated smoking areas.</a:t>
            </a:r>
          </a:p>
          <a:p>
            <a:endParaRPr lang="en-US" sz="1200" kern="1200" dirty="0" smtClean="0">
              <a:solidFill>
                <a:schemeClr val="tx1"/>
              </a:solidFill>
              <a:latin typeface="Arial" charset="0"/>
              <a:ea typeface="+mn-ea"/>
              <a:cs typeface="+mn-cs"/>
            </a:endParaRPr>
          </a:p>
          <a:p>
            <a:r>
              <a:rPr lang="en-US" sz="1200" b="1" kern="1200" dirty="0" smtClean="0">
                <a:solidFill>
                  <a:schemeClr val="tx1"/>
                </a:solidFill>
                <a:latin typeface="Arial" charset="0"/>
                <a:ea typeface="+mn-ea"/>
                <a:cs typeface="+mn-cs"/>
              </a:rPr>
              <a:t>Question: </a:t>
            </a:r>
            <a:r>
              <a:rPr lang="en-US" sz="1200" kern="1200" dirty="0" smtClean="0">
                <a:solidFill>
                  <a:schemeClr val="tx1"/>
                </a:solidFill>
                <a:latin typeface="Arial" charset="0"/>
                <a:ea typeface="+mn-ea"/>
                <a:cs typeface="+mn-cs"/>
              </a:rPr>
              <a:t>Why do gasoline stations have “No Smoking” signs near the fuel pumps?</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 </a:t>
            </a:r>
            <a:r>
              <a:rPr lang="en-US" sz="1200" kern="1200" dirty="0" smtClean="0">
                <a:solidFill>
                  <a:schemeClr val="tx1"/>
                </a:solidFill>
                <a:latin typeface="Arial" charset="0"/>
                <a:ea typeface="+mn-ea"/>
                <a:cs typeface="+mn-cs"/>
              </a:rPr>
              <a:t>Because gasoline and its vapors are highly flammable. For that same reason, “No Smoking” signs are also placed near other flammable liquids and gases.</a:t>
            </a:r>
          </a:p>
          <a:p>
            <a:endParaRPr lang="en-US" sz="1200" kern="1200" dirty="0">
              <a:solidFill>
                <a:schemeClr val="tx1"/>
              </a:solidFill>
              <a:latin typeface="Arial" charset="0"/>
              <a:ea typeface="+mn-ea"/>
              <a:cs typeface="+mn-cs"/>
            </a:endParaRPr>
          </a:p>
        </p:txBody>
      </p:sp>
      <p:sp>
        <p:nvSpPr>
          <p:cNvPr id="76804" name="Slide Number Placeholder 3"/>
          <p:cNvSpPr>
            <a:spLocks noGrp="1"/>
          </p:cNvSpPr>
          <p:nvPr>
            <p:ph type="sldNum" sz="quarter" idx="5"/>
          </p:nvPr>
        </p:nvSpPr>
        <p:spPr>
          <a:noFill/>
        </p:spPr>
        <p:txBody>
          <a:bodyPr/>
          <a:lstStyle/>
          <a:p>
            <a:fld id="{6EB4AAC3-4D00-4616-9DBE-3EC2BF94A22B}" type="slidenum">
              <a:rPr lang="en-US" smtClean="0"/>
              <a:pPr/>
              <a:t>32</a:t>
            </a:fld>
            <a:endParaRPr lang="en-US" dirty="0" smtClean="0"/>
          </a:p>
        </p:txBody>
      </p:sp>
    </p:spTree>
    <p:extLst>
      <p:ext uri="{BB962C8B-B14F-4D97-AF65-F5344CB8AC3E}">
        <p14:creationId xmlns:p14="http://schemas.microsoft.com/office/powerpoint/2010/main" val="2973391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endParaRPr lang="en-US" dirty="0" smtClean="0"/>
          </a:p>
        </p:txBody>
      </p:sp>
      <p:sp>
        <p:nvSpPr>
          <p:cNvPr id="78852" name="Slide Number Placeholder 3"/>
          <p:cNvSpPr>
            <a:spLocks noGrp="1"/>
          </p:cNvSpPr>
          <p:nvPr>
            <p:ph type="sldNum" sz="quarter" idx="5"/>
          </p:nvPr>
        </p:nvSpPr>
        <p:spPr>
          <a:noFill/>
        </p:spPr>
        <p:txBody>
          <a:bodyPr/>
          <a:lstStyle/>
          <a:p>
            <a:fld id="{79E8EE42-9E1A-4EEC-B4A9-BBF6113B518C}" type="slidenum">
              <a:rPr lang="en-US" smtClean="0"/>
              <a:pPr/>
              <a:t>34</a:t>
            </a:fld>
            <a:endParaRPr lang="en-US" dirty="0" smtClean="0"/>
          </a:p>
        </p:txBody>
      </p:sp>
    </p:spTree>
    <p:extLst>
      <p:ext uri="{BB962C8B-B14F-4D97-AF65-F5344CB8AC3E}">
        <p14:creationId xmlns:p14="http://schemas.microsoft.com/office/powerpoint/2010/main" val="3182921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dirty="0" smtClean="0"/>
          </a:p>
        </p:txBody>
      </p:sp>
      <p:sp>
        <p:nvSpPr>
          <p:cNvPr id="79876" name="Slide Number Placeholder 3"/>
          <p:cNvSpPr>
            <a:spLocks noGrp="1"/>
          </p:cNvSpPr>
          <p:nvPr>
            <p:ph type="sldNum" sz="quarter" idx="5"/>
          </p:nvPr>
        </p:nvSpPr>
        <p:spPr>
          <a:noFill/>
        </p:spPr>
        <p:txBody>
          <a:bodyPr/>
          <a:lstStyle/>
          <a:p>
            <a:fld id="{C3985CF8-D7D2-4B63-9054-7116F03DCC85}" type="slidenum">
              <a:rPr lang="en-US" smtClean="0"/>
              <a:pPr/>
              <a:t>35</a:t>
            </a:fld>
            <a:endParaRPr lang="en-US" dirty="0" smtClean="0"/>
          </a:p>
        </p:txBody>
      </p:sp>
    </p:spTree>
    <p:extLst>
      <p:ext uri="{BB962C8B-B14F-4D97-AF65-F5344CB8AC3E}">
        <p14:creationId xmlns:p14="http://schemas.microsoft.com/office/powerpoint/2010/main" val="3507255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dirty="0" smtClean="0"/>
          </a:p>
        </p:txBody>
      </p:sp>
      <p:sp>
        <p:nvSpPr>
          <p:cNvPr id="80900" name="Slide Number Placeholder 3"/>
          <p:cNvSpPr>
            <a:spLocks noGrp="1"/>
          </p:cNvSpPr>
          <p:nvPr>
            <p:ph type="sldNum" sz="quarter" idx="5"/>
          </p:nvPr>
        </p:nvSpPr>
        <p:spPr>
          <a:noFill/>
        </p:spPr>
        <p:txBody>
          <a:bodyPr/>
          <a:lstStyle/>
          <a:p>
            <a:fld id="{8952CC55-83C7-4570-B0C9-DA7D8207ACD4}" type="slidenum">
              <a:rPr lang="en-US" smtClean="0"/>
              <a:pPr/>
              <a:t>37</a:t>
            </a:fld>
            <a:endParaRPr lang="en-US" dirty="0" smtClean="0"/>
          </a:p>
        </p:txBody>
      </p:sp>
    </p:spTree>
    <p:extLst>
      <p:ext uri="{BB962C8B-B14F-4D97-AF65-F5344CB8AC3E}">
        <p14:creationId xmlns:p14="http://schemas.microsoft.com/office/powerpoint/2010/main" val="9310115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A3D9C60-036F-413C-AE07-FBBB1E64A1FE}" type="slidenum">
              <a:rPr lang="en-US" smtClean="0"/>
              <a:pPr>
                <a:defRPr/>
              </a:pPr>
              <a:t>38</a:t>
            </a:fld>
            <a:endParaRPr lang="en-US" dirty="0"/>
          </a:p>
        </p:txBody>
      </p:sp>
    </p:spTree>
    <p:extLst>
      <p:ext uri="{BB962C8B-B14F-4D97-AF65-F5344CB8AC3E}">
        <p14:creationId xmlns:p14="http://schemas.microsoft.com/office/powerpoint/2010/main" val="17971401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dirty="0" smtClean="0"/>
          </a:p>
        </p:txBody>
      </p:sp>
      <p:sp>
        <p:nvSpPr>
          <p:cNvPr id="81924" name="Slide Number Placeholder 3"/>
          <p:cNvSpPr>
            <a:spLocks noGrp="1"/>
          </p:cNvSpPr>
          <p:nvPr>
            <p:ph type="sldNum" sz="quarter" idx="5"/>
          </p:nvPr>
        </p:nvSpPr>
        <p:spPr>
          <a:noFill/>
        </p:spPr>
        <p:txBody>
          <a:bodyPr/>
          <a:lstStyle/>
          <a:p>
            <a:fld id="{2AD951A5-BC6B-44A3-9D00-3C773DC0B329}" type="slidenum">
              <a:rPr lang="en-US" smtClean="0"/>
              <a:pPr/>
              <a:t>39</a:t>
            </a:fld>
            <a:endParaRPr lang="en-US" dirty="0" smtClean="0"/>
          </a:p>
        </p:txBody>
      </p:sp>
    </p:spTree>
    <p:extLst>
      <p:ext uri="{BB962C8B-B14F-4D97-AF65-F5344CB8AC3E}">
        <p14:creationId xmlns:p14="http://schemas.microsoft.com/office/powerpoint/2010/main" val="24691931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en-US" dirty="0" smtClean="0"/>
          </a:p>
        </p:txBody>
      </p:sp>
      <p:sp>
        <p:nvSpPr>
          <p:cNvPr id="82948" name="Slide Number Placeholder 3"/>
          <p:cNvSpPr>
            <a:spLocks noGrp="1"/>
          </p:cNvSpPr>
          <p:nvPr>
            <p:ph type="sldNum" sz="quarter" idx="5"/>
          </p:nvPr>
        </p:nvSpPr>
        <p:spPr>
          <a:noFill/>
        </p:spPr>
        <p:txBody>
          <a:bodyPr/>
          <a:lstStyle/>
          <a:p>
            <a:fld id="{C358A6D2-DCEF-40B0-9602-F08AF8BC42C3}" type="slidenum">
              <a:rPr lang="en-US" smtClean="0"/>
              <a:pPr/>
              <a:t>41</a:t>
            </a:fld>
            <a:endParaRPr lang="en-US" dirty="0" smtClean="0"/>
          </a:p>
        </p:txBody>
      </p:sp>
    </p:spTree>
    <p:extLst>
      <p:ext uri="{BB962C8B-B14F-4D97-AF65-F5344CB8AC3E}">
        <p14:creationId xmlns:p14="http://schemas.microsoft.com/office/powerpoint/2010/main" val="20106407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Question:</a:t>
            </a:r>
            <a:r>
              <a:rPr lang="en-US" sz="1200" kern="1200" dirty="0" smtClean="0">
                <a:solidFill>
                  <a:schemeClr val="tx1"/>
                </a:solidFill>
                <a:latin typeface="Arial" charset="0"/>
                <a:ea typeface="+mn-ea"/>
                <a:cs typeface="+mn-cs"/>
              </a:rPr>
              <a:t> What is your facility’s most serious housekeeping concern?</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Answers will vary, </a:t>
            </a:r>
            <a:r>
              <a:rPr lang="en-US" sz="1200" kern="1200" dirty="0" smtClean="0">
                <a:solidFill>
                  <a:schemeClr val="tx1"/>
                </a:solidFill>
                <a:latin typeface="Arial" charset="0"/>
                <a:ea typeface="+mn-ea"/>
                <a:cs typeface="+mn-cs"/>
              </a:rPr>
              <a:t>but may include:</a:t>
            </a:r>
          </a:p>
          <a:p>
            <a:r>
              <a:rPr lang="en-US" sz="1200" kern="1200" dirty="0" smtClean="0">
                <a:solidFill>
                  <a:schemeClr val="tx1"/>
                </a:solidFill>
                <a:latin typeface="Arial" charset="0"/>
                <a:ea typeface="+mn-ea"/>
                <a:cs typeface="+mn-cs"/>
              </a:rPr>
              <a:t> </a:t>
            </a:r>
          </a:p>
          <a:p>
            <a:pPr lvl="0">
              <a:buFont typeface="Arial" pitchFamily="34" charset="0"/>
              <a:buChar char="•"/>
            </a:pPr>
            <a:r>
              <a:rPr lang="en-US" sz="1200" kern="1200" dirty="0" smtClean="0">
                <a:solidFill>
                  <a:schemeClr val="tx1"/>
                </a:solidFill>
                <a:latin typeface="Arial" charset="0"/>
                <a:ea typeface="+mn-ea"/>
                <a:cs typeface="+mn-cs"/>
              </a:rPr>
              <a:t>  Combustible dusts such as sawdust, metal grindings, lint, or grain dust</a:t>
            </a:r>
          </a:p>
          <a:p>
            <a:pPr lvl="0">
              <a:buFont typeface="Arial" pitchFamily="34" charset="0"/>
              <a:buChar char="•"/>
            </a:pPr>
            <a:r>
              <a:rPr lang="en-US" sz="1200" kern="1200" dirty="0" smtClean="0">
                <a:solidFill>
                  <a:schemeClr val="tx1"/>
                </a:solidFill>
                <a:latin typeface="Arial" charset="0"/>
                <a:ea typeface="+mn-ea"/>
                <a:cs typeface="+mn-cs"/>
              </a:rPr>
              <a:t>  Accumulation of cardboard boxes or wooden crates</a:t>
            </a:r>
          </a:p>
          <a:p>
            <a:pPr lvl="0">
              <a:buFont typeface="Arial" pitchFamily="34" charset="0"/>
              <a:buChar char="•"/>
            </a:pPr>
            <a:r>
              <a:rPr lang="en-US" sz="1200" kern="1200" dirty="0" smtClean="0">
                <a:solidFill>
                  <a:schemeClr val="tx1"/>
                </a:solidFill>
                <a:latin typeface="Arial" charset="0"/>
                <a:ea typeface="+mn-ea"/>
                <a:cs typeface="+mn-cs"/>
              </a:rPr>
              <a:t>  Oily or solvent-soaked rags not disposed of properly</a:t>
            </a:r>
            <a:endParaRPr lang="en-US" sz="1200" kern="1200" dirty="0">
              <a:solidFill>
                <a:schemeClr val="tx1"/>
              </a:solidFill>
              <a:latin typeface="Arial" charset="0"/>
              <a:ea typeface="+mn-ea"/>
              <a:cs typeface="+mn-cs"/>
            </a:endParaRPr>
          </a:p>
        </p:txBody>
      </p:sp>
      <p:sp>
        <p:nvSpPr>
          <p:cNvPr id="83972" name="Slide Number Placeholder 3"/>
          <p:cNvSpPr>
            <a:spLocks noGrp="1"/>
          </p:cNvSpPr>
          <p:nvPr>
            <p:ph type="sldNum" sz="quarter" idx="5"/>
          </p:nvPr>
        </p:nvSpPr>
        <p:spPr>
          <a:noFill/>
        </p:spPr>
        <p:txBody>
          <a:bodyPr/>
          <a:lstStyle/>
          <a:p>
            <a:fld id="{24DB593C-2656-481E-BD92-C645D00FB99C}" type="slidenum">
              <a:rPr lang="en-US" smtClean="0"/>
              <a:pPr/>
              <a:t>42</a:t>
            </a:fld>
            <a:endParaRPr lang="en-US" dirty="0" smtClean="0"/>
          </a:p>
        </p:txBody>
      </p:sp>
    </p:spTree>
    <p:extLst>
      <p:ext uri="{BB962C8B-B14F-4D97-AF65-F5344CB8AC3E}">
        <p14:creationId xmlns:p14="http://schemas.microsoft.com/office/powerpoint/2010/main" val="32458194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fire watch for welding</a:t>
            </a:r>
            <a:endParaRPr lang="en-US" dirty="0"/>
          </a:p>
        </p:txBody>
      </p:sp>
      <p:sp>
        <p:nvSpPr>
          <p:cNvPr id="4" name="Slide Number Placeholder 3"/>
          <p:cNvSpPr>
            <a:spLocks noGrp="1"/>
          </p:cNvSpPr>
          <p:nvPr>
            <p:ph type="sldNum" sz="quarter" idx="10"/>
          </p:nvPr>
        </p:nvSpPr>
        <p:spPr/>
        <p:txBody>
          <a:bodyPr/>
          <a:lstStyle/>
          <a:p>
            <a:pPr>
              <a:defRPr/>
            </a:pPr>
            <a:fld id="{9A3D9C60-036F-413C-AE07-FBBB1E64A1FE}" type="slidenum">
              <a:rPr lang="en-US" smtClean="0"/>
              <a:pPr>
                <a:defRPr/>
              </a:pPr>
              <a:t>43</a:t>
            </a:fld>
            <a:endParaRPr lang="en-US" dirty="0"/>
          </a:p>
        </p:txBody>
      </p:sp>
    </p:spTree>
    <p:extLst>
      <p:ext uri="{BB962C8B-B14F-4D97-AF65-F5344CB8AC3E}">
        <p14:creationId xmlns:p14="http://schemas.microsoft.com/office/powerpoint/2010/main" val="33025213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dirty="0" smtClean="0"/>
          </a:p>
        </p:txBody>
      </p:sp>
      <p:sp>
        <p:nvSpPr>
          <p:cNvPr id="86020" name="Slide Number Placeholder 3"/>
          <p:cNvSpPr>
            <a:spLocks noGrp="1"/>
          </p:cNvSpPr>
          <p:nvPr>
            <p:ph type="sldNum" sz="quarter" idx="5"/>
          </p:nvPr>
        </p:nvSpPr>
        <p:spPr>
          <a:noFill/>
        </p:spPr>
        <p:txBody>
          <a:bodyPr/>
          <a:lstStyle/>
          <a:p>
            <a:fld id="{70594667-E171-4618-A58D-DDCE27EF0C58}" type="slidenum">
              <a:rPr lang="en-US" smtClean="0"/>
              <a:pPr/>
              <a:t>44</a:t>
            </a:fld>
            <a:endParaRPr lang="en-US" dirty="0" smtClean="0"/>
          </a:p>
        </p:txBody>
      </p:sp>
    </p:spTree>
    <p:extLst>
      <p:ext uri="{BB962C8B-B14F-4D97-AF65-F5344CB8AC3E}">
        <p14:creationId xmlns:p14="http://schemas.microsoft.com/office/powerpoint/2010/main" val="9131752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dirty="0" smtClean="0"/>
          </a:p>
        </p:txBody>
      </p:sp>
      <p:sp>
        <p:nvSpPr>
          <p:cNvPr id="84996" name="Slide Number Placeholder 3"/>
          <p:cNvSpPr>
            <a:spLocks noGrp="1"/>
          </p:cNvSpPr>
          <p:nvPr>
            <p:ph type="sldNum" sz="quarter" idx="5"/>
          </p:nvPr>
        </p:nvSpPr>
        <p:spPr>
          <a:noFill/>
        </p:spPr>
        <p:txBody>
          <a:bodyPr/>
          <a:lstStyle/>
          <a:p>
            <a:fld id="{A80DD78D-AFB1-4B1E-9267-8D62F706BB10}" type="slidenum">
              <a:rPr lang="en-US" smtClean="0"/>
              <a:pPr/>
              <a:t>45</a:t>
            </a:fld>
            <a:endParaRPr lang="en-US" dirty="0" smtClean="0"/>
          </a:p>
        </p:txBody>
      </p:sp>
    </p:spTree>
    <p:extLst>
      <p:ext uri="{BB962C8B-B14F-4D97-AF65-F5344CB8AC3E}">
        <p14:creationId xmlns:p14="http://schemas.microsoft.com/office/powerpoint/2010/main" val="18461662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Arial" charset="0"/>
                <a:ea typeface="+mn-ea"/>
                <a:cs typeface="+mn-cs"/>
              </a:rPr>
              <a:t>Question: </a:t>
            </a:r>
            <a:r>
              <a:rPr lang="en-US" sz="1200" kern="1200" dirty="0" smtClean="0">
                <a:solidFill>
                  <a:schemeClr val="tx1"/>
                </a:solidFill>
                <a:latin typeface="Arial" charset="0"/>
                <a:ea typeface="+mn-ea"/>
                <a:cs typeface="+mn-cs"/>
              </a:rPr>
              <a:t>How do you extinguish a class “B” fire?</a:t>
            </a:r>
          </a:p>
          <a:p>
            <a:r>
              <a:rPr lang="en-US" sz="1200" b="1" kern="1200" dirty="0" smtClean="0">
                <a:solidFill>
                  <a:schemeClr val="tx1"/>
                </a:solidFill>
                <a:latin typeface="Arial" charset="0"/>
                <a:ea typeface="+mn-ea"/>
                <a:cs typeface="+mn-cs"/>
              </a:rPr>
              <a:t> </a:t>
            </a:r>
            <a:endParaRPr lang="en-US" sz="1200" kern="1200" dirty="0" smtClean="0">
              <a:solidFill>
                <a:schemeClr val="tx1"/>
              </a:solidFill>
              <a:latin typeface="Arial" charset="0"/>
              <a:ea typeface="+mn-ea"/>
              <a:cs typeface="+mn-cs"/>
            </a:endParaRPr>
          </a:p>
          <a:p>
            <a:r>
              <a:rPr lang="en-US" sz="1200" b="1" kern="1200" dirty="0" smtClean="0">
                <a:solidFill>
                  <a:schemeClr val="tx1"/>
                </a:solidFill>
                <a:latin typeface="Arial" charset="0"/>
                <a:ea typeface="+mn-ea"/>
                <a:cs typeface="+mn-cs"/>
              </a:rPr>
              <a:t>Answer: </a:t>
            </a:r>
            <a:r>
              <a:rPr lang="en-US" sz="1200" kern="1200" dirty="0" smtClean="0">
                <a:solidFill>
                  <a:schemeClr val="tx1"/>
                </a:solidFill>
                <a:latin typeface="Arial" charset="0"/>
                <a:ea typeface="+mn-ea"/>
                <a:cs typeface="+mn-cs"/>
              </a:rPr>
              <a:t>Remove oxygen so vapors do not reach ignition source using foam, CO</a:t>
            </a:r>
            <a:r>
              <a:rPr lang="en-US" sz="1200" kern="1200" baseline="-25000" dirty="0" smtClean="0">
                <a:solidFill>
                  <a:schemeClr val="tx1"/>
                </a:solidFill>
                <a:latin typeface="Arial" charset="0"/>
                <a:ea typeface="+mn-ea"/>
                <a:cs typeface="+mn-cs"/>
              </a:rPr>
              <a:t>2</a:t>
            </a:r>
            <a:r>
              <a:rPr lang="en-US" sz="1200" kern="1200" dirty="0" smtClean="0">
                <a:solidFill>
                  <a:schemeClr val="tx1"/>
                </a:solidFill>
                <a:latin typeface="Arial" charset="0"/>
                <a:ea typeface="+mn-ea"/>
                <a:cs typeface="+mn-cs"/>
              </a:rPr>
              <a:t>, dry chemical or halon fire extinguishers.</a:t>
            </a:r>
          </a:p>
          <a:p>
            <a:endParaRPr lang="en-US" dirty="0" smtClean="0"/>
          </a:p>
          <a:p>
            <a:r>
              <a:rPr lang="en-US" sz="1200" b="1" kern="1200" dirty="0" smtClean="0">
                <a:solidFill>
                  <a:schemeClr val="tx1"/>
                </a:solidFill>
                <a:latin typeface="Arial" charset="0"/>
                <a:ea typeface="+mn-ea"/>
                <a:cs typeface="+mn-cs"/>
              </a:rPr>
              <a:t>Question:</a:t>
            </a:r>
            <a:r>
              <a:rPr lang="en-US" sz="1200" kern="1200" dirty="0" smtClean="0">
                <a:solidFill>
                  <a:schemeClr val="tx1"/>
                </a:solidFill>
                <a:latin typeface="Arial" charset="0"/>
                <a:ea typeface="+mn-ea"/>
                <a:cs typeface="+mn-cs"/>
              </a:rPr>
              <a:t> What are the characteristics of a class “C” fire?</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 </a:t>
            </a:r>
            <a:r>
              <a:rPr lang="en-US" sz="1200" kern="1200" dirty="0" smtClean="0">
                <a:solidFill>
                  <a:schemeClr val="tx1"/>
                </a:solidFill>
                <a:latin typeface="Arial" charset="0"/>
                <a:ea typeface="+mn-ea"/>
                <a:cs typeface="+mn-cs"/>
              </a:rPr>
              <a:t>White or black smoke coming from energized electrical equipment.</a:t>
            </a:r>
          </a:p>
          <a:p>
            <a:endParaRPr lang="en-US" dirty="0" smtClean="0"/>
          </a:p>
          <a:p>
            <a:r>
              <a:rPr lang="en-US" sz="1200" b="1" kern="1200" dirty="0" smtClean="0">
                <a:solidFill>
                  <a:schemeClr val="tx1"/>
                </a:solidFill>
                <a:latin typeface="Arial" charset="0"/>
                <a:ea typeface="+mn-ea"/>
                <a:cs typeface="+mn-cs"/>
              </a:rPr>
              <a:t>Question:</a:t>
            </a:r>
            <a:r>
              <a:rPr lang="en-US" sz="1200" kern="1200" dirty="0" smtClean="0">
                <a:solidFill>
                  <a:schemeClr val="tx1"/>
                </a:solidFill>
                <a:latin typeface="Arial" charset="0"/>
                <a:ea typeface="+mn-ea"/>
                <a:cs typeface="+mn-cs"/>
              </a:rPr>
              <a:t> What cautions should you take in extinguishing a class “K” fire?</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Answers:</a:t>
            </a:r>
            <a:r>
              <a:rPr lang="en-US" sz="1200" kern="1200" dirty="0" smtClean="0">
                <a:solidFill>
                  <a:schemeClr val="tx1"/>
                </a:solidFill>
                <a:latin typeface="Arial" charset="0"/>
                <a:ea typeface="+mn-ea"/>
                <a:cs typeface="+mn-cs"/>
              </a:rPr>
              <a:t> Do not use water; evacuate unnecessary personnel.</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latin typeface="Arial" charset="0"/>
                <a:ea typeface="+mn-ea"/>
                <a:cs typeface="+mn-cs"/>
              </a:rPr>
              <a:t>Note:</a:t>
            </a:r>
            <a:r>
              <a:rPr lang="en-US" sz="1200" kern="1200" dirty="0" smtClean="0">
                <a:solidFill>
                  <a:schemeClr val="tx1"/>
                </a:solidFill>
                <a:latin typeface="Arial" charset="0"/>
                <a:ea typeface="+mn-ea"/>
                <a:cs typeface="+mn-cs"/>
              </a:rPr>
              <a:t> The class of extinguisher should be clearly marked on the extinguisher shell. The picture-symbol labeling system currently in use is designed to make the operation of fire extinguishers more effective and safe to use through the use of less confusing pictorial labels. The system also emphasizes when not to use an extinguisher on certain types of fires.</a:t>
            </a:r>
          </a:p>
          <a:p>
            <a:endParaRPr lang="en-US" dirty="0"/>
          </a:p>
        </p:txBody>
      </p:sp>
      <p:sp>
        <p:nvSpPr>
          <p:cNvPr id="4" name="Slide Number Placeholder 3"/>
          <p:cNvSpPr>
            <a:spLocks noGrp="1"/>
          </p:cNvSpPr>
          <p:nvPr>
            <p:ph type="sldNum" sz="quarter" idx="10"/>
          </p:nvPr>
        </p:nvSpPr>
        <p:spPr/>
        <p:txBody>
          <a:bodyPr/>
          <a:lstStyle/>
          <a:p>
            <a:pPr>
              <a:defRPr/>
            </a:pPr>
            <a:fld id="{9A3D9C60-036F-413C-AE07-FBBB1E64A1FE}" type="slidenum">
              <a:rPr lang="en-US" smtClean="0"/>
              <a:pPr>
                <a:defRPr/>
              </a:pPr>
              <a:t>47</a:t>
            </a:fld>
            <a:endParaRPr lang="en-US" dirty="0"/>
          </a:p>
        </p:txBody>
      </p:sp>
    </p:spTree>
    <p:extLst>
      <p:ext uri="{BB962C8B-B14F-4D97-AF65-F5344CB8AC3E}">
        <p14:creationId xmlns:p14="http://schemas.microsoft.com/office/powerpoint/2010/main" val="3712007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endParaRPr lang="en-US" dirty="0" smtClean="0"/>
          </a:p>
        </p:txBody>
      </p:sp>
      <p:sp>
        <p:nvSpPr>
          <p:cNvPr id="87044" name="Slide Number Placeholder 3"/>
          <p:cNvSpPr>
            <a:spLocks noGrp="1"/>
          </p:cNvSpPr>
          <p:nvPr>
            <p:ph type="sldNum" sz="quarter" idx="5"/>
          </p:nvPr>
        </p:nvSpPr>
        <p:spPr>
          <a:noFill/>
        </p:spPr>
        <p:txBody>
          <a:bodyPr/>
          <a:lstStyle/>
          <a:p>
            <a:fld id="{E9D8887B-EB13-424B-9908-FEACC23393BD}" type="slidenum">
              <a:rPr lang="en-US" smtClean="0"/>
              <a:pPr/>
              <a:t>53</a:t>
            </a:fld>
            <a:endParaRPr lang="en-US" dirty="0" smtClean="0"/>
          </a:p>
        </p:txBody>
      </p:sp>
    </p:spTree>
    <p:extLst>
      <p:ext uri="{BB962C8B-B14F-4D97-AF65-F5344CB8AC3E}">
        <p14:creationId xmlns:p14="http://schemas.microsoft.com/office/powerpoint/2010/main" val="6684167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dirty="0" smtClean="0"/>
          </a:p>
        </p:txBody>
      </p:sp>
      <p:sp>
        <p:nvSpPr>
          <p:cNvPr id="88068" name="Slide Number Placeholder 3"/>
          <p:cNvSpPr>
            <a:spLocks noGrp="1"/>
          </p:cNvSpPr>
          <p:nvPr>
            <p:ph type="sldNum" sz="quarter" idx="5"/>
          </p:nvPr>
        </p:nvSpPr>
        <p:spPr>
          <a:noFill/>
        </p:spPr>
        <p:txBody>
          <a:bodyPr/>
          <a:lstStyle/>
          <a:p>
            <a:fld id="{8EC17A48-0ED8-4CBA-9366-6A59A4C30165}" type="slidenum">
              <a:rPr lang="en-US" smtClean="0"/>
              <a:pPr/>
              <a:t>54</a:t>
            </a:fld>
            <a:endParaRPr lang="en-US" dirty="0" smtClean="0"/>
          </a:p>
        </p:txBody>
      </p:sp>
    </p:spTree>
    <p:extLst>
      <p:ext uri="{BB962C8B-B14F-4D97-AF65-F5344CB8AC3E}">
        <p14:creationId xmlns:p14="http://schemas.microsoft.com/office/powerpoint/2010/main" val="34683622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en-US" dirty="0" smtClean="0"/>
          </a:p>
        </p:txBody>
      </p:sp>
      <p:sp>
        <p:nvSpPr>
          <p:cNvPr id="89092" name="Slide Number Placeholder 3"/>
          <p:cNvSpPr>
            <a:spLocks noGrp="1"/>
          </p:cNvSpPr>
          <p:nvPr>
            <p:ph type="sldNum" sz="quarter" idx="5"/>
          </p:nvPr>
        </p:nvSpPr>
        <p:spPr>
          <a:noFill/>
        </p:spPr>
        <p:txBody>
          <a:bodyPr/>
          <a:lstStyle/>
          <a:p>
            <a:fld id="{28430D05-9C36-4DDC-9078-A22F67B53B12}" type="slidenum">
              <a:rPr lang="en-US" smtClean="0"/>
              <a:pPr/>
              <a:t>55</a:t>
            </a:fld>
            <a:endParaRPr lang="en-US" dirty="0" smtClean="0"/>
          </a:p>
        </p:txBody>
      </p:sp>
    </p:spTree>
    <p:extLst>
      <p:ext uri="{BB962C8B-B14F-4D97-AF65-F5344CB8AC3E}">
        <p14:creationId xmlns:p14="http://schemas.microsoft.com/office/powerpoint/2010/main" val="3593348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Display</a:t>
            </a:r>
            <a:r>
              <a:rPr lang="en-US" sz="1200" kern="1200" dirty="0" smtClean="0">
                <a:solidFill>
                  <a:schemeClr val="tx1"/>
                </a:solidFill>
                <a:latin typeface="Arial" charset="0"/>
                <a:ea typeface="+mn-ea"/>
                <a:cs typeface="+mn-cs"/>
              </a:rPr>
              <a:t> a fire extinguisher and allow students to hold it if they wish. Point out the location of the pin and simulate how to pull the trigger and sweep the area.</a:t>
            </a:r>
          </a:p>
          <a:p>
            <a:endParaRPr lang="en-US" sz="1200" kern="120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latin typeface="Arial" charset="0"/>
                <a:ea typeface="+mn-ea"/>
                <a:cs typeface="+mn-cs"/>
              </a:rPr>
              <a:t>Invite </a:t>
            </a:r>
            <a:r>
              <a:rPr lang="en-US" sz="1200" kern="1200" dirty="0" smtClean="0">
                <a:solidFill>
                  <a:schemeClr val="tx1"/>
                </a:solidFill>
                <a:latin typeface="Arial" charset="0"/>
                <a:ea typeface="+mn-ea"/>
                <a:cs typeface="+mn-cs"/>
              </a:rPr>
              <a:t>students to share their experiences with using a fire extinguisher. Ask about the specific situation and how they and the people around them reacted to the situation.</a:t>
            </a:r>
          </a:p>
          <a:p>
            <a:endParaRPr lang="en-US" sz="1200" kern="1200" dirty="0">
              <a:solidFill>
                <a:schemeClr val="tx1"/>
              </a:solidFill>
              <a:latin typeface="Arial" charset="0"/>
              <a:ea typeface="+mn-ea"/>
              <a:cs typeface="+mn-cs"/>
            </a:endParaRPr>
          </a:p>
        </p:txBody>
      </p:sp>
      <p:sp>
        <p:nvSpPr>
          <p:cNvPr id="90116" name="Slide Number Placeholder 3"/>
          <p:cNvSpPr>
            <a:spLocks noGrp="1"/>
          </p:cNvSpPr>
          <p:nvPr>
            <p:ph type="sldNum" sz="quarter" idx="5"/>
          </p:nvPr>
        </p:nvSpPr>
        <p:spPr>
          <a:noFill/>
        </p:spPr>
        <p:txBody>
          <a:bodyPr/>
          <a:lstStyle/>
          <a:p>
            <a:fld id="{53AB1937-04D8-4B7C-A207-8794550C596B}" type="slidenum">
              <a:rPr lang="en-US" smtClean="0"/>
              <a:pPr/>
              <a:t>56</a:t>
            </a:fld>
            <a:endParaRPr lang="en-US" dirty="0" smtClean="0"/>
          </a:p>
        </p:txBody>
      </p:sp>
    </p:spTree>
    <p:extLst>
      <p:ext uri="{BB962C8B-B14F-4D97-AF65-F5344CB8AC3E}">
        <p14:creationId xmlns:p14="http://schemas.microsoft.com/office/powerpoint/2010/main" val="30152998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en-US" dirty="0" smtClean="0"/>
          </a:p>
        </p:txBody>
      </p:sp>
      <p:sp>
        <p:nvSpPr>
          <p:cNvPr id="91140" name="Slide Number Placeholder 3"/>
          <p:cNvSpPr>
            <a:spLocks noGrp="1"/>
          </p:cNvSpPr>
          <p:nvPr>
            <p:ph type="sldNum" sz="quarter" idx="5"/>
          </p:nvPr>
        </p:nvSpPr>
        <p:spPr>
          <a:noFill/>
        </p:spPr>
        <p:txBody>
          <a:bodyPr/>
          <a:lstStyle/>
          <a:p>
            <a:fld id="{2EA4022E-6FFF-44D7-A936-3B5D670D77CE}" type="slidenum">
              <a:rPr lang="en-US" smtClean="0"/>
              <a:pPr/>
              <a:t>57</a:t>
            </a:fld>
            <a:endParaRPr lang="en-US" dirty="0" smtClean="0"/>
          </a:p>
        </p:txBody>
      </p:sp>
    </p:spTree>
    <p:extLst>
      <p:ext uri="{BB962C8B-B14F-4D97-AF65-F5344CB8AC3E}">
        <p14:creationId xmlns:p14="http://schemas.microsoft.com/office/powerpoint/2010/main" val="24831839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dirty="0" smtClean="0"/>
          </a:p>
        </p:txBody>
      </p:sp>
      <p:sp>
        <p:nvSpPr>
          <p:cNvPr id="92164" name="Slide Number Placeholder 3"/>
          <p:cNvSpPr>
            <a:spLocks noGrp="1"/>
          </p:cNvSpPr>
          <p:nvPr>
            <p:ph type="sldNum" sz="quarter" idx="5"/>
          </p:nvPr>
        </p:nvSpPr>
        <p:spPr>
          <a:noFill/>
        </p:spPr>
        <p:txBody>
          <a:bodyPr/>
          <a:lstStyle/>
          <a:p>
            <a:fld id="{3EFD588F-C8C4-45DC-A933-A91B893E90BF}" type="slidenum">
              <a:rPr lang="en-US" smtClean="0"/>
              <a:pPr/>
              <a:t>58</a:t>
            </a:fld>
            <a:endParaRPr lang="en-US" dirty="0" smtClean="0"/>
          </a:p>
        </p:txBody>
      </p:sp>
    </p:spTree>
    <p:extLst>
      <p:ext uri="{BB962C8B-B14F-4D97-AF65-F5344CB8AC3E}">
        <p14:creationId xmlns:p14="http://schemas.microsoft.com/office/powerpoint/2010/main" val="1540475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dirty="0" smtClean="0"/>
          </a:p>
        </p:txBody>
      </p:sp>
      <p:sp>
        <p:nvSpPr>
          <p:cNvPr id="93188" name="Slide Number Placeholder 3"/>
          <p:cNvSpPr>
            <a:spLocks noGrp="1"/>
          </p:cNvSpPr>
          <p:nvPr>
            <p:ph type="sldNum" sz="quarter" idx="5"/>
          </p:nvPr>
        </p:nvSpPr>
        <p:spPr>
          <a:noFill/>
        </p:spPr>
        <p:txBody>
          <a:bodyPr/>
          <a:lstStyle/>
          <a:p>
            <a:fld id="{9F2C1AED-0EBE-4015-B067-068E5FABE7CB}" type="slidenum">
              <a:rPr lang="en-US" smtClean="0"/>
              <a:pPr/>
              <a:t>60</a:t>
            </a:fld>
            <a:endParaRPr lang="en-US" dirty="0" smtClean="0"/>
          </a:p>
        </p:txBody>
      </p:sp>
    </p:spTree>
    <p:extLst>
      <p:ext uri="{BB962C8B-B14F-4D97-AF65-F5344CB8AC3E}">
        <p14:creationId xmlns:p14="http://schemas.microsoft.com/office/powerpoint/2010/main" val="6677319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n-US" dirty="0" smtClean="0"/>
          </a:p>
        </p:txBody>
      </p:sp>
      <p:sp>
        <p:nvSpPr>
          <p:cNvPr id="94212" name="Slide Number Placeholder 3"/>
          <p:cNvSpPr>
            <a:spLocks noGrp="1"/>
          </p:cNvSpPr>
          <p:nvPr>
            <p:ph type="sldNum" sz="quarter" idx="5"/>
          </p:nvPr>
        </p:nvSpPr>
        <p:spPr>
          <a:noFill/>
        </p:spPr>
        <p:txBody>
          <a:bodyPr/>
          <a:lstStyle/>
          <a:p>
            <a:fld id="{124F4875-E9CB-47CA-9832-A2C414465049}" type="slidenum">
              <a:rPr lang="en-US" smtClean="0"/>
              <a:pPr/>
              <a:t>61</a:t>
            </a:fld>
            <a:endParaRPr lang="en-US" dirty="0" smtClean="0"/>
          </a:p>
        </p:txBody>
      </p:sp>
    </p:spTree>
    <p:extLst>
      <p:ext uri="{BB962C8B-B14F-4D97-AF65-F5344CB8AC3E}">
        <p14:creationId xmlns:p14="http://schemas.microsoft.com/office/powerpoint/2010/main" val="40745946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dirty="0" smtClean="0"/>
          </a:p>
        </p:txBody>
      </p:sp>
      <p:sp>
        <p:nvSpPr>
          <p:cNvPr id="68612" name="Slide Number Placeholder 3"/>
          <p:cNvSpPr>
            <a:spLocks noGrp="1"/>
          </p:cNvSpPr>
          <p:nvPr>
            <p:ph type="sldNum" sz="quarter" idx="5"/>
          </p:nvPr>
        </p:nvSpPr>
        <p:spPr>
          <a:noFill/>
        </p:spPr>
        <p:txBody>
          <a:bodyPr/>
          <a:lstStyle/>
          <a:p>
            <a:fld id="{6D5918F9-EE1E-42B3-8768-38D857AAF61E}" type="slidenum">
              <a:rPr lang="en-US" smtClean="0"/>
              <a:pPr/>
              <a:t>63</a:t>
            </a:fld>
            <a:endParaRPr lang="en-US" dirty="0" smtClean="0"/>
          </a:p>
        </p:txBody>
      </p:sp>
    </p:spTree>
    <p:extLst>
      <p:ext uri="{BB962C8B-B14F-4D97-AF65-F5344CB8AC3E}">
        <p14:creationId xmlns:p14="http://schemas.microsoft.com/office/powerpoint/2010/main" val="38540696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endParaRPr lang="en-US" dirty="0" smtClean="0"/>
          </a:p>
        </p:txBody>
      </p:sp>
      <p:sp>
        <p:nvSpPr>
          <p:cNvPr id="69636" name="Slide Number Placeholder 3"/>
          <p:cNvSpPr>
            <a:spLocks noGrp="1"/>
          </p:cNvSpPr>
          <p:nvPr>
            <p:ph type="sldNum" sz="quarter" idx="5"/>
          </p:nvPr>
        </p:nvSpPr>
        <p:spPr>
          <a:noFill/>
        </p:spPr>
        <p:txBody>
          <a:bodyPr/>
          <a:lstStyle/>
          <a:p>
            <a:fld id="{9F4D3F84-F5E4-422E-A58F-DF6453A70F59}" type="slidenum">
              <a:rPr lang="en-US" smtClean="0"/>
              <a:pPr/>
              <a:t>64</a:t>
            </a:fld>
            <a:endParaRPr lang="en-US" dirty="0" smtClean="0"/>
          </a:p>
        </p:txBody>
      </p:sp>
    </p:spTree>
    <p:extLst>
      <p:ext uri="{BB962C8B-B14F-4D97-AF65-F5344CB8AC3E}">
        <p14:creationId xmlns:p14="http://schemas.microsoft.com/office/powerpoint/2010/main" val="39512042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dirty="0" smtClean="0"/>
          </a:p>
        </p:txBody>
      </p:sp>
      <p:sp>
        <p:nvSpPr>
          <p:cNvPr id="77828" name="Slide Number Placeholder 3"/>
          <p:cNvSpPr>
            <a:spLocks noGrp="1"/>
          </p:cNvSpPr>
          <p:nvPr>
            <p:ph type="sldNum" sz="quarter" idx="5"/>
          </p:nvPr>
        </p:nvSpPr>
        <p:spPr>
          <a:noFill/>
        </p:spPr>
        <p:txBody>
          <a:bodyPr/>
          <a:lstStyle/>
          <a:p>
            <a:fld id="{15A0C968-D1AE-44FA-8C3E-5C716858CE4C}" type="slidenum">
              <a:rPr lang="en-US" smtClean="0"/>
              <a:pPr/>
              <a:t>65</a:t>
            </a:fld>
            <a:endParaRPr lang="en-US" dirty="0" smtClean="0"/>
          </a:p>
        </p:txBody>
      </p:sp>
    </p:spTree>
    <p:extLst>
      <p:ext uri="{BB962C8B-B14F-4D97-AF65-F5344CB8AC3E}">
        <p14:creationId xmlns:p14="http://schemas.microsoft.com/office/powerpoint/2010/main" val="26166525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dirty="0" smtClean="0"/>
          </a:p>
        </p:txBody>
      </p:sp>
      <p:sp>
        <p:nvSpPr>
          <p:cNvPr id="95236" name="Slide Number Placeholder 3"/>
          <p:cNvSpPr>
            <a:spLocks noGrp="1"/>
          </p:cNvSpPr>
          <p:nvPr>
            <p:ph type="sldNum" sz="quarter" idx="5"/>
          </p:nvPr>
        </p:nvSpPr>
        <p:spPr>
          <a:noFill/>
        </p:spPr>
        <p:txBody>
          <a:bodyPr/>
          <a:lstStyle/>
          <a:p>
            <a:fld id="{7651BA72-F4A9-4703-89C4-59F579FDC4E8}" type="slidenum">
              <a:rPr lang="en-US" smtClean="0"/>
              <a:pPr/>
              <a:t>67</a:t>
            </a:fld>
            <a:endParaRPr lang="en-US" dirty="0" smtClean="0"/>
          </a:p>
        </p:txBody>
      </p:sp>
    </p:spTree>
    <p:extLst>
      <p:ext uri="{BB962C8B-B14F-4D97-AF65-F5344CB8AC3E}">
        <p14:creationId xmlns:p14="http://schemas.microsoft.com/office/powerpoint/2010/main" val="1825717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6856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8143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6972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439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9145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3425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6778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297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0070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2208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2817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solidFill>
                  <a:srgbClr val="C51941"/>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None/>
              <a:defRPr sz="2400" b="0" i="0">
                <a:latin typeface="Futura Medium"/>
              </a:defRPr>
            </a:lvl1pPr>
            <a:lvl2pPr marL="457200" indent="0">
              <a:buNone/>
              <a:defRPr sz="2400" b="0" i="0">
                <a:latin typeface="Futura Medium"/>
              </a:defRPr>
            </a:lvl2pPr>
            <a:lvl3pPr marL="914400" indent="0">
              <a:buNone/>
              <a:defRPr sz="2400" b="0" i="0">
                <a:latin typeface="Futura Medium"/>
              </a:defRPr>
            </a:lvl3pPr>
            <a:lvl4pPr marL="1371600" indent="0">
              <a:buNone/>
              <a:defRPr sz="2400" b="0" i="0">
                <a:latin typeface="Futura Medium"/>
              </a:defRPr>
            </a:lvl4pPr>
            <a:lvl5pPr marL="1828800" indent="0">
              <a:buNone/>
              <a:defRPr sz="2400" b="0" i="0">
                <a:latin typeface="Futura Medium"/>
              </a:defRPr>
            </a:lvl5pPr>
          </a:lstStyle>
          <a:p>
            <a:pPr lvl="0"/>
            <a:r>
              <a:rPr lang="en-US" dirty="0" smtClean="0"/>
              <a:t>Click to edit Master text styles</a:t>
            </a:r>
          </a:p>
        </p:txBody>
      </p:sp>
      <p:sp>
        <p:nvSpPr>
          <p:cNvPr id="3" name="TextBox 2"/>
          <p:cNvSpPr txBox="1"/>
          <p:nvPr userDrawn="1"/>
        </p:nvSpPr>
        <p:spPr>
          <a:xfrm>
            <a:off x="546485" y="6450061"/>
            <a:ext cx="438727" cy="369332"/>
          </a:xfrm>
          <a:prstGeom prst="rect">
            <a:avLst/>
          </a:prstGeom>
          <a:noFill/>
        </p:spPr>
        <p:txBody>
          <a:bodyPr wrap="square" rtlCol="0">
            <a:spAutoFit/>
          </a:bodyPr>
          <a:lstStyle/>
          <a:p>
            <a:endParaRPr lang="en-US" dirty="0"/>
          </a:p>
        </p:txBody>
      </p:sp>
      <p:sp>
        <p:nvSpPr>
          <p:cNvPr id="6" name="Text Placeholder 4"/>
          <p:cNvSpPr>
            <a:spLocks noGrp="1"/>
          </p:cNvSpPr>
          <p:nvPr>
            <p:ph type="body" sz="quarter" idx="11" hasCustomPrompt="1"/>
          </p:nvPr>
        </p:nvSpPr>
        <p:spPr>
          <a:xfrm>
            <a:off x="765848" y="6403878"/>
            <a:ext cx="715867" cy="469515"/>
          </a:xfrm>
          <a:prstGeom prst="rect">
            <a:avLst/>
          </a:prstGeom>
        </p:spPr>
        <p:txBody>
          <a:bodyPr vert="horz"/>
          <a:lstStyle>
            <a:lvl1pPr marL="0" indent="0">
              <a:buNone/>
              <a:defRPr sz="1800" baseline="0">
                <a:solidFill>
                  <a:schemeClr val="bg1"/>
                </a:solidFill>
                <a:effectLst>
                  <a:outerShdw blurRad="25400" dist="38100" dir="2700000" algn="tl" rotWithShape="0">
                    <a:srgbClr val="000000">
                      <a:alpha val="43000"/>
                    </a:srgbClr>
                  </a:outerShdw>
                </a:effectLst>
                <a:latin typeface="Futura Std Medium Condensed"/>
              </a:defRPr>
            </a:lvl1pPr>
          </a:lstStyle>
          <a:p>
            <a:pPr lvl="0"/>
            <a:r>
              <a:rPr lang="en-US" dirty="0" smtClean="0"/>
              <a:t>xx</a:t>
            </a:r>
            <a:endParaRPr lang="en-US" dirty="0"/>
          </a:p>
        </p:txBody>
      </p:sp>
    </p:spTree>
    <p:extLst>
      <p:ext uri="{BB962C8B-B14F-4D97-AF65-F5344CB8AC3E}">
        <p14:creationId xmlns:p14="http://schemas.microsoft.com/office/powerpoint/2010/main" val="951205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solidFill>
                  <a:srgbClr val="C51941"/>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None/>
              <a:defRPr sz="2400" b="0" i="0">
                <a:latin typeface="Futura Medium"/>
              </a:defRPr>
            </a:lvl1pPr>
            <a:lvl2pPr marL="457200" indent="0">
              <a:buNone/>
              <a:defRPr sz="2400" b="0" i="0">
                <a:latin typeface="Futura Medium"/>
              </a:defRPr>
            </a:lvl2pPr>
            <a:lvl3pPr marL="914400" indent="0">
              <a:buNone/>
              <a:defRPr sz="2400" b="0" i="0">
                <a:latin typeface="Futura Medium"/>
              </a:defRPr>
            </a:lvl3pPr>
            <a:lvl4pPr marL="1371600" indent="0">
              <a:buNone/>
              <a:defRPr sz="2400" b="0" i="0">
                <a:latin typeface="Futura Medium"/>
              </a:defRPr>
            </a:lvl4pPr>
            <a:lvl5pPr marL="1828800" indent="0">
              <a:buNone/>
              <a:defRPr sz="2400" b="0" i="0">
                <a:latin typeface="Futura Medium"/>
              </a:defRPr>
            </a:lvl5pPr>
          </a:lstStyle>
          <a:p>
            <a:pPr lvl="0"/>
            <a:r>
              <a:rPr lang="en-US" dirty="0" smtClean="0"/>
              <a:t>Click to edit Master text styles</a:t>
            </a:r>
          </a:p>
        </p:txBody>
      </p:sp>
      <p:sp>
        <p:nvSpPr>
          <p:cNvPr id="3" name="TextBox 2"/>
          <p:cNvSpPr txBox="1"/>
          <p:nvPr userDrawn="1"/>
        </p:nvSpPr>
        <p:spPr>
          <a:xfrm>
            <a:off x="546485" y="6450061"/>
            <a:ext cx="438727" cy="369332"/>
          </a:xfrm>
          <a:prstGeom prst="rect">
            <a:avLst/>
          </a:prstGeom>
          <a:noFill/>
        </p:spPr>
        <p:txBody>
          <a:bodyPr wrap="square" rtlCol="0">
            <a:spAutoFit/>
          </a:bodyPr>
          <a:lstStyle/>
          <a:p>
            <a:endParaRPr lang="en-US" dirty="0"/>
          </a:p>
        </p:txBody>
      </p:sp>
      <p:sp>
        <p:nvSpPr>
          <p:cNvPr id="6" name="Text Placeholder 4"/>
          <p:cNvSpPr>
            <a:spLocks noGrp="1"/>
          </p:cNvSpPr>
          <p:nvPr>
            <p:ph type="body" sz="quarter" idx="11" hasCustomPrompt="1"/>
          </p:nvPr>
        </p:nvSpPr>
        <p:spPr>
          <a:xfrm>
            <a:off x="765848" y="6403878"/>
            <a:ext cx="715867" cy="469515"/>
          </a:xfrm>
          <a:prstGeom prst="rect">
            <a:avLst/>
          </a:prstGeom>
        </p:spPr>
        <p:txBody>
          <a:bodyPr vert="horz"/>
          <a:lstStyle>
            <a:lvl1pPr marL="0" indent="0">
              <a:buNone/>
              <a:defRPr sz="1800" baseline="0">
                <a:solidFill>
                  <a:schemeClr val="bg1"/>
                </a:solidFill>
                <a:effectLst>
                  <a:outerShdw blurRad="25400" dist="38100" dir="2700000" algn="tl" rotWithShape="0">
                    <a:srgbClr val="000000">
                      <a:alpha val="43000"/>
                    </a:srgbClr>
                  </a:outerShdw>
                </a:effectLst>
                <a:latin typeface="Futura Std Medium Condensed"/>
              </a:defRPr>
            </a:lvl1pPr>
          </a:lstStyle>
          <a:p>
            <a:pPr lvl="0"/>
            <a:r>
              <a:rPr lang="en-US" dirty="0" smtClean="0"/>
              <a:t>xx</a:t>
            </a:r>
            <a:endParaRPr lang="en-US" dirty="0"/>
          </a:p>
        </p:txBody>
      </p:sp>
    </p:spTree>
    <p:extLst>
      <p:ext uri="{BB962C8B-B14F-4D97-AF65-F5344CB8AC3E}">
        <p14:creationId xmlns:p14="http://schemas.microsoft.com/office/powerpoint/2010/main" val="74017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600200"/>
            <a:ext cx="4038600" cy="4525963"/>
          </a:xfrm>
        </p:spPr>
        <p:txBody>
          <a:bodyPr/>
          <a:lstStyle/>
          <a:p>
            <a:pPr lvl="0"/>
            <a:endParaRPr lang="en-US" noProof="0" dirty="0" smtClean="0"/>
          </a:p>
        </p:txBody>
      </p:sp>
      <p:sp>
        <p:nvSpPr>
          <p:cNvPr id="5" name="Rectangle 6"/>
          <p:cNvSpPr>
            <a:spLocks noGrp="1" noChangeArrowheads="1"/>
          </p:cNvSpPr>
          <p:nvPr>
            <p:ph type="sldNum" sz="quarter" idx="10"/>
          </p:nvPr>
        </p:nvSpPr>
        <p:spPr>
          <a:ln/>
        </p:spPr>
        <p:txBody>
          <a:bodyPr/>
          <a:lstStyle>
            <a:lvl1pPr>
              <a:defRPr/>
            </a:lvl1pPr>
          </a:lstStyle>
          <a:p>
            <a:pPr>
              <a:defRPr/>
            </a:pPr>
            <a:r>
              <a:rPr lang="en-US" dirty="0" smtClean="0"/>
              <a:t>2-3-</a:t>
            </a:r>
            <a:fld id="{F705896C-F9BB-43E8-A3EB-7DD0CAB39CD6}" type="slidenum">
              <a:rPr lang="en-US" smtClean="0"/>
              <a:pPr>
                <a:defRPr/>
              </a:pPr>
              <a:t>‹#›</a:t>
            </a:fld>
            <a:endParaRPr lang="en-US" dirty="0"/>
          </a:p>
        </p:txBody>
      </p:sp>
    </p:spTree>
    <p:extLst>
      <p:ext uri="{BB962C8B-B14F-4D97-AF65-F5344CB8AC3E}">
        <p14:creationId xmlns:p14="http://schemas.microsoft.com/office/powerpoint/2010/main" val="338529544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r>
              <a:rPr lang="en-US" dirty="0" smtClean="0"/>
              <a:t>2-3-</a:t>
            </a:r>
            <a:fld id="{01E320E1-4EC7-4897-AE40-99F3A4F67B71}" type="slidenum">
              <a:rPr lang="en-US" smtClean="0"/>
              <a:pPr>
                <a:defRPr/>
              </a:pPr>
              <a:t>‹#›</a:t>
            </a:fld>
            <a:endParaRPr lang="en-US" dirty="0"/>
          </a:p>
        </p:txBody>
      </p:sp>
    </p:spTree>
    <p:extLst>
      <p:ext uri="{BB962C8B-B14F-4D97-AF65-F5344CB8AC3E}">
        <p14:creationId xmlns:p14="http://schemas.microsoft.com/office/powerpoint/2010/main" val="417186686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solidFill>
                  <a:srgbClr val="C51941"/>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None/>
              <a:defRPr sz="2400" b="0" i="0">
                <a:latin typeface="Futura Medium"/>
              </a:defRPr>
            </a:lvl1pPr>
            <a:lvl2pPr marL="457200" indent="0">
              <a:buNone/>
              <a:defRPr sz="2400" b="0" i="0">
                <a:latin typeface="Futura Medium"/>
              </a:defRPr>
            </a:lvl2pPr>
            <a:lvl3pPr marL="914400" indent="0">
              <a:buNone/>
              <a:defRPr sz="2400" b="0" i="0">
                <a:latin typeface="Futura Medium"/>
              </a:defRPr>
            </a:lvl3pPr>
            <a:lvl4pPr marL="1371600" indent="0">
              <a:buNone/>
              <a:defRPr sz="2400" b="0" i="0">
                <a:latin typeface="Futura Medium"/>
              </a:defRPr>
            </a:lvl4pPr>
            <a:lvl5pPr marL="1828800" indent="0">
              <a:buNone/>
              <a:defRPr sz="2400" b="0" i="0">
                <a:latin typeface="Futura Medium"/>
              </a:defRPr>
            </a:lvl5pPr>
          </a:lstStyle>
          <a:p>
            <a:pPr lvl="0"/>
            <a:r>
              <a:rPr lang="en-US" dirty="0" smtClean="0"/>
              <a:t>Click to edit Master text styles</a:t>
            </a:r>
          </a:p>
        </p:txBody>
      </p:sp>
      <p:sp>
        <p:nvSpPr>
          <p:cNvPr id="3" name="TextBox 2"/>
          <p:cNvSpPr txBox="1"/>
          <p:nvPr userDrawn="1"/>
        </p:nvSpPr>
        <p:spPr>
          <a:xfrm>
            <a:off x="546485" y="6450061"/>
            <a:ext cx="438727" cy="369332"/>
          </a:xfrm>
          <a:prstGeom prst="rect">
            <a:avLst/>
          </a:prstGeom>
          <a:noFill/>
        </p:spPr>
        <p:txBody>
          <a:bodyPr wrap="square" rtlCol="0">
            <a:spAutoFit/>
          </a:bodyPr>
          <a:lstStyle/>
          <a:p>
            <a:endParaRPr lang="en-US" dirty="0"/>
          </a:p>
        </p:txBody>
      </p:sp>
      <p:sp>
        <p:nvSpPr>
          <p:cNvPr id="6" name="Text Placeholder 4"/>
          <p:cNvSpPr>
            <a:spLocks noGrp="1"/>
          </p:cNvSpPr>
          <p:nvPr>
            <p:ph type="body" sz="quarter" idx="11" hasCustomPrompt="1"/>
          </p:nvPr>
        </p:nvSpPr>
        <p:spPr>
          <a:xfrm>
            <a:off x="765848" y="6403878"/>
            <a:ext cx="715867" cy="469515"/>
          </a:xfrm>
          <a:prstGeom prst="rect">
            <a:avLst/>
          </a:prstGeom>
        </p:spPr>
        <p:txBody>
          <a:bodyPr vert="horz"/>
          <a:lstStyle>
            <a:lvl1pPr marL="0" indent="0">
              <a:buNone/>
              <a:defRPr sz="1800" baseline="0">
                <a:solidFill>
                  <a:schemeClr val="bg1"/>
                </a:solidFill>
                <a:effectLst>
                  <a:outerShdw blurRad="25400" dist="38100" dir="2700000" algn="tl" rotWithShape="0">
                    <a:srgbClr val="000000">
                      <a:alpha val="43000"/>
                    </a:srgbClr>
                  </a:outerShdw>
                </a:effectLst>
                <a:latin typeface="Futura Std Medium Condensed"/>
              </a:defRPr>
            </a:lvl1pPr>
          </a:lstStyle>
          <a:p>
            <a:pPr lvl="0"/>
            <a:r>
              <a:rPr lang="en-US" dirty="0" smtClean="0"/>
              <a:t>xx</a:t>
            </a:r>
            <a:endParaRPr lang="en-US" dirty="0"/>
          </a:p>
        </p:txBody>
      </p:sp>
    </p:spTree>
    <p:extLst>
      <p:ext uri="{BB962C8B-B14F-4D97-AF65-F5344CB8AC3E}">
        <p14:creationId xmlns:p14="http://schemas.microsoft.com/office/powerpoint/2010/main" val="754768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solidFill>
                  <a:srgbClr val="C51941"/>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None/>
              <a:defRPr sz="2400" b="0" i="0">
                <a:latin typeface="Futura Medium"/>
              </a:defRPr>
            </a:lvl1pPr>
            <a:lvl2pPr marL="457200" indent="0">
              <a:buNone/>
              <a:defRPr sz="2400" b="0" i="0">
                <a:latin typeface="Futura Medium"/>
              </a:defRPr>
            </a:lvl2pPr>
            <a:lvl3pPr marL="914400" indent="0">
              <a:buNone/>
              <a:defRPr sz="2400" b="0" i="0">
                <a:latin typeface="Futura Medium"/>
              </a:defRPr>
            </a:lvl3pPr>
            <a:lvl4pPr marL="1371600" indent="0">
              <a:buNone/>
              <a:defRPr sz="2400" b="0" i="0">
                <a:latin typeface="Futura Medium"/>
              </a:defRPr>
            </a:lvl4pPr>
            <a:lvl5pPr marL="1828800" indent="0">
              <a:buNone/>
              <a:defRPr sz="2400" b="0" i="0">
                <a:latin typeface="Futura Medium"/>
              </a:defRPr>
            </a:lvl5pPr>
          </a:lstStyle>
          <a:p>
            <a:pPr lvl="0"/>
            <a:r>
              <a:rPr lang="en-US" dirty="0" smtClean="0"/>
              <a:t>Click to edit Master text styles</a:t>
            </a:r>
          </a:p>
        </p:txBody>
      </p:sp>
      <p:sp>
        <p:nvSpPr>
          <p:cNvPr id="3" name="TextBox 2"/>
          <p:cNvSpPr txBox="1"/>
          <p:nvPr userDrawn="1"/>
        </p:nvSpPr>
        <p:spPr>
          <a:xfrm>
            <a:off x="546485" y="6450061"/>
            <a:ext cx="438727" cy="369332"/>
          </a:xfrm>
          <a:prstGeom prst="rect">
            <a:avLst/>
          </a:prstGeom>
          <a:noFill/>
        </p:spPr>
        <p:txBody>
          <a:bodyPr wrap="square" rtlCol="0">
            <a:spAutoFit/>
          </a:bodyPr>
          <a:lstStyle/>
          <a:p>
            <a:endParaRPr lang="en-US" dirty="0"/>
          </a:p>
        </p:txBody>
      </p:sp>
      <p:sp>
        <p:nvSpPr>
          <p:cNvPr id="6" name="Text Placeholder 4"/>
          <p:cNvSpPr>
            <a:spLocks noGrp="1"/>
          </p:cNvSpPr>
          <p:nvPr>
            <p:ph type="body" sz="quarter" idx="11" hasCustomPrompt="1"/>
          </p:nvPr>
        </p:nvSpPr>
        <p:spPr>
          <a:xfrm>
            <a:off x="765848" y="6403878"/>
            <a:ext cx="715867" cy="469515"/>
          </a:xfrm>
          <a:prstGeom prst="rect">
            <a:avLst/>
          </a:prstGeom>
        </p:spPr>
        <p:txBody>
          <a:bodyPr vert="horz"/>
          <a:lstStyle>
            <a:lvl1pPr marL="0" indent="0">
              <a:buNone/>
              <a:defRPr sz="1800" baseline="0">
                <a:solidFill>
                  <a:schemeClr val="bg1"/>
                </a:solidFill>
                <a:effectLst>
                  <a:outerShdw blurRad="25400" dist="38100" dir="2700000" algn="tl" rotWithShape="0">
                    <a:srgbClr val="000000">
                      <a:alpha val="43000"/>
                    </a:srgbClr>
                  </a:outerShdw>
                </a:effectLst>
                <a:latin typeface="Futura Std Medium Condensed"/>
              </a:defRPr>
            </a:lvl1pPr>
          </a:lstStyle>
          <a:p>
            <a:pPr lvl="0"/>
            <a:r>
              <a:rPr lang="en-US" dirty="0" smtClean="0"/>
              <a:t>xx</a:t>
            </a:r>
            <a:endParaRPr lang="en-US" dirty="0"/>
          </a:p>
        </p:txBody>
      </p:sp>
    </p:spTree>
    <p:extLst>
      <p:ext uri="{BB962C8B-B14F-4D97-AF65-F5344CB8AC3E}">
        <p14:creationId xmlns:p14="http://schemas.microsoft.com/office/powerpoint/2010/main" val="23152061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solidFill>
                  <a:srgbClr val="C51941"/>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None/>
              <a:defRPr sz="2400" b="0" i="0">
                <a:latin typeface="Futura Medium"/>
              </a:defRPr>
            </a:lvl1pPr>
            <a:lvl2pPr marL="457200" indent="0">
              <a:buNone/>
              <a:defRPr sz="2400" b="0" i="0">
                <a:latin typeface="Futura Medium"/>
              </a:defRPr>
            </a:lvl2pPr>
            <a:lvl3pPr marL="914400" indent="0">
              <a:buNone/>
              <a:defRPr sz="2400" b="0" i="0">
                <a:latin typeface="Futura Medium"/>
              </a:defRPr>
            </a:lvl3pPr>
            <a:lvl4pPr marL="1371600" indent="0">
              <a:buNone/>
              <a:defRPr sz="2400" b="0" i="0">
                <a:latin typeface="Futura Medium"/>
              </a:defRPr>
            </a:lvl4pPr>
            <a:lvl5pPr marL="1828800" indent="0">
              <a:buNone/>
              <a:defRPr sz="2400" b="0" i="0">
                <a:latin typeface="Futura Medium"/>
              </a:defRPr>
            </a:lvl5pPr>
          </a:lstStyle>
          <a:p>
            <a:pPr lvl="0"/>
            <a:r>
              <a:rPr lang="en-US" dirty="0" smtClean="0"/>
              <a:t>Click to edit Master text styles</a:t>
            </a:r>
          </a:p>
        </p:txBody>
      </p:sp>
      <p:sp>
        <p:nvSpPr>
          <p:cNvPr id="3" name="TextBox 2"/>
          <p:cNvSpPr txBox="1"/>
          <p:nvPr userDrawn="1"/>
        </p:nvSpPr>
        <p:spPr>
          <a:xfrm>
            <a:off x="546485" y="6450061"/>
            <a:ext cx="438727" cy="369332"/>
          </a:xfrm>
          <a:prstGeom prst="rect">
            <a:avLst/>
          </a:prstGeom>
          <a:noFill/>
        </p:spPr>
        <p:txBody>
          <a:bodyPr wrap="square" rtlCol="0">
            <a:spAutoFit/>
          </a:bodyPr>
          <a:lstStyle/>
          <a:p>
            <a:endParaRPr lang="en-US" dirty="0"/>
          </a:p>
        </p:txBody>
      </p:sp>
      <p:sp>
        <p:nvSpPr>
          <p:cNvPr id="6" name="Text Placeholder 4"/>
          <p:cNvSpPr>
            <a:spLocks noGrp="1"/>
          </p:cNvSpPr>
          <p:nvPr>
            <p:ph type="body" sz="quarter" idx="11" hasCustomPrompt="1"/>
          </p:nvPr>
        </p:nvSpPr>
        <p:spPr>
          <a:xfrm>
            <a:off x="765848" y="6403878"/>
            <a:ext cx="715867" cy="469515"/>
          </a:xfrm>
          <a:prstGeom prst="rect">
            <a:avLst/>
          </a:prstGeom>
        </p:spPr>
        <p:txBody>
          <a:bodyPr vert="horz"/>
          <a:lstStyle>
            <a:lvl1pPr marL="0" indent="0">
              <a:buNone/>
              <a:defRPr sz="1800" baseline="0">
                <a:solidFill>
                  <a:schemeClr val="bg1"/>
                </a:solidFill>
                <a:effectLst>
                  <a:outerShdw blurRad="25400" dist="38100" dir="2700000" algn="tl" rotWithShape="0">
                    <a:srgbClr val="000000">
                      <a:alpha val="43000"/>
                    </a:srgbClr>
                  </a:outerShdw>
                </a:effectLst>
                <a:latin typeface="Futura Std Medium Condensed"/>
              </a:defRPr>
            </a:lvl1pPr>
          </a:lstStyle>
          <a:p>
            <a:pPr lvl="0"/>
            <a:r>
              <a:rPr lang="en-US" dirty="0" smtClean="0"/>
              <a:t>xx</a:t>
            </a:r>
            <a:endParaRPr lang="en-US" dirty="0"/>
          </a:p>
        </p:txBody>
      </p:sp>
    </p:spTree>
    <p:extLst>
      <p:ext uri="{BB962C8B-B14F-4D97-AF65-F5344CB8AC3E}">
        <p14:creationId xmlns:p14="http://schemas.microsoft.com/office/powerpoint/2010/main" val="1731667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solidFill>
                  <a:srgbClr val="C51941"/>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None/>
              <a:defRPr sz="2400" b="0" i="0">
                <a:latin typeface="Futura Medium"/>
              </a:defRPr>
            </a:lvl1pPr>
            <a:lvl2pPr marL="457200" indent="0">
              <a:buNone/>
              <a:defRPr sz="2400" b="0" i="0">
                <a:latin typeface="Futura Medium"/>
              </a:defRPr>
            </a:lvl2pPr>
            <a:lvl3pPr marL="914400" indent="0">
              <a:buNone/>
              <a:defRPr sz="2400" b="0" i="0">
                <a:latin typeface="Futura Medium"/>
              </a:defRPr>
            </a:lvl3pPr>
            <a:lvl4pPr marL="1371600" indent="0">
              <a:buNone/>
              <a:defRPr sz="2400" b="0" i="0">
                <a:latin typeface="Futura Medium"/>
              </a:defRPr>
            </a:lvl4pPr>
            <a:lvl5pPr marL="1828800" indent="0">
              <a:buNone/>
              <a:defRPr sz="2400" b="0" i="0">
                <a:latin typeface="Futura Medium"/>
              </a:defRPr>
            </a:lvl5pPr>
          </a:lstStyle>
          <a:p>
            <a:pPr lvl="0"/>
            <a:r>
              <a:rPr lang="en-US" dirty="0" smtClean="0"/>
              <a:t>Click to edit Master text styles</a:t>
            </a:r>
          </a:p>
        </p:txBody>
      </p:sp>
      <p:sp>
        <p:nvSpPr>
          <p:cNvPr id="3" name="TextBox 2"/>
          <p:cNvSpPr txBox="1"/>
          <p:nvPr userDrawn="1"/>
        </p:nvSpPr>
        <p:spPr>
          <a:xfrm>
            <a:off x="546485" y="6450061"/>
            <a:ext cx="438727" cy="369332"/>
          </a:xfrm>
          <a:prstGeom prst="rect">
            <a:avLst/>
          </a:prstGeom>
          <a:noFill/>
        </p:spPr>
        <p:txBody>
          <a:bodyPr wrap="square" rtlCol="0">
            <a:spAutoFit/>
          </a:bodyPr>
          <a:lstStyle/>
          <a:p>
            <a:endParaRPr lang="en-US" dirty="0"/>
          </a:p>
        </p:txBody>
      </p:sp>
      <p:sp>
        <p:nvSpPr>
          <p:cNvPr id="6" name="Text Placeholder 4"/>
          <p:cNvSpPr>
            <a:spLocks noGrp="1"/>
          </p:cNvSpPr>
          <p:nvPr>
            <p:ph type="body" sz="quarter" idx="11" hasCustomPrompt="1"/>
          </p:nvPr>
        </p:nvSpPr>
        <p:spPr>
          <a:xfrm>
            <a:off x="765848" y="6403878"/>
            <a:ext cx="715867" cy="469515"/>
          </a:xfrm>
          <a:prstGeom prst="rect">
            <a:avLst/>
          </a:prstGeom>
        </p:spPr>
        <p:txBody>
          <a:bodyPr vert="horz"/>
          <a:lstStyle>
            <a:lvl1pPr marL="0" indent="0">
              <a:buNone/>
              <a:defRPr sz="1800" baseline="0">
                <a:solidFill>
                  <a:schemeClr val="bg1"/>
                </a:solidFill>
                <a:effectLst>
                  <a:outerShdw blurRad="25400" dist="38100" dir="2700000" algn="tl" rotWithShape="0">
                    <a:srgbClr val="000000">
                      <a:alpha val="43000"/>
                    </a:srgbClr>
                  </a:outerShdw>
                </a:effectLst>
                <a:latin typeface="Futura Std Medium Condensed"/>
              </a:defRPr>
            </a:lvl1pPr>
          </a:lstStyle>
          <a:p>
            <a:pPr lvl="0"/>
            <a:r>
              <a:rPr lang="en-US" dirty="0" smtClean="0"/>
              <a:t>xx</a:t>
            </a:r>
            <a:endParaRPr lang="en-US" dirty="0"/>
          </a:p>
        </p:txBody>
      </p:sp>
    </p:spTree>
    <p:extLst>
      <p:ext uri="{BB962C8B-B14F-4D97-AF65-F5344CB8AC3E}">
        <p14:creationId xmlns:p14="http://schemas.microsoft.com/office/powerpoint/2010/main" val="37095742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solidFill>
                  <a:srgbClr val="C51941"/>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None/>
              <a:defRPr sz="2400" b="0" i="0">
                <a:latin typeface="Futura Medium"/>
              </a:defRPr>
            </a:lvl1pPr>
            <a:lvl2pPr marL="457200" indent="0">
              <a:buNone/>
              <a:defRPr sz="2400" b="0" i="0">
                <a:latin typeface="Futura Medium"/>
              </a:defRPr>
            </a:lvl2pPr>
            <a:lvl3pPr marL="914400" indent="0">
              <a:buNone/>
              <a:defRPr sz="2400" b="0" i="0">
                <a:latin typeface="Futura Medium"/>
              </a:defRPr>
            </a:lvl3pPr>
            <a:lvl4pPr marL="1371600" indent="0">
              <a:buNone/>
              <a:defRPr sz="2400" b="0" i="0">
                <a:latin typeface="Futura Medium"/>
              </a:defRPr>
            </a:lvl4pPr>
            <a:lvl5pPr marL="1828800" indent="0">
              <a:buNone/>
              <a:defRPr sz="2400" b="0" i="0">
                <a:latin typeface="Futura Medium"/>
              </a:defRPr>
            </a:lvl5pPr>
          </a:lstStyle>
          <a:p>
            <a:pPr lvl="0"/>
            <a:r>
              <a:rPr lang="en-US" dirty="0" smtClean="0"/>
              <a:t>Click to edit Master text styles</a:t>
            </a:r>
          </a:p>
        </p:txBody>
      </p:sp>
      <p:sp>
        <p:nvSpPr>
          <p:cNvPr id="3" name="TextBox 2"/>
          <p:cNvSpPr txBox="1"/>
          <p:nvPr userDrawn="1"/>
        </p:nvSpPr>
        <p:spPr>
          <a:xfrm>
            <a:off x="546485" y="6450061"/>
            <a:ext cx="438727" cy="369332"/>
          </a:xfrm>
          <a:prstGeom prst="rect">
            <a:avLst/>
          </a:prstGeom>
          <a:noFill/>
        </p:spPr>
        <p:txBody>
          <a:bodyPr wrap="square" rtlCol="0">
            <a:spAutoFit/>
          </a:bodyPr>
          <a:lstStyle/>
          <a:p>
            <a:endParaRPr lang="en-US" dirty="0"/>
          </a:p>
        </p:txBody>
      </p:sp>
      <p:sp>
        <p:nvSpPr>
          <p:cNvPr id="6" name="Text Placeholder 4"/>
          <p:cNvSpPr>
            <a:spLocks noGrp="1"/>
          </p:cNvSpPr>
          <p:nvPr>
            <p:ph type="body" sz="quarter" idx="11" hasCustomPrompt="1"/>
          </p:nvPr>
        </p:nvSpPr>
        <p:spPr>
          <a:xfrm>
            <a:off x="765848" y="6403878"/>
            <a:ext cx="715867" cy="469515"/>
          </a:xfrm>
          <a:prstGeom prst="rect">
            <a:avLst/>
          </a:prstGeom>
        </p:spPr>
        <p:txBody>
          <a:bodyPr vert="horz"/>
          <a:lstStyle>
            <a:lvl1pPr marL="0" indent="0">
              <a:buNone/>
              <a:defRPr sz="1800" baseline="0">
                <a:solidFill>
                  <a:schemeClr val="bg1"/>
                </a:solidFill>
                <a:effectLst>
                  <a:outerShdw blurRad="25400" dist="38100" dir="2700000" algn="tl" rotWithShape="0">
                    <a:srgbClr val="000000">
                      <a:alpha val="43000"/>
                    </a:srgbClr>
                  </a:outerShdw>
                </a:effectLst>
                <a:latin typeface="Futura Std Medium Condensed"/>
              </a:defRPr>
            </a:lvl1pPr>
          </a:lstStyle>
          <a:p>
            <a:pPr lvl="0"/>
            <a:r>
              <a:rPr lang="en-US" dirty="0" smtClean="0"/>
              <a:t>xx</a:t>
            </a:r>
            <a:endParaRPr lang="en-US" dirty="0"/>
          </a:p>
        </p:txBody>
      </p:sp>
    </p:spTree>
    <p:extLst>
      <p:ext uri="{BB962C8B-B14F-4D97-AF65-F5344CB8AC3E}">
        <p14:creationId xmlns:p14="http://schemas.microsoft.com/office/powerpoint/2010/main" val="533702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solidFill>
                  <a:srgbClr val="C51941"/>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None/>
              <a:defRPr sz="2400" b="0" i="0">
                <a:latin typeface="Futura Medium"/>
              </a:defRPr>
            </a:lvl1pPr>
            <a:lvl2pPr marL="457200" indent="0">
              <a:buNone/>
              <a:defRPr sz="2400" b="0" i="0">
                <a:latin typeface="Futura Medium"/>
              </a:defRPr>
            </a:lvl2pPr>
            <a:lvl3pPr marL="914400" indent="0">
              <a:buNone/>
              <a:defRPr sz="2400" b="0" i="0">
                <a:latin typeface="Futura Medium"/>
              </a:defRPr>
            </a:lvl3pPr>
            <a:lvl4pPr marL="1371600" indent="0">
              <a:buNone/>
              <a:defRPr sz="2400" b="0" i="0">
                <a:latin typeface="Futura Medium"/>
              </a:defRPr>
            </a:lvl4pPr>
            <a:lvl5pPr marL="1828800" indent="0">
              <a:buNone/>
              <a:defRPr sz="2400" b="0" i="0">
                <a:latin typeface="Futura Medium"/>
              </a:defRPr>
            </a:lvl5pPr>
          </a:lstStyle>
          <a:p>
            <a:pPr lvl="0"/>
            <a:r>
              <a:rPr lang="en-US" dirty="0" smtClean="0"/>
              <a:t>Click to edit Master text styles</a:t>
            </a:r>
          </a:p>
        </p:txBody>
      </p:sp>
      <p:sp>
        <p:nvSpPr>
          <p:cNvPr id="3" name="TextBox 2"/>
          <p:cNvSpPr txBox="1"/>
          <p:nvPr userDrawn="1"/>
        </p:nvSpPr>
        <p:spPr>
          <a:xfrm>
            <a:off x="546485" y="6450061"/>
            <a:ext cx="438727" cy="369332"/>
          </a:xfrm>
          <a:prstGeom prst="rect">
            <a:avLst/>
          </a:prstGeom>
          <a:noFill/>
        </p:spPr>
        <p:txBody>
          <a:bodyPr wrap="square" rtlCol="0">
            <a:spAutoFit/>
          </a:bodyPr>
          <a:lstStyle/>
          <a:p>
            <a:endParaRPr lang="en-US" dirty="0"/>
          </a:p>
        </p:txBody>
      </p:sp>
      <p:sp>
        <p:nvSpPr>
          <p:cNvPr id="6" name="Text Placeholder 4"/>
          <p:cNvSpPr>
            <a:spLocks noGrp="1"/>
          </p:cNvSpPr>
          <p:nvPr>
            <p:ph type="body" sz="quarter" idx="11" hasCustomPrompt="1"/>
          </p:nvPr>
        </p:nvSpPr>
        <p:spPr>
          <a:xfrm>
            <a:off x="765848" y="6403878"/>
            <a:ext cx="715867" cy="469515"/>
          </a:xfrm>
          <a:prstGeom prst="rect">
            <a:avLst/>
          </a:prstGeom>
        </p:spPr>
        <p:txBody>
          <a:bodyPr vert="horz"/>
          <a:lstStyle>
            <a:lvl1pPr marL="0" indent="0">
              <a:buNone/>
              <a:defRPr sz="1800" baseline="0">
                <a:solidFill>
                  <a:schemeClr val="bg1"/>
                </a:solidFill>
                <a:effectLst>
                  <a:outerShdw blurRad="25400" dist="38100" dir="2700000" algn="tl" rotWithShape="0">
                    <a:srgbClr val="000000">
                      <a:alpha val="43000"/>
                    </a:srgbClr>
                  </a:outerShdw>
                </a:effectLst>
                <a:latin typeface="Futura Std Medium Condensed"/>
              </a:defRPr>
            </a:lvl1pPr>
          </a:lstStyle>
          <a:p>
            <a:pPr lvl="0"/>
            <a:r>
              <a:rPr lang="en-US" dirty="0" smtClean="0"/>
              <a:t>xx</a:t>
            </a:r>
            <a:endParaRPr lang="en-US" dirty="0"/>
          </a:p>
        </p:txBody>
      </p:sp>
    </p:spTree>
    <p:extLst>
      <p:ext uri="{BB962C8B-B14F-4D97-AF65-F5344CB8AC3E}">
        <p14:creationId xmlns:p14="http://schemas.microsoft.com/office/powerpoint/2010/main" val="447178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solidFill>
                  <a:srgbClr val="C51941"/>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None/>
              <a:defRPr sz="2400" b="0" i="0">
                <a:latin typeface="Futura Medium"/>
              </a:defRPr>
            </a:lvl1pPr>
            <a:lvl2pPr marL="457200" indent="0">
              <a:buNone/>
              <a:defRPr sz="2400" b="0" i="0">
                <a:latin typeface="Futura Medium"/>
              </a:defRPr>
            </a:lvl2pPr>
            <a:lvl3pPr marL="914400" indent="0">
              <a:buNone/>
              <a:defRPr sz="2400" b="0" i="0">
                <a:latin typeface="Futura Medium"/>
              </a:defRPr>
            </a:lvl3pPr>
            <a:lvl4pPr marL="1371600" indent="0">
              <a:buNone/>
              <a:defRPr sz="2400" b="0" i="0">
                <a:latin typeface="Futura Medium"/>
              </a:defRPr>
            </a:lvl4pPr>
            <a:lvl5pPr marL="1828800" indent="0">
              <a:buNone/>
              <a:defRPr sz="2400" b="0" i="0">
                <a:latin typeface="Futura Medium"/>
              </a:defRPr>
            </a:lvl5pPr>
          </a:lstStyle>
          <a:p>
            <a:pPr lvl="0"/>
            <a:r>
              <a:rPr lang="en-US" dirty="0" smtClean="0"/>
              <a:t>Click to edit Master text styles</a:t>
            </a:r>
          </a:p>
        </p:txBody>
      </p:sp>
      <p:sp>
        <p:nvSpPr>
          <p:cNvPr id="3" name="TextBox 2"/>
          <p:cNvSpPr txBox="1"/>
          <p:nvPr userDrawn="1"/>
        </p:nvSpPr>
        <p:spPr>
          <a:xfrm>
            <a:off x="546485" y="6450061"/>
            <a:ext cx="438727" cy="369332"/>
          </a:xfrm>
          <a:prstGeom prst="rect">
            <a:avLst/>
          </a:prstGeom>
          <a:noFill/>
        </p:spPr>
        <p:txBody>
          <a:bodyPr wrap="square" rtlCol="0">
            <a:spAutoFit/>
          </a:bodyPr>
          <a:lstStyle/>
          <a:p>
            <a:endParaRPr lang="en-US" dirty="0"/>
          </a:p>
        </p:txBody>
      </p:sp>
      <p:sp>
        <p:nvSpPr>
          <p:cNvPr id="6" name="Text Placeholder 4"/>
          <p:cNvSpPr>
            <a:spLocks noGrp="1"/>
          </p:cNvSpPr>
          <p:nvPr>
            <p:ph type="body" sz="quarter" idx="11" hasCustomPrompt="1"/>
          </p:nvPr>
        </p:nvSpPr>
        <p:spPr>
          <a:xfrm>
            <a:off x="765848" y="6403878"/>
            <a:ext cx="715867" cy="469515"/>
          </a:xfrm>
          <a:prstGeom prst="rect">
            <a:avLst/>
          </a:prstGeom>
        </p:spPr>
        <p:txBody>
          <a:bodyPr vert="horz"/>
          <a:lstStyle>
            <a:lvl1pPr marL="0" indent="0">
              <a:buNone/>
              <a:defRPr sz="1800" baseline="0">
                <a:solidFill>
                  <a:schemeClr val="bg1"/>
                </a:solidFill>
                <a:effectLst>
                  <a:outerShdw blurRad="25400" dist="38100" dir="2700000" algn="tl" rotWithShape="0">
                    <a:srgbClr val="000000">
                      <a:alpha val="43000"/>
                    </a:srgbClr>
                  </a:outerShdw>
                </a:effectLst>
                <a:latin typeface="Futura Std Medium Condensed"/>
              </a:defRPr>
            </a:lvl1pPr>
          </a:lstStyle>
          <a:p>
            <a:pPr lvl="0"/>
            <a:r>
              <a:rPr lang="en-US" dirty="0" smtClean="0"/>
              <a:t>xx</a:t>
            </a:r>
            <a:endParaRPr lang="en-US" dirty="0"/>
          </a:p>
        </p:txBody>
      </p:sp>
    </p:spTree>
    <p:extLst>
      <p:ext uri="{BB962C8B-B14F-4D97-AF65-F5344CB8AC3E}">
        <p14:creationId xmlns:p14="http://schemas.microsoft.com/office/powerpoint/2010/main" val="22713979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85916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14834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79455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37464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30259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31275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38487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27018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33736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98872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6036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11E8269A-8C29-DD46-BC6C-3666A3E5B04E}" type="datetimeFigureOut">
              <a:rPr lang="en-US" smtClean="0">
                <a:solidFill>
                  <a:prstClr val="black">
                    <a:tint val="75000"/>
                  </a:prstClr>
                </a:solidFill>
                <a:latin typeface="Calibri"/>
              </a:rPr>
              <a:pPr defTabSz="457200" fontAlgn="auto">
                <a:spcBef>
                  <a:spcPts val="0"/>
                </a:spcBef>
                <a:spcAft>
                  <a:spcPts val="0"/>
                </a:spcAft>
              </a:pPr>
              <a:t>1/19/2016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F52C2F3C-1DFD-8147-AC09-3AF9FB7DE374}" type="slidenum">
              <a:rPr lang="en-US" smtClean="0">
                <a:solidFill>
                  <a:prstClr val="black">
                    <a:tint val="75000"/>
                  </a:prstClr>
                </a:solidFill>
                <a:latin typeface="Calibri"/>
              </a:rPr>
              <a:pPr defTabSz="457200" fontAlgn="auto">
                <a:spcBef>
                  <a:spcPts val="0"/>
                </a:spcBef>
                <a:spcAft>
                  <a:spcPts val="0"/>
                </a:spcAft>
              </a:pPr>
              <a:t>‹#›</a:t>
            </a:fld>
            <a:endParaRPr lang="en-US">
              <a:solidFill>
                <a:prstClr val="black">
                  <a:tint val="75000"/>
                </a:prstClr>
              </a:solidFill>
              <a:latin typeface="Calibri"/>
            </a:endParaRPr>
          </a:p>
        </p:txBody>
      </p:sp>
      <p:pic>
        <p:nvPicPr>
          <p:cNvPr id="8" name="Picture 7"/>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2122407"/>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4" r:id="rId19"/>
    <p:sldLayoutId id="2147483845" r:id="rId20"/>
    <p:sldLayoutId id="2147483846" r:id="rId21"/>
    <p:sldLayoutId id="2147483847" r:id="rId2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11E8269A-8C29-DD46-BC6C-3666A3E5B04E}" type="datetimeFigureOut">
              <a:rPr lang="en-US" smtClean="0">
                <a:solidFill>
                  <a:prstClr val="black">
                    <a:tint val="75000"/>
                  </a:prstClr>
                </a:solidFill>
                <a:latin typeface="Calibri"/>
              </a:rPr>
              <a:pPr defTabSz="457200" fontAlgn="auto">
                <a:spcBef>
                  <a:spcPts val="0"/>
                </a:spcBef>
                <a:spcAft>
                  <a:spcPts val="0"/>
                </a:spcAft>
              </a:pPr>
              <a:t>1/19/2016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F52C2F3C-1DFD-8147-AC09-3AF9FB7DE374}" type="slidenum">
              <a:rPr lang="en-US" smtClean="0">
                <a:solidFill>
                  <a:prstClr val="black">
                    <a:tint val="75000"/>
                  </a:prstClr>
                </a:solidFill>
                <a:latin typeface="Calibri"/>
              </a:rPr>
              <a:pPr defTabSz="457200" fontAlgn="auto">
                <a:spcBef>
                  <a:spcPts val="0"/>
                </a:spcBef>
                <a:spcAft>
                  <a:spcPts val="0"/>
                </a:spcAft>
              </a:pPr>
              <a:t>‹#›</a:t>
            </a:fld>
            <a:endParaRPr lang="en-US">
              <a:solidFill>
                <a:prstClr val="black">
                  <a:tint val="75000"/>
                </a:prstClr>
              </a:solidFill>
              <a:latin typeface="Calibri"/>
            </a:endParaRPr>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722635"/>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7.jpe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tags" Target="../tags/tag21.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2.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5.xml"/><Relationship Id="rId1" Type="http://schemas.openxmlformats.org/officeDocument/2006/relationships/tags" Target="../tags/tag25.xml"/><Relationship Id="rId5" Type="http://schemas.openxmlformats.org/officeDocument/2006/relationships/image" Target="../media/image32.jpe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35.jpeg"/></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4.xml"/><Relationship Id="rId1" Type="http://schemas.openxmlformats.org/officeDocument/2006/relationships/tags" Target="../tags/tag31.xml"/><Relationship Id="rId5" Type="http://schemas.openxmlformats.org/officeDocument/2006/relationships/image" Target="../media/image42.jpeg"/><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4.xml"/><Relationship Id="rId1" Type="http://schemas.openxmlformats.org/officeDocument/2006/relationships/tags" Target="../tags/tag32.xml"/><Relationship Id="rId4" Type="http://schemas.openxmlformats.org/officeDocument/2006/relationships/image" Target="../media/image43.jpeg"/></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4.xml"/><Relationship Id="rId5" Type="http://schemas.openxmlformats.org/officeDocument/2006/relationships/image" Target="../media/image46.jpeg"/><Relationship Id="rId4" Type="http://schemas.openxmlformats.org/officeDocument/2006/relationships/image" Target="../media/image45.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43.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47.jpeg"/></Relationships>
</file>

<file path=ppt/slides/_rels/slide58.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49.jpeg"/><Relationship Id="rId2" Type="http://schemas.microsoft.com/office/2007/relationships/media" Target="../media/media1.WAV"/><Relationship Id="rId1" Type="http://schemas.openxmlformats.org/officeDocument/2006/relationships/tags" Target="../tags/tag39.xml"/><Relationship Id="rId6" Type="http://schemas.openxmlformats.org/officeDocument/2006/relationships/image" Target="../media/image48.png"/><Relationship Id="rId5" Type="http://schemas.openxmlformats.org/officeDocument/2006/relationships/notesSlide" Target="../notesSlides/notesSlide41.xml"/><Relationship Id="rId4"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51.jpe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62.xml.rels><?xml version="1.0" encoding="UTF-8" standalone="yes"?>
<Relationships xmlns="http://schemas.openxmlformats.org/package/2006/relationships"><Relationship Id="rId2" Type="http://schemas.openxmlformats.org/officeDocument/2006/relationships/image" Target="../media/image52.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2.xml"/><Relationship Id="rId5" Type="http://schemas.openxmlformats.org/officeDocument/2006/relationships/image" Target="../media/image54.jpeg"/><Relationship Id="rId4" Type="http://schemas.openxmlformats.org/officeDocument/2006/relationships/image" Target="../media/image53.jpe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55.wmf"/></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56.w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692552" y="1693078"/>
            <a:ext cx="7772400" cy="1371600"/>
          </a:xfrm>
        </p:spPr>
        <p:txBody>
          <a:bodyPr>
            <a:normAutofit/>
          </a:bodyPr>
          <a:lstStyle/>
          <a:p>
            <a:pPr eaLnBrk="1" hangingPunct="1"/>
            <a:r>
              <a:rPr lang="en-US" sz="3200" b="1" dirty="0" smtClean="0">
                <a:solidFill>
                  <a:srgbClr val="000000"/>
                </a:solidFill>
              </a:rPr>
              <a:t>Domain 1: Safety Awareness</a:t>
            </a:r>
          </a:p>
        </p:txBody>
      </p:sp>
      <p:sp>
        <p:nvSpPr>
          <p:cNvPr id="2052" name="Rectangle 3"/>
          <p:cNvSpPr>
            <a:spLocks noGrp="1" noChangeArrowheads="1"/>
          </p:cNvSpPr>
          <p:nvPr>
            <p:ph type="subTitle" idx="1"/>
          </p:nvPr>
        </p:nvSpPr>
        <p:spPr>
          <a:xfrm>
            <a:off x="1082963" y="2692722"/>
            <a:ext cx="7364627" cy="1891352"/>
          </a:xfrm>
        </p:spPr>
        <p:txBody>
          <a:bodyPr>
            <a:normAutofit/>
          </a:bodyPr>
          <a:lstStyle/>
          <a:p>
            <a:pPr eaLnBrk="1" hangingPunct="1"/>
            <a:r>
              <a:rPr lang="en-US" b="1" dirty="0" smtClean="0">
                <a:solidFill>
                  <a:srgbClr val="000000"/>
                </a:solidFill>
              </a:rPr>
              <a:t>Section 4:</a:t>
            </a:r>
          </a:p>
          <a:p>
            <a:pPr eaLnBrk="1" hangingPunct="1"/>
            <a:r>
              <a:rPr lang="en-US" b="1" dirty="0" smtClean="0">
                <a:solidFill>
                  <a:srgbClr val="000000"/>
                </a:solidFill>
              </a:rPr>
              <a:t>Fire Safety and Exit Routes</a:t>
            </a:r>
          </a:p>
        </p:txBody>
      </p:sp>
      <p:sp>
        <p:nvSpPr>
          <p:cNvPr id="2053" name="Rectangle 4"/>
          <p:cNvSpPr>
            <a:spLocks noChangeArrowheads="1"/>
          </p:cNvSpPr>
          <p:nvPr/>
        </p:nvSpPr>
        <p:spPr bwMode="auto">
          <a:xfrm>
            <a:off x="3962400" y="228600"/>
            <a:ext cx="5257800" cy="1470025"/>
          </a:xfrm>
          <a:prstGeom prst="rect">
            <a:avLst/>
          </a:prstGeom>
          <a:noFill/>
          <a:ln w="9525">
            <a:noFill/>
            <a:miter lim="800000"/>
            <a:headEnd/>
            <a:tailEnd/>
          </a:ln>
        </p:spPr>
        <p:txBody>
          <a:bodyPr/>
          <a:lstStyle/>
          <a:p>
            <a:pPr algn="ctr"/>
            <a:r>
              <a:rPr lang="en-US" sz="4000" b="1" dirty="0">
                <a:solidFill>
                  <a:srgbClr val="000000"/>
                </a:solidFill>
                <a:cs typeface="Arial" charset="0"/>
              </a:rPr>
              <a:t>Foundations of</a:t>
            </a:r>
            <a:r>
              <a:rPr lang="en-US" sz="4000" dirty="0">
                <a:solidFill>
                  <a:srgbClr val="000000"/>
                </a:solidFill>
                <a:cs typeface="Arial" charset="0"/>
              </a:rPr>
              <a:t> </a:t>
            </a:r>
          </a:p>
          <a:p>
            <a:pPr algn="ctr"/>
            <a:r>
              <a:rPr lang="en-US" sz="4000" b="1" dirty="0">
                <a:solidFill>
                  <a:srgbClr val="000000"/>
                </a:solidFill>
                <a:cs typeface="Arial" charset="0"/>
              </a:rPr>
              <a:t>Manufacturing</a:t>
            </a:r>
            <a:endParaRPr lang="en-US" sz="4000" b="1" dirty="0">
              <a:solidFill>
                <a:srgbClr val="000000"/>
              </a:solidFill>
            </a:endParaRPr>
          </a:p>
          <a:p>
            <a:pPr algn="ctr"/>
            <a:endParaRPr lang="en-US" sz="4000" b="1" dirty="0">
              <a:solidFill>
                <a:srgbClr val="000000"/>
              </a:solidFill>
              <a:cs typeface="Arial" charset="0"/>
            </a:endParaRPr>
          </a:p>
        </p:txBody>
      </p:sp>
      <p:pic>
        <p:nvPicPr>
          <p:cNvPr id="8" name="Picture 7" descr="No_flames.png"/>
          <p:cNvPicPr>
            <a:picLocks noChangeAspect="1"/>
          </p:cNvPicPr>
          <p:nvPr/>
        </p:nvPicPr>
        <p:blipFill>
          <a:blip r:embed="rId4" cstate="print"/>
          <a:stretch>
            <a:fillRect/>
          </a:stretch>
        </p:blipFill>
        <p:spPr>
          <a:xfrm>
            <a:off x="5899307" y="4191000"/>
            <a:ext cx="2548283" cy="1727858"/>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558587"/>
            <a:ext cx="4180952" cy="711626"/>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bwMode="auto">
          <a:xfrm>
            <a:off x="0" y="52387"/>
            <a:ext cx="9067800" cy="731838"/>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Learning Objectives</a:t>
            </a:r>
          </a:p>
        </p:txBody>
      </p:sp>
      <p:sp>
        <p:nvSpPr>
          <p:cNvPr id="5124" name="Rectangle 3"/>
          <p:cNvSpPr>
            <a:spLocks noGrp="1" noChangeArrowheads="1"/>
          </p:cNvSpPr>
          <p:nvPr>
            <p:ph idx="1"/>
          </p:nvPr>
        </p:nvSpPr>
        <p:spPr>
          <a:xfrm>
            <a:off x="457200" y="1524000"/>
            <a:ext cx="8001000" cy="3352800"/>
          </a:xfrm>
        </p:spPr>
        <p:txBody>
          <a:bodyPr/>
          <a:lstStyle/>
          <a:p>
            <a:pPr eaLnBrk="1" hangingPunct="1">
              <a:lnSpc>
                <a:spcPct val="90000"/>
              </a:lnSpc>
              <a:spcBef>
                <a:spcPts val="3000"/>
              </a:spcBef>
            </a:pPr>
            <a:r>
              <a:rPr lang="en-US" sz="2800" b="1" dirty="0" smtClean="0">
                <a:solidFill>
                  <a:srgbClr val="006666"/>
                </a:solidFill>
              </a:rPr>
              <a:t>Identify </a:t>
            </a:r>
            <a:r>
              <a:rPr lang="en-US" sz="2800" dirty="0" smtClean="0">
                <a:solidFill>
                  <a:srgbClr val="006666"/>
                </a:solidFill>
              </a:rPr>
              <a:t>evacuation plans, exit routes, and hazards that hinder evacuation.</a:t>
            </a:r>
            <a:r>
              <a:rPr lang="en-US" sz="2800" dirty="0" smtClean="0"/>
              <a:t> </a:t>
            </a:r>
            <a:endParaRPr lang="en-US" sz="2800" b="1" dirty="0" smtClean="0"/>
          </a:p>
          <a:p>
            <a:pPr eaLnBrk="1" hangingPunct="1">
              <a:lnSpc>
                <a:spcPct val="90000"/>
              </a:lnSpc>
              <a:spcBef>
                <a:spcPts val="3000"/>
              </a:spcBef>
            </a:pPr>
            <a:r>
              <a:rPr lang="en-US" sz="2800" b="1" dirty="0" smtClean="0">
                <a:solidFill>
                  <a:srgbClr val="800000"/>
                </a:solidFill>
              </a:rPr>
              <a:t>Describe</a:t>
            </a:r>
            <a:r>
              <a:rPr lang="en-US" sz="2800" dirty="0" smtClean="0">
                <a:solidFill>
                  <a:srgbClr val="800000"/>
                </a:solidFill>
              </a:rPr>
              <a:t> the proper fire extinguishing agents to use on different classes of fires.</a:t>
            </a:r>
            <a:endParaRPr lang="en-US" sz="2800" b="1" dirty="0" smtClean="0">
              <a:solidFill>
                <a:srgbClr val="800000"/>
              </a:solidFill>
            </a:endParaRPr>
          </a:p>
          <a:p>
            <a:pPr eaLnBrk="1" hangingPunct="1">
              <a:lnSpc>
                <a:spcPct val="90000"/>
              </a:lnSpc>
              <a:spcBef>
                <a:spcPts val="3000"/>
              </a:spcBef>
            </a:pPr>
            <a:r>
              <a:rPr lang="en-US" sz="2800" b="1" dirty="0" smtClean="0">
                <a:solidFill>
                  <a:srgbClr val="660066"/>
                </a:solidFill>
              </a:rPr>
              <a:t>Discuss </a:t>
            </a:r>
            <a:r>
              <a:rPr lang="en-US" sz="2800" dirty="0" smtClean="0">
                <a:solidFill>
                  <a:srgbClr val="660066"/>
                </a:solidFill>
              </a:rPr>
              <a:t>the four classes of fires, their prevention, and associated hazards.</a:t>
            </a:r>
            <a:endParaRPr lang="en-US" sz="2800" b="1" dirty="0" smtClean="0">
              <a:solidFill>
                <a:srgbClr val="660066"/>
              </a:solidFill>
            </a:endParaRPr>
          </a:p>
        </p:txBody>
      </p:sp>
      <p:sp>
        <p:nvSpPr>
          <p:cNvPr id="5"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2</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Learning Objectives</a:t>
            </a:r>
            <a:r>
              <a:rPr lang="en-US" dirty="0" smtClean="0"/>
              <a:t> </a:t>
            </a:r>
            <a:r>
              <a:rPr lang="en-US" sz="2400" dirty="0" smtClean="0"/>
              <a:t>(Cont’d.)</a:t>
            </a:r>
          </a:p>
        </p:txBody>
      </p:sp>
      <p:sp>
        <p:nvSpPr>
          <p:cNvPr id="6148" name="Rectangle 3"/>
          <p:cNvSpPr>
            <a:spLocks noGrp="1" noChangeArrowheads="1"/>
          </p:cNvSpPr>
          <p:nvPr>
            <p:ph idx="1"/>
          </p:nvPr>
        </p:nvSpPr>
        <p:spPr>
          <a:xfrm>
            <a:off x="304800" y="1066800"/>
            <a:ext cx="8686800" cy="4525963"/>
          </a:xfrm>
        </p:spPr>
        <p:txBody>
          <a:bodyPr/>
          <a:lstStyle/>
          <a:p>
            <a:pPr eaLnBrk="1" hangingPunct="1">
              <a:lnSpc>
                <a:spcPct val="90000"/>
              </a:lnSpc>
              <a:spcBef>
                <a:spcPts val="1200"/>
              </a:spcBef>
            </a:pPr>
            <a:r>
              <a:rPr lang="en-US" sz="2800" b="1" dirty="0" smtClean="0">
                <a:solidFill>
                  <a:srgbClr val="006600"/>
                </a:solidFill>
              </a:rPr>
              <a:t>Examine </a:t>
            </a:r>
            <a:r>
              <a:rPr lang="en-US" sz="2800" dirty="0" smtClean="0">
                <a:solidFill>
                  <a:srgbClr val="006600"/>
                </a:solidFill>
              </a:rPr>
              <a:t>training requirements and applicable standards relating to exits, fire extinguishers, and storage and handling of flammable and combustible materials.</a:t>
            </a:r>
            <a:endParaRPr lang="en-US" sz="2800" b="1" dirty="0" smtClean="0">
              <a:solidFill>
                <a:srgbClr val="006600"/>
              </a:solidFill>
            </a:endParaRPr>
          </a:p>
          <a:p>
            <a:pPr eaLnBrk="1" hangingPunct="1">
              <a:spcBef>
                <a:spcPts val="1200"/>
              </a:spcBef>
            </a:pPr>
            <a:r>
              <a:rPr lang="en-US" sz="2800" b="1" dirty="0" smtClean="0">
                <a:solidFill>
                  <a:srgbClr val="660066"/>
                </a:solidFill>
              </a:rPr>
              <a:t>Identify </a:t>
            </a:r>
            <a:r>
              <a:rPr lang="en-US" sz="2800" dirty="0" smtClean="0">
                <a:solidFill>
                  <a:srgbClr val="660066"/>
                </a:solidFill>
              </a:rPr>
              <a:t>the requirements, elements of the applicable standards, and the written plan for emergency response.</a:t>
            </a:r>
            <a:endParaRPr lang="en-US" sz="2800" b="1" dirty="0" smtClean="0">
              <a:solidFill>
                <a:srgbClr val="660066"/>
              </a:solidFill>
            </a:endParaRPr>
          </a:p>
          <a:p>
            <a:pPr eaLnBrk="1" hangingPunct="1">
              <a:spcBef>
                <a:spcPts val="1200"/>
              </a:spcBef>
            </a:pPr>
            <a:r>
              <a:rPr lang="en-US" sz="2800" b="1" dirty="0" smtClean="0">
                <a:solidFill>
                  <a:srgbClr val="C00000"/>
                </a:solidFill>
              </a:rPr>
              <a:t>Describe </a:t>
            </a:r>
            <a:r>
              <a:rPr lang="en-US" sz="2800" dirty="0" smtClean="0">
                <a:solidFill>
                  <a:srgbClr val="C00000"/>
                </a:solidFill>
              </a:rPr>
              <a:t>chemical hazards, exposure, burns, hazard identification, and their importance to emergency response teams.</a:t>
            </a:r>
          </a:p>
          <a:p>
            <a:pPr eaLnBrk="1" hangingPunct="1"/>
            <a:endParaRPr lang="en-US" sz="2800" dirty="0" smtClean="0">
              <a:solidFill>
                <a:srgbClr val="3366FF"/>
              </a:solidFill>
            </a:endParaRPr>
          </a:p>
        </p:txBody>
      </p:sp>
      <p:sp>
        <p:nvSpPr>
          <p:cNvPr id="5"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3</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Introduction</a:t>
            </a:r>
          </a:p>
        </p:txBody>
      </p:sp>
      <p:sp>
        <p:nvSpPr>
          <p:cNvPr id="7172" name="Rectangle 3"/>
          <p:cNvSpPr>
            <a:spLocks noGrp="1" noChangeArrowheads="1"/>
          </p:cNvSpPr>
          <p:nvPr>
            <p:ph idx="1"/>
          </p:nvPr>
        </p:nvSpPr>
        <p:spPr>
          <a:xfrm>
            <a:off x="152400" y="873146"/>
            <a:ext cx="6172200" cy="4906963"/>
          </a:xfrm>
        </p:spPr>
        <p:txBody>
          <a:bodyPr/>
          <a:lstStyle/>
          <a:p>
            <a:pPr>
              <a:lnSpc>
                <a:spcPct val="90000"/>
              </a:lnSpc>
              <a:spcBef>
                <a:spcPts val="1200"/>
              </a:spcBef>
            </a:pPr>
            <a:r>
              <a:rPr lang="en-US" sz="3000" dirty="0" smtClean="0">
                <a:solidFill>
                  <a:srgbClr val="008000"/>
                </a:solidFill>
              </a:rPr>
              <a:t>Serious fires occur in 70,000 to 80,000 workplaces annually</a:t>
            </a:r>
          </a:p>
          <a:p>
            <a:pPr>
              <a:lnSpc>
                <a:spcPct val="90000"/>
              </a:lnSpc>
              <a:spcBef>
                <a:spcPts val="2400"/>
              </a:spcBef>
            </a:pPr>
            <a:r>
              <a:rPr lang="en-US" sz="3000" dirty="0" smtClean="0">
                <a:solidFill>
                  <a:srgbClr val="660033"/>
                </a:solidFill>
              </a:rPr>
              <a:t>100 employee deaths, 1,410 employees injured annually</a:t>
            </a:r>
          </a:p>
          <a:p>
            <a:pPr>
              <a:lnSpc>
                <a:spcPct val="90000"/>
              </a:lnSpc>
              <a:spcBef>
                <a:spcPts val="2400"/>
              </a:spcBef>
            </a:pPr>
            <a:r>
              <a:rPr lang="en-US" sz="3000" dirty="0" smtClean="0">
                <a:solidFill>
                  <a:srgbClr val="660033"/>
                </a:solidFill>
              </a:rPr>
              <a:t>$2 billion in property losses annually (2003-2008)</a:t>
            </a:r>
          </a:p>
          <a:p>
            <a:pPr>
              <a:lnSpc>
                <a:spcPct val="90000"/>
              </a:lnSpc>
              <a:spcBef>
                <a:spcPts val="2400"/>
              </a:spcBef>
            </a:pPr>
            <a:r>
              <a:rPr lang="en-US" sz="3000" dirty="0" smtClean="0">
                <a:solidFill>
                  <a:srgbClr val="9933FF"/>
                </a:solidFill>
              </a:rPr>
              <a:t>OSHA requires employers to meet standards to prevent workplace deaths and injury</a:t>
            </a:r>
          </a:p>
        </p:txBody>
      </p:sp>
      <p:pic>
        <p:nvPicPr>
          <p:cNvPr id="7173" name="Picture 4" descr="330 unit fire 119 n"/>
          <p:cNvPicPr>
            <a:picLocks noChangeAspect="1" noChangeArrowheads="1"/>
          </p:cNvPicPr>
          <p:nvPr/>
        </p:nvPicPr>
        <p:blipFill>
          <a:blip r:embed="rId4" cstate="print"/>
          <a:srcRect l="18988" t="5696" r="20253" b="8861"/>
          <a:stretch>
            <a:fillRect/>
          </a:stretch>
        </p:blipFill>
        <p:spPr bwMode="auto">
          <a:xfrm>
            <a:off x="6532944" y="1612127"/>
            <a:ext cx="2380764"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4</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animEffect transition="in" filter="fade">
                                      <p:cBhvr>
                                        <p:cTn id="7" dur="500"/>
                                        <p:tgtEl>
                                          <p:spTgt spid="71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2">
                                            <p:txEl>
                                              <p:pRg st="1" end="1"/>
                                            </p:txEl>
                                          </p:spTgt>
                                        </p:tgtEl>
                                        <p:attrNameLst>
                                          <p:attrName>style.visibility</p:attrName>
                                        </p:attrNameLst>
                                      </p:cBhvr>
                                      <p:to>
                                        <p:strVal val="visible"/>
                                      </p:to>
                                    </p:set>
                                    <p:animEffect transition="in" filter="fade">
                                      <p:cBhvr>
                                        <p:cTn id="12" dur="500"/>
                                        <p:tgtEl>
                                          <p:spTgt spid="71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2">
                                            <p:txEl>
                                              <p:pRg st="2" end="2"/>
                                            </p:txEl>
                                          </p:spTgt>
                                        </p:tgtEl>
                                        <p:attrNameLst>
                                          <p:attrName>style.visibility</p:attrName>
                                        </p:attrNameLst>
                                      </p:cBhvr>
                                      <p:to>
                                        <p:strVal val="visible"/>
                                      </p:to>
                                    </p:set>
                                    <p:animEffect transition="in" filter="fade">
                                      <p:cBhvr>
                                        <p:cTn id="17" dur="500"/>
                                        <p:tgtEl>
                                          <p:spTgt spid="71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2">
                                            <p:txEl>
                                              <p:pRg st="3" end="3"/>
                                            </p:txEl>
                                          </p:spTgt>
                                        </p:tgtEl>
                                        <p:attrNameLst>
                                          <p:attrName>style.visibility</p:attrName>
                                        </p:attrNameLst>
                                      </p:cBhvr>
                                      <p:to>
                                        <p:strVal val="visible"/>
                                      </p:to>
                                    </p:set>
                                    <p:animEffect transition="in" filter="fade">
                                      <p:cBhvr>
                                        <p:cTn id="22" dur="500"/>
                                        <p:tgtEl>
                                          <p:spTgt spid="717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88" y="0"/>
            <a:ext cx="9108311" cy="1143000"/>
          </a:xfrm>
        </p:spPr>
        <p:txBody>
          <a:bodyPr/>
          <a:lstStyle/>
          <a:p>
            <a:r>
              <a:rPr lang="en-US" dirty="0" smtClean="0"/>
              <a:t>Locations of Fires</a:t>
            </a:r>
            <a:endParaRPr lang="en-US" dirty="0"/>
          </a:p>
        </p:txBody>
      </p:sp>
      <p:sp>
        <p:nvSpPr>
          <p:cNvPr id="3" name="Content Placeholder 2"/>
          <p:cNvSpPr>
            <a:spLocks noGrp="1"/>
          </p:cNvSpPr>
          <p:nvPr>
            <p:ph idx="1"/>
          </p:nvPr>
        </p:nvSpPr>
        <p:spPr>
          <a:xfrm>
            <a:off x="457200" y="1066800"/>
            <a:ext cx="8229600" cy="3154363"/>
          </a:xfrm>
        </p:spPr>
        <p:txBody>
          <a:bodyPr/>
          <a:lstStyle/>
          <a:p>
            <a:r>
              <a:rPr lang="en-US" dirty="0" smtClean="0"/>
              <a:t>22%- Storage properties</a:t>
            </a:r>
          </a:p>
          <a:p>
            <a:r>
              <a:rPr lang="en-US" dirty="0" smtClean="0"/>
              <a:t>19%- Business/Mercantile</a:t>
            </a:r>
          </a:p>
          <a:p>
            <a:r>
              <a:rPr lang="en-US" dirty="0" smtClean="0"/>
              <a:t>19%- Outside or special properties</a:t>
            </a:r>
          </a:p>
          <a:p>
            <a:r>
              <a:rPr lang="en-US" dirty="0" smtClean="0"/>
              <a:t>14%- Public Assembly (church, town hall)</a:t>
            </a:r>
          </a:p>
          <a:p>
            <a:r>
              <a:rPr lang="en-US" dirty="0" smtClean="0"/>
              <a:t>26%- Other non-residential</a:t>
            </a:r>
            <a:endParaRPr lang="en-US" dirty="0"/>
          </a:p>
        </p:txBody>
      </p:sp>
      <p:pic>
        <p:nvPicPr>
          <p:cNvPr id="5" name="Picture 4" descr="399px-Bergan_oil_field_fire.jpg"/>
          <p:cNvPicPr>
            <a:picLocks noChangeAspect="1"/>
          </p:cNvPicPr>
          <p:nvPr/>
        </p:nvPicPr>
        <p:blipFill>
          <a:blip r:embed="rId2" cstate="print"/>
          <a:stretch>
            <a:fillRect/>
          </a:stretch>
        </p:blipFill>
        <p:spPr>
          <a:xfrm>
            <a:off x="6705600" y="3429000"/>
            <a:ext cx="1824228" cy="2743200"/>
          </a:xfrm>
          <a:prstGeom prst="rect">
            <a:avLst/>
          </a:prstGeom>
          <a:ln>
            <a:noFill/>
          </a:ln>
          <a:effectLst>
            <a:outerShdw blurRad="292100" dist="139700" dir="2700000" algn="tl" rotWithShape="0">
              <a:srgbClr val="333333">
                <a:alpha val="65000"/>
              </a:srgbClr>
            </a:outerShdw>
          </a:effectLst>
        </p:spPr>
      </p:pic>
      <p:sp>
        <p:nvSpPr>
          <p:cNvPr id="7"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5</a:t>
            </a:fld>
            <a:r>
              <a:rPr lang="en-US" dirty="0" smtClean="0">
                <a:solidFill>
                  <a:srgbClr val="000000"/>
                </a:solidFill>
              </a:rPr>
              <a:t>/67</a:t>
            </a:r>
            <a:endParaRPr lang="en-US"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04" y="0"/>
            <a:ext cx="9130496" cy="1143000"/>
          </a:xfrm>
        </p:spPr>
        <p:txBody>
          <a:bodyPr/>
          <a:lstStyle/>
          <a:p>
            <a:r>
              <a:rPr lang="en-US" dirty="0" smtClean="0"/>
              <a:t>General Duty Clause</a:t>
            </a:r>
            <a:endParaRPr lang="en-US" dirty="0"/>
          </a:p>
        </p:txBody>
      </p:sp>
      <p:sp>
        <p:nvSpPr>
          <p:cNvPr id="3" name="Content Placeholder 2"/>
          <p:cNvSpPr>
            <a:spLocks noGrp="1"/>
          </p:cNvSpPr>
          <p:nvPr>
            <p:ph idx="1"/>
          </p:nvPr>
        </p:nvSpPr>
        <p:spPr>
          <a:xfrm>
            <a:off x="228600" y="1600200"/>
            <a:ext cx="8763000" cy="4525963"/>
          </a:xfrm>
        </p:spPr>
        <p:txBody>
          <a:bodyPr/>
          <a:lstStyle/>
          <a:p>
            <a:r>
              <a:rPr lang="en-US" dirty="0" smtClean="0"/>
              <a:t>Employer must provide workplace free from recognized hazards</a:t>
            </a:r>
          </a:p>
          <a:p>
            <a:r>
              <a:rPr lang="en-US" dirty="0" smtClean="0"/>
              <a:t>Employers must comply with OSHA, state and local standards for safety and healthful workplace</a:t>
            </a:r>
            <a:endParaRPr lang="en-US" dirty="0"/>
          </a:p>
        </p:txBody>
      </p:sp>
      <p:pic>
        <p:nvPicPr>
          <p:cNvPr id="5" name="Picture 4" descr="210px-Star_of_life_caution.svg.png"/>
          <p:cNvPicPr>
            <a:picLocks noChangeAspect="1"/>
          </p:cNvPicPr>
          <p:nvPr/>
        </p:nvPicPr>
        <p:blipFill>
          <a:blip r:embed="rId2" cstate="print"/>
          <a:stretch>
            <a:fillRect/>
          </a:stretch>
        </p:blipFill>
        <p:spPr>
          <a:xfrm>
            <a:off x="5638800" y="4114800"/>
            <a:ext cx="2000250" cy="1809750"/>
          </a:xfrm>
          <a:prstGeom prst="rect">
            <a:avLst/>
          </a:prstGeom>
        </p:spPr>
      </p:pic>
      <p:sp>
        <p:nvSpPr>
          <p:cNvPr id="7"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6</a:t>
            </a:fld>
            <a:r>
              <a:rPr lang="en-US" dirty="0" smtClean="0">
                <a:solidFill>
                  <a:srgbClr val="000000"/>
                </a:solidFill>
              </a:rPr>
              <a:t>/67</a:t>
            </a:r>
            <a:endParaRPr lang="en-US"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3305" y="319600"/>
            <a:ext cx="8895262" cy="747200"/>
          </a:xfrm>
        </p:spPr>
        <p:txBody>
          <a:bodyPr>
            <a:noAutofit/>
          </a:bodyPr>
          <a:lstStyle/>
          <a:p>
            <a:r>
              <a:rPr lang="en-US" sz="4000" dirty="0">
                <a:solidFill>
                  <a:schemeClr val="tx1"/>
                </a:solidFill>
                <a:effectLst/>
                <a:latin typeface="+mj-lt"/>
              </a:rPr>
              <a:t>Evacuation Plans and Exit Routes</a:t>
            </a:r>
          </a:p>
        </p:txBody>
      </p:sp>
      <p:sp>
        <p:nvSpPr>
          <p:cNvPr id="3" name="Text Placeholder 2"/>
          <p:cNvSpPr>
            <a:spLocks noGrp="1"/>
          </p:cNvSpPr>
          <p:nvPr>
            <p:ph type="body" sz="quarter" idx="10"/>
          </p:nvPr>
        </p:nvSpPr>
        <p:spPr>
          <a:xfrm>
            <a:off x="8906" y="1371600"/>
            <a:ext cx="8754094" cy="3581400"/>
          </a:xfrm>
        </p:spPr>
        <p:txBody>
          <a:bodyPr/>
          <a:lstStyle/>
          <a:p>
            <a:pPr marL="800100" lvl="1" indent="-342900">
              <a:buFont typeface="Arial"/>
              <a:buChar char="•"/>
            </a:pPr>
            <a:r>
              <a:rPr lang="en-US" dirty="0">
                <a:latin typeface="+mn-lt"/>
              </a:rPr>
              <a:t>Employers’ responsibility to put evacuation plan in place</a:t>
            </a:r>
          </a:p>
          <a:p>
            <a:pPr marL="800100" lvl="1" indent="-342900">
              <a:buFont typeface="Arial"/>
              <a:buChar char="•"/>
            </a:pPr>
            <a:r>
              <a:rPr lang="en-US" dirty="0">
                <a:latin typeface="+mn-lt"/>
              </a:rPr>
              <a:t>Employees’ responsibility to understand and execute the plan</a:t>
            </a:r>
          </a:p>
          <a:p>
            <a:pPr marL="800100" lvl="1" indent="-342900">
              <a:buFont typeface="Arial"/>
              <a:buChar char="•"/>
            </a:pPr>
            <a:r>
              <a:rPr lang="en-US" dirty="0">
                <a:latin typeface="+mn-lt"/>
              </a:rPr>
              <a:t>Know where all emergency routes are located</a:t>
            </a:r>
          </a:p>
          <a:p>
            <a:pPr marL="800100" lvl="1" indent="-342900">
              <a:buFont typeface="Arial"/>
              <a:buChar char="•"/>
            </a:pPr>
            <a:r>
              <a:rPr lang="en-US" dirty="0">
                <a:latin typeface="+mn-lt"/>
              </a:rPr>
              <a:t>Path must be open all the time</a:t>
            </a:r>
          </a:p>
          <a:p>
            <a:pPr marL="800100" lvl="1" indent="-342900">
              <a:buFont typeface="Arial"/>
              <a:buChar char="•"/>
            </a:pPr>
            <a:r>
              <a:rPr lang="en-US" dirty="0">
                <a:latin typeface="+mn-lt"/>
              </a:rPr>
              <a:t>Two exit routes required</a:t>
            </a:r>
          </a:p>
        </p:txBody>
      </p:sp>
      <p:sp>
        <p:nvSpPr>
          <p:cNvPr id="6" name="Slide Number Placeholder 4"/>
          <p:cNvSpPr txBox="1">
            <a:spLocks/>
          </p:cNvSpPr>
          <p:nvPr/>
        </p:nvSpPr>
        <p:spPr>
          <a:xfrm>
            <a:off x="7848600" y="6324600"/>
            <a:ext cx="1066800" cy="365125"/>
          </a:xfrm>
          <a:prstGeom prst="rect">
            <a:avLst/>
          </a:prstGeom>
        </p:spPr>
        <p:txBody>
          <a:bodyPr/>
          <a:lstStyle>
            <a:defPPr>
              <a:defRPr lang="en-US"/>
            </a:defPPr>
            <a:lvl1pPr algn="l" rtl="0" fontAlgn="base">
              <a:spcBef>
                <a:spcPct val="0"/>
              </a:spcBef>
              <a:spcAft>
                <a:spcPct val="0"/>
              </a:spcAft>
              <a:defRPr sz="3800" kern="1200">
                <a:solidFill>
                  <a:schemeClr val="tx1"/>
                </a:solidFill>
                <a:latin typeface="Arial" charset="0"/>
                <a:ea typeface="+mn-ea"/>
                <a:cs typeface="+mn-cs"/>
              </a:defRPr>
            </a:lvl1pPr>
            <a:lvl2pPr marL="457200" algn="l" rtl="0" fontAlgn="base">
              <a:spcBef>
                <a:spcPct val="0"/>
              </a:spcBef>
              <a:spcAft>
                <a:spcPct val="0"/>
              </a:spcAft>
              <a:defRPr sz="3800" kern="1200">
                <a:solidFill>
                  <a:schemeClr val="tx1"/>
                </a:solidFill>
                <a:latin typeface="Arial" charset="0"/>
                <a:ea typeface="+mn-ea"/>
                <a:cs typeface="+mn-cs"/>
              </a:defRPr>
            </a:lvl2pPr>
            <a:lvl3pPr marL="914400" algn="l" rtl="0" fontAlgn="base">
              <a:spcBef>
                <a:spcPct val="0"/>
              </a:spcBef>
              <a:spcAft>
                <a:spcPct val="0"/>
              </a:spcAft>
              <a:defRPr sz="3800" kern="1200">
                <a:solidFill>
                  <a:schemeClr val="tx1"/>
                </a:solidFill>
                <a:latin typeface="Arial" charset="0"/>
                <a:ea typeface="+mn-ea"/>
                <a:cs typeface="+mn-cs"/>
              </a:defRPr>
            </a:lvl3pPr>
            <a:lvl4pPr marL="1371600" algn="l" rtl="0" fontAlgn="base">
              <a:spcBef>
                <a:spcPct val="0"/>
              </a:spcBef>
              <a:spcAft>
                <a:spcPct val="0"/>
              </a:spcAft>
              <a:defRPr sz="3800" kern="1200">
                <a:solidFill>
                  <a:schemeClr val="tx1"/>
                </a:solidFill>
                <a:latin typeface="Arial" charset="0"/>
                <a:ea typeface="+mn-ea"/>
                <a:cs typeface="+mn-cs"/>
              </a:defRPr>
            </a:lvl4pPr>
            <a:lvl5pPr marL="1828800" algn="l" rtl="0" fontAlgn="base">
              <a:spcBef>
                <a:spcPct val="0"/>
              </a:spcBef>
              <a:spcAft>
                <a:spcPct val="0"/>
              </a:spcAft>
              <a:defRPr sz="3800" kern="1200">
                <a:solidFill>
                  <a:schemeClr val="tx1"/>
                </a:solidFill>
                <a:latin typeface="Arial" charset="0"/>
                <a:ea typeface="+mn-ea"/>
                <a:cs typeface="+mn-cs"/>
              </a:defRPr>
            </a:lvl5pPr>
            <a:lvl6pPr marL="2286000" algn="l" defTabSz="914400" rtl="0" eaLnBrk="1" latinLnBrk="0" hangingPunct="1">
              <a:defRPr sz="3800" kern="1200">
                <a:solidFill>
                  <a:schemeClr val="tx1"/>
                </a:solidFill>
                <a:latin typeface="Arial" charset="0"/>
                <a:ea typeface="+mn-ea"/>
                <a:cs typeface="+mn-cs"/>
              </a:defRPr>
            </a:lvl6pPr>
            <a:lvl7pPr marL="2743200" algn="l" defTabSz="914400" rtl="0" eaLnBrk="1" latinLnBrk="0" hangingPunct="1">
              <a:defRPr sz="3800" kern="1200">
                <a:solidFill>
                  <a:schemeClr val="tx1"/>
                </a:solidFill>
                <a:latin typeface="Arial" charset="0"/>
                <a:ea typeface="+mn-ea"/>
                <a:cs typeface="+mn-cs"/>
              </a:defRPr>
            </a:lvl7pPr>
            <a:lvl8pPr marL="3200400" algn="l" defTabSz="914400" rtl="0" eaLnBrk="1" latinLnBrk="0" hangingPunct="1">
              <a:defRPr sz="3800" kern="1200">
                <a:solidFill>
                  <a:schemeClr val="tx1"/>
                </a:solidFill>
                <a:latin typeface="Arial" charset="0"/>
                <a:ea typeface="+mn-ea"/>
                <a:cs typeface="+mn-cs"/>
              </a:defRPr>
            </a:lvl8pPr>
            <a:lvl9pPr marL="3657600" algn="l" defTabSz="914400" rtl="0" eaLnBrk="1" latinLnBrk="0" hangingPunct="1">
              <a:defRPr sz="3800" kern="1200">
                <a:solidFill>
                  <a:schemeClr val="tx1"/>
                </a:solidFill>
                <a:latin typeface="Arial" charset="0"/>
                <a:ea typeface="+mn-ea"/>
                <a:cs typeface="+mn-cs"/>
              </a:defRPr>
            </a:lvl9pPr>
          </a:lstStyle>
          <a:p>
            <a:pPr algn="r">
              <a:defRPr/>
            </a:pPr>
            <a:fld id="{1CA6BD9E-EEE2-4489-AEA4-07E8225A51F7}" type="slidenum">
              <a:rPr lang="en-US" sz="1200" smtClean="0">
                <a:solidFill>
                  <a:srgbClr val="000000"/>
                </a:solidFill>
              </a:rPr>
              <a:pPr algn="r">
                <a:defRPr/>
              </a:pPr>
              <a:t>7</a:t>
            </a:fld>
            <a:r>
              <a:rPr lang="en-US" sz="1200" smtClean="0">
                <a:solidFill>
                  <a:srgbClr val="000000"/>
                </a:solidFill>
              </a:rPr>
              <a:t>/67</a:t>
            </a:r>
            <a:endParaRPr lang="en-US" sz="1200" dirty="0">
              <a:solidFill>
                <a:srgbClr val="000000"/>
              </a:solidFill>
            </a:endParaRPr>
          </a:p>
        </p:txBody>
      </p:sp>
    </p:spTree>
    <p:extLst>
      <p:ext uri="{BB962C8B-B14F-4D97-AF65-F5344CB8AC3E}">
        <p14:creationId xmlns:p14="http://schemas.microsoft.com/office/powerpoint/2010/main" val="827207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bwMode="auto">
          <a:xfrm>
            <a:off x="0" y="0"/>
            <a:ext cx="90678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Evacuation</a:t>
            </a:r>
          </a:p>
        </p:txBody>
      </p:sp>
      <p:sp>
        <p:nvSpPr>
          <p:cNvPr id="23556" name="Rectangle 3"/>
          <p:cNvSpPr>
            <a:spLocks noGrp="1" noChangeArrowheads="1"/>
          </p:cNvSpPr>
          <p:nvPr>
            <p:ph idx="1"/>
          </p:nvPr>
        </p:nvSpPr>
        <p:spPr>
          <a:xfrm>
            <a:off x="419100" y="1013618"/>
            <a:ext cx="8229600" cy="4525963"/>
          </a:xfrm>
        </p:spPr>
        <p:txBody>
          <a:bodyPr/>
          <a:lstStyle/>
          <a:p>
            <a:pPr>
              <a:spcBef>
                <a:spcPts val="1800"/>
              </a:spcBef>
            </a:pPr>
            <a:r>
              <a:rPr lang="en-US" dirty="0" smtClean="0">
                <a:solidFill>
                  <a:srgbClr val="006666"/>
                </a:solidFill>
              </a:rPr>
              <a:t>Shut down equipment</a:t>
            </a:r>
          </a:p>
          <a:p>
            <a:pPr>
              <a:spcBef>
                <a:spcPts val="1800"/>
              </a:spcBef>
            </a:pPr>
            <a:r>
              <a:rPr lang="en-US" dirty="0" smtClean="0">
                <a:solidFill>
                  <a:srgbClr val="800000"/>
                </a:solidFill>
              </a:rPr>
              <a:t>Evacuate</a:t>
            </a:r>
          </a:p>
          <a:p>
            <a:pPr>
              <a:spcBef>
                <a:spcPts val="1800"/>
              </a:spcBef>
            </a:pPr>
            <a:r>
              <a:rPr lang="en-US" dirty="0" smtClean="0">
                <a:solidFill>
                  <a:srgbClr val="660066"/>
                </a:solidFill>
              </a:rPr>
              <a:t>Headcount</a:t>
            </a:r>
          </a:p>
          <a:p>
            <a:pPr>
              <a:spcBef>
                <a:spcPts val="1800"/>
              </a:spcBef>
            </a:pPr>
            <a:r>
              <a:rPr lang="en-US" dirty="0" smtClean="0">
                <a:solidFill>
                  <a:srgbClr val="006600"/>
                </a:solidFill>
              </a:rPr>
              <a:t>Keep fire exits clear</a:t>
            </a:r>
          </a:p>
          <a:p>
            <a:pPr>
              <a:spcBef>
                <a:spcPts val="1800"/>
              </a:spcBef>
            </a:pPr>
            <a:r>
              <a:rPr lang="en-US" dirty="0" smtClean="0">
                <a:solidFill>
                  <a:srgbClr val="FF0000"/>
                </a:solidFill>
              </a:rPr>
              <a:t>Annual drills</a:t>
            </a:r>
          </a:p>
          <a:p>
            <a:endParaRPr lang="en-US" dirty="0" smtClean="0"/>
          </a:p>
        </p:txBody>
      </p:sp>
      <p:pic>
        <p:nvPicPr>
          <p:cNvPr id="23557" name="Picture 4" descr="MCj02974110000[1]"/>
          <p:cNvPicPr>
            <a:picLocks noChangeAspect="1" noChangeArrowheads="1"/>
          </p:cNvPicPr>
          <p:nvPr/>
        </p:nvPicPr>
        <p:blipFill>
          <a:blip r:embed="rId4" cstate="print"/>
          <a:stretch>
            <a:fillRect/>
          </a:stretch>
        </p:blipFill>
        <p:spPr bwMode="auto">
          <a:xfrm>
            <a:off x="5181600" y="1143000"/>
            <a:ext cx="3208934" cy="2133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558" name="Picture 5" descr="MCBD10596_0000[1]"/>
          <p:cNvPicPr>
            <a:picLocks noChangeAspect="1" noChangeArrowheads="1"/>
          </p:cNvPicPr>
          <p:nvPr/>
        </p:nvPicPr>
        <p:blipFill>
          <a:blip r:embed="rId5" cstate="print"/>
          <a:srcRect/>
          <a:stretch>
            <a:fillRect/>
          </a:stretch>
        </p:blipFill>
        <p:spPr bwMode="auto">
          <a:xfrm>
            <a:off x="6019800" y="3276600"/>
            <a:ext cx="1965325" cy="2735263"/>
          </a:xfrm>
          <a:prstGeom prst="rect">
            <a:avLst/>
          </a:prstGeom>
          <a:noFill/>
          <a:ln w="9525">
            <a:noFill/>
            <a:miter lim="800000"/>
            <a:headEnd/>
            <a:tailEnd/>
          </a:ln>
        </p:spPr>
      </p:pic>
      <p:pic>
        <p:nvPicPr>
          <p:cNvPr id="23559" name="Picture 7" descr="C:\Documents and Settings\gmarker\Local Settings\Temporary Internet Files\Content.IE5\W9XALICU\MCj04261000000[1].wmf"/>
          <p:cNvPicPr>
            <a:picLocks noChangeAspect="1" noChangeArrowheads="1"/>
          </p:cNvPicPr>
          <p:nvPr/>
        </p:nvPicPr>
        <p:blipFill>
          <a:blip r:embed="rId6" cstate="print"/>
          <a:srcRect/>
          <a:stretch>
            <a:fillRect/>
          </a:stretch>
        </p:blipFill>
        <p:spPr bwMode="auto">
          <a:xfrm>
            <a:off x="3499292" y="3923612"/>
            <a:ext cx="1841500" cy="1631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8</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animEffect transition="in" filter="fade">
                                      <p:cBhvr>
                                        <p:cTn id="7" dur="500"/>
                                        <p:tgtEl>
                                          <p:spTgt spid="235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6">
                                            <p:txEl>
                                              <p:pRg st="1" end="1"/>
                                            </p:txEl>
                                          </p:spTgt>
                                        </p:tgtEl>
                                        <p:attrNameLst>
                                          <p:attrName>style.visibility</p:attrName>
                                        </p:attrNameLst>
                                      </p:cBhvr>
                                      <p:to>
                                        <p:strVal val="visible"/>
                                      </p:to>
                                    </p:set>
                                    <p:animEffect transition="in" filter="fade">
                                      <p:cBhvr>
                                        <p:cTn id="12" dur="500"/>
                                        <p:tgtEl>
                                          <p:spTgt spid="235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6">
                                            <p:txEl>
                                              <p:pRg st="2" end="2"/>
                                            </p:txEl>
                                          </p:spTgt>
                                        </p:tgtEl>
                                        <p:attrNameLst>
                                          <p:attrName>style.visibility</p:attrName>
                                        </p:attrNameLst>
                                      </p:cBhvr>
                                      <p:to>
                                        <p:strVal val="visible"/>
                                      </p:to>
                                    </p:set>
                                    <p:animEffect transition="in" filter="fade">
                                      <p:cBhvr>
                                        <p:cTn id="17" dur="500"/>
                                        <p:tgtEl>
                                          <p:spTgt spid="235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56">
                                            <p:txEl>
                                              <p:pRg st="3" end="3"/>
                                            </p:txEl>
                                          </p:spTgt>
                                        </p:tgtEl>
                                        <p:attrNameLst>
                                          <p:attrName>style.visibility</p:attrName>
                                        </p:attrNameLst>
                                      </p:cBhvr>
                                      <p:to>
                                        <p:strVal val="visible"/>
                                      </p:to>
                                    </p:set>
                                    <p:animEffect transition="in" filter="fade">
                                      <p:cBhvr>
                                        <p:cTn id="22" dur="500"/>
                                        <p:tgtEl>
                                          <p:spTgt spid="235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556">
                                            <p:txEl>
                                              <p:pRg st="4" end="4"/>
                                            </p:txEl>
                                          </p:spTgt>
                                        </p:tgtEl>
                                        <p:attrNameLst>
                                          <p:attrName>style.visibility</p:attrName>
                                        </p:attrNameLst>
                                      </p:cBhvr>
                                      <p:to>
                                        <p:strVal val="visible"/>
                                      </p:to>
                                    </p:set>
                                    <p:animEffect transition="in" filter="fade">
                                      <p:cBhvr>
                                        <p:cTn id="27" dur="500"/>
                                        <p:tgtEl>
                                          <p:spTgt spid="235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bwMode="auto">
          <a:xfrm>
            <a:off x="30866" y="0"/>
            <a:ext cx="9113134"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Evacuation Preparedness</a:t>
            </a:r>
          </a:p>
        </p:txBody>
      </p:sp>
      <p:sp>
        <p:nvSpPr>
          <p:cNvPr id="24580" name="Rectangle 3"/>
          <p:cNvSpPr>
            <a:spLocks noGrp="1" noChangeArrowheads="1"/>
          </p:cNvSpPr>
          <p:nvPr>
            <p:ph idx="1"/>
          </p:nvPr>
        </p:nvSpPr>
        <p:spPr>
          <a:xfrm>
            <a:off x="457200" y="1143000"/>
            <a:ext cx="8229600" cy="4525963"/>
          </a:xfrm>
        </p:spPr>
        <p:txBody>
          <a:bodyPr/>
          <a:lstStyle/>
          <a:p>
            <a:pPr>
              <a:spcBef>
                <a:spcPts val="1800"/>
              </a:spcBef>
            </a:pPr>
            <a:r>
              <a:rPr lang="en-US" dirty="0" smtClean="0">
                <a:solidFill>
                  <a:srgbClr val="006666"/>
                </a:solidFill>
              </a:rPr>
              <a:t>Keep evacuation organized.</a:t>
            </a:r>
          </a:p>
          <a:p>
            <a:pPr>
              <a:spcBef>
                <a:spcPts val="1800"/>
              </a:spcBef>
            </a:pPr>
            <a:r>
              <a:rPr lang="en-US" dirty="0" smtClean="0">
                <a:solidFill>
                  <a:srgbClr val="800000"/>
                </a:solidFill>
              </a:rPr>
              <a:t>Know your evacuation plans.</a:t>
            </a:r>
          </a:p>
          <a:p>
            <a:pPr>
              <a:spcBef>
                <a:spcPts val="1800"/>
              </a:spcBef>
            </a:pPr>
            <a:r>
              <a:rPr lang="en-US" dirty="0" smtClean="0">
                <a:solidFill>
                  <a:srgbClr val="660066"/>
                </a:solidFill>
              </a:rPr>
              <a:t>Train for and practice evacuation procedures.</a:t>
            </a:r>
          </a:p>
          <a:p>
            <a:pPr>
              <a:spcBef>
                <a:spcPts val="1800"/>
              </a:spcBef>
            </a:pPr>
            <a:r>
              <a:rPr lang="en-US" dirty="0" smtClean="0">
                <a:solidFill>
                  <a:srgbClr val="660066"/>
                </a:solidFill>
              </a:rPr>
              <a:t>Conduct ERT training </a:t>
            </a:r>
            <a:br>
              <a:rPr lang="en-US" dirty="0" smtClean="0">
                <a:solidFill>
                  <a:srgbClr val="660066"/>
                </a:solidFill>
              </a:rPr>
            </a:br>
            <a:r>
              <a:rPr lang="en-US" dirty="0" smtClean="0">
                <a:solidFill>
                  <a:srgbClr val="660066"/>
                </a:solidFill>
              </a:rPr>
              <a:t>within 30 days for new</a:t>
            </a:r>
            <a:br>
              <a:rPr lang="en-US" dirty="0" smtClean="0">
                <a:solidFill>
                  <a:srgbClr val="660066"/>
                </a:solidFill>
              </a:rPr>
            </a:br>
            <a:r>
              <a:rPr lang="en-US" dirty="0" smtClean="0">
                <a:solidFill>
                  <a:srgbClr val="660066"/>
                </a:solidFill>
              </a:rPr>
              <a:t>hires and then annually.</a:t>
            </a:r>
          </a:p>
          <a:p>
            <a:endParaRPr lang="en-US" dirty="0" smtClean="0"/>
          </a:p>
        </p:txBody>
      </p:sp>
      <p:pic>
        <p:nvPicPr>
          <p:cNvPr id="24581" name="Picture 4" descr="MCj02380530000[1]"/>
          <p:cNvPicPr>
            <a:picLocks noChangeAspect="1" noChangeArrowheads="1"/>
          </p:cNvPicPr>
          <p:nvPr/>
        </p:nvPicPr>
        <p:blipFill>
          <a:blip r:embed="rId4" cstate="print"/>
          <a:stretch>
            <a:fillRect/>
          </a:stretch>
        </p:blipFill>
        <p:spPr bwMode="auto">
          <a:xfrm>
            <a:off x="5410200" y="3276600"/>
            <a:ext cx="3403672" cy="25938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9</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animEffect transition="in" filter="fade">
                                      <p:cBhvr>
                                        <p:cTn id="7" dur="500"/>
                                        <p:tgtEl>
                                          <p:spTgt spid="245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80">
                                            <p:txEl>
                                              <p:pRg st="1" end="1"/>
                                            </p:txEl>
                                          </p:spTgt>
                                        </p:tgtEl>
                                        <p:attrNameLst>
                                          <p:attrName>style.visibility</p:attrName>
                                        </p:attrNameLst>
                                      </p:cBhvr>
                                      <p:to>
                                        <p:strVal val="visible"/>
                                      </p:to>
                                    </p:set>
                                    <p:animEffect transition="in" filter="fade">
                                      <p:cBhvr>
                                        <p:cTn id="12" dur="500"/>
                                        <p:tgtEl>
                                          <p:spTgt spid="2458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580">
                                            <p:txEl>
                                              <p:pRg st="2" end="2"/>
                                            </p:txEl>
                                          </p:spTgt>
                                        </p:tgtEl>
                                        <p:attrNameLst>
                                          <p:attrName>style.visibility</p:attrName>
                                        </p:attrNameLst>
                                      </p:cBhvr>
                                      <p:to>
                                        <p:strVal val="visible"/>
                                      </p:to>
                                    </p:set>
                                    <p:animEffect transition="in" filter="fade">
                                      <p:cBhvr>
                                        <p:cTn id="17" dur="500"/>
                                        <p:tgtEl>
                                          <p:spTgt spid="2458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580">
                                            <p:txEl>
                                              <p:pRg st="3" end="3"/>
                                            </p:txEl>
                                          </p:spTgt>
                                        </p:tgtEl>
                                        <p:attrNameLst>
                                          <p:attrName>style.visibility</p:attrName>
                                        </p:attrNameLst>
                                      </p:cBhvr>
                                      <p:to>
                                        <p:strVal val="visible"/>
                                      </p:to>
                                    </p:set>
                                    <p:animEffect transition="in" filter="fade">
                                      <p:cBhvr>
                                        <p:cTn id="22" dur="500"/>
                                        <p:tgtEl>
                                          <p:spTgt spid="2458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bwMode="auto">
          <a:xfrm>
            <a:off x="57628" y="38582"/>
            <a:ext cx="9010172"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Mock Tabletop Evacuation Drill</a:t>
            </a:r>
          </a:p>
        </p:txBody>
      </p:sp>
      <p:sp>
        <p:nvSpPr>
          <p:cNvPr id="25604" name="Rectangle 3"/>
          <p:cNvSpPr>
            <a:spLocks noGrp="1" noChangeArrowheads="1"/>
          </p:cNvSpPr>
          <p:nvPr>
            <p:ph idx="1"/>
          </p:nvPr>
        </p:nvSpPr>
        <p:spPr/>
        <p:txBody>
          <a:bodyPr/>
          <a:lstStyle/>
          <a:p>
            <a:pPr>
              <a:spcBef>
                <a:spcPts val="1200"/>
              </a:spcBef>
            </a:pPr>
            <a:r>
              <a:rPr lang="en-US" dirty="0" smtClean="0">
                <a:solidFill>
                  <a:srgbClr val="006666"/>
                </a:solidFill>
              </a:rPr>
              <a:t>Responding to alarm</a:t>
            </a:r>
          </a:p>
          <a:p>
            <a:pPr>
              <a:spcBef>
                <a:spcPts val="1200"/>
              </a:spcBef>
            </a:pPr>
            <a:r>
              <a:rPr lang="en-US" dirty="0" smtClean="0">
                <a:solidFill>
                  <a:srgbClr val="800000"/>
                </a:solidFill>
              </a:rPr>
              <a:t>Evacuation roles and understanding them</a:t>
            </a:r>
          </a:p>
          <a:p>
            <a:pPr>
              <a:spcBef>
                <a:spcPts val="1200"/>
              </a:spcBef>
            </a:pPr>
            <a:r>
              <a:rPr lang="en-US" dirty="0" smtClean="0">
                <a:solidFill>
                  <a:srgbClr val="660066"/>
                </a:solidFill>
              </a:rPr>
              <a:t>Shut down critical equipment</a:t>
            </a:r>
          </a:p>
          <a:p>
            <a:pPr>
              <a:spcBef>
                <a:spcPts val="1200"/>
              </a:spcBef>
            </a:pPr>
            <a:r>
              <a:rPr lang="en-US" dirty="0" smtClean="0">
                <a:solidFill>
                  <a:srgbClr val="006600"/>
                </a:solidFill>
              </a:rPr>
              <a:t>Exit the area</a:t>
            </a:r>
          </a:p>
          <a:p>
            <a:pPr>
              <a:spcBef>
                <a:spcPts val="1200"/>
              </a:spcBef>
            </a:pPr>
            <a:r>
              <a:rPr lang="en-US" dirty="0" smtClean="0">
                <a:solidFill>
                  <a:srgbClr val="FF0000"/>
                </a:solidFill>
              </a:rPr>
              <a:t>Assemble promptly</a:t>
            </a:r>
          </a:p>
          <a:p>
            <a:pPr>
              <a:spcBef>
                <a:spcPts val="1200"/>
              </a:spcBef>
            </a:pPr>
            <a:r>
              <a:rPr lang="en-US" dirty="0" smtClean="0">
                <a:solidFill>
                  <a:srgbClr val="3366FF"/>
                </a:solidFill>
              </a:rPr>
              <a:t>Head count</a:t>
            </a:r>
          </a:p>
          <a:p>
            <a:endParaRPr lang="en-US" dirty="0" smtClean="0"/>
          </a:p>
        </p:txBody>
      </p:sp>
      <p:pic>
        <p:nvPicPr>
          <p:cNvPr id="25606" name="Picture 6" descr="C:\Documents and Settings\gmarker\Local Settings\Temporary Internet Files\Content.IE5\775QLPZH\MCj03581110000[1].wmf"/>
          <p:cNvPicPr>
            <a:picLocks noChangeAspect="1" noChangeArrowheads="1"/>
          </p:cNvPicPr>
          <p:nvPr/>
        </p:nvPicPr>
        <p:blipFill>
          <a:blip r:embed="rId4" cstate="print"/>
          <a:stretch>
            <a:fillRect/>
          </a:stretch>
        </p:blipFill>
        <p:spPr bwMode="auto">
          <a:xfrm>
            <a:off x="5486400" y="3505200"/>
            <a:ext cx="2800828" cy="2438400"/>
          </a:xfrm>
          <a:prstGeom prst="rect">
            <a:avLst/>
          </a:prstGeom>
          <a:noFill/>
          <a:ln w="9525">
            <a:noFill/>
            <a:miter lim="800000"/>
            <a:headEnd/>
            <a:tailEnd/>
          </a:ln>
        </p:spPr>
      </p:pic>
      <p:sp>
        <p:nvSpPr>
          <p:cNvPr id="7"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10</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animEffect transition="in" filter="fade">
                                      <p:cBhvr>
                                        <p:cTn id="7" dur="500"/>
                                        <p:tgtEl>
                                          <p:spTgt spid="256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4">
                                            <p:txEl>
                                              <p:pRg st="1" end="1"/>
                                            </p:txEl>
                                          </p:spTgt>
                                        </p:tgtEl>
                                        <p:attrNameLst>
                                          <p:attrName>style.visibility</p:attrName>
                                        </p:attrNameLst>
                                      </p:cBhvr>
                                      <p:to>
                                        <p:strVal val="visible"/>
                                      </p:to>
                                    </p:set>
                                    <p:animEffect transition="in" filter="fade">
                                      <p:cBhvr>
                                        <p:cTn id="12" dur="500"/>
                                        <p:tgtEl>
                                          <p:spTgt spid="256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4">
                                            <p:txEl>
                                              <p:pRg st="2" end="2"/>
                                            </p:txEl>
                                          </p:spTgt>
                                        </p:tgtEl>
                                        <p:attrNameLst>
                                          <p:attrName>style.visibility</p:attrName>
                                        </p:attrNameLst>
                                      </p:cBhvr>
                                      <p:to>
                                        <p:strVal val="visible"/>
                                      </p:to>
                                    </p:set>
                                    <p:animEffect transition="in" filter="fade">
                                      <p:cBhvr>
                                        <p:cTn id="17" dur="500"/>
                                        <p:tgtEl>
                                          <p:spTgt spid="256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604">
                                            <p:txEl>
                                              <p:pRg st="3" end="3"/>
                                            </p:txEl>
                                          </p:spTgt>
                                        </p:tgtEl>
                                        <p:attrNameLst>
                                          <p:attrName>style.visibility</p:attrName>
                                        </p:attrNameLst>
                                      </p:cBhvr>
                                      <p:to>
                                        <p:strVal val="visible"/>
                                      </p:to>
                                    </p:set>
                                    <p:animEffect transition="in" filter="fade">
                                      <p:cBhvr>
                                        <p:cTn id="22" dur="500"/>
                                        <p:tgtEl>
                                          <p:spTgt spid="2560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604">
                                            <p:txEl>
                                              <p:pRg st="4" end="4"/>
                                            </p:txEl>
                                          </p:spTgt>
                                        </p:tgtEl>
                                        <p:attrNameLst>
                                          <p:attrName>style.visibility</p:attrName>
                                        </p:attrNameLst>
                                      </p:cBhvr>
                                      <p:to>
                                        <p:strVal val="visible"/>
                                      </p:to>
                                    </p:set>
                                    <p:animEffect transition="in" filter="fade">
                                      <p:cBhvr>
                                        <p:cTn id="27" dur="500"/>
                                        <p:tgtEl>
                                          <p:spTgt spid="2560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604">
                                            <p:txEl>
                                              <p:pRg st="5" end="5"/>
                                            </p:txEl>
                                          </p:spTgt>
                                        </p:tgtEl>
                                        <p:attrNameLst>
                                          <p:attrName>style.visibility</p:attrName>
                                        </p:attrNameLst>
                                      </p:cBhvr>
                                      <p:to>
                                        <p:strVal val="visible"/>
                                      </p:to>
                                    </p:set>
                                    <p:animEffect transition="in" filter="fade">
                                      <p:cBhvr>
                                        <p:cTn id="32" dur="500"/>
                                        <p:tgtEl>
                                          <p:spTgt spid="2560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4" y="0"/>
            <a:ext cx="9119886" cy="1143000"/>
          </a:xfrm>
        </p:spPr>
        <p:txBody>
          <a:bodyPr/>
          <a:lstStyle/>
          <a:p>
            <a:r>
              <a:rPr lang="en-US" dirty="0" smtClean="0"/>
              <a:t>QUESTION	</a:t>
            </a:r>
            <a:endParaRPr lang="en-US" dirty="0"/>
          </a:p>
        </p:txBody>
      </p:sp>
      <p:sp>
        <p:nvSpPr>
          <p:cNvPr id="3" name="Content Placeholder 2"/>
          <p:cNvSpPr>
            <a:spLocks noGrp="1"/>
          </p:cNvSpPr>
          <p:nvPr>
            <p:ph idx="1"/>
          </p:nvPr>
        </p:nvSpPr>
        <p:spPr>
          <a:xfrm>
            <a:off x="228600" y="1508436"/>
            <a:ext cx="8458200" cy="4525963"/>
          </a:xfrm>
        </p:spPr>
        <p:txBody>
          <a:bodyPr/>
          <a:lstStyle/>
          <a:p>
            <a:r>
              <a:rPr lang="en-US" dirty="0" smtClean="0"/>
              <a:t>An emergency alarm just went off.  You should:</a:t>
            </a:r>
          </a:p>
          <a:p>
            <a:endParaRPr lang="en-US" dirty="0"/>
          </a:p>
          <a:p>
            <a:endParaRPr lang="en-US" dirty="0" smtClean="0"/>
          </a:p>
          <a:p>
            <a:r>
              <a:rPr lang="en-US" dirty="0" smtClean="0"/>
              <a:t>Initiate emergency shut down procedures and evacuate</a:t>
            </a:r>
            <a:endParaRPr lang="en-US" dirty="0"/>
          </a:p>
        </p:txBody>
      </p:sp>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11</a:t>
            </a:fld>
            <a:r>
              <a:rPr lang="en-US" dirty="0" smtClean="0">
                <a:solidFill>
                  <a:srgbClr val="000000"/>
                </a:solidFill>
              </a:rPr>
              <a:t>/67</a:t>
            </a:r>
            <a:endParaRPr lang="en-US" dirty="0">
              <a:solidFill>
                <a:srgbClr val="000000"/>
              </a:solidFill>
            </a:endParaRPr>
          </a:p>
        </p:txBody>
      </p:sp>
      <p:pic>
        <p:nvPicPr>
          <p:cNvPr id="7" name="Picture 6" descr="dreamstimefree_10053288.jpg"/>
          <p:cNvPicPr>
            <a:picLocks noChangeAspect="1"/>
          </p:cNvPicPr>
          <p:nvPr/>
        </p:nvPicPr>
        <p:blipFill>
          <a:blip r:embed="rId2" cstate="print"/>
          <a:srcRect r="44167" b="26395"/>
          <a:stretch>
            <a:fillRect/>
          </a:stretch>
        </p:blipFill>
        <p:spPr>
          <a:xfrm>
            <a:off x="7371292" y="152400"/>
            <a:ext cx="1391707" cy="1295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94913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52" y="533400"/>
            <a:ext cx="9144000" cy="747200"/>
          </a:xfrm>
        </p:spPr>
        <p:txBody>
          <a:bodyPr>
            <a:normAutofit/>
          </a:bodyPr>
          <a:lstStyle/>
          <a:p>
            <a:r>
              <a:rPr lang="en-US" sz="4000" dirty="0">
                <a:solidFill>
                  <a:schemeClr val="tx1"/>
                </a:solidFill>
                <a:effectLst/>
                <a:latin typeface="+mj-lt"/>
              </a:rPr>
              <a:t>Emergency Drills and Incidents</a:t>
            </a:r>
          </a:p>
        </p:txBody>
      </p:sp>
      <p:sp>
        <p:nvSpPr>
          <p:cNvPr id="3" name="Text Placeholder 2"/>
          <p:cNvSpPr>
            <a:spLocks noGrp="1"/>
          </p:cNvSpPr>
          <p:nvPr>
            <p:ph type="body" sz="quarter" idx="10"/>
          </p:nvPr>
        </p:nvSpPr>
        <p:spPr>
          <a:xfrm>
            <a:off x="533400" y="1371600"/>
            <a:ext cx="8153400" cy="2971800"/>
          </a:xfrm>
        </p:spPr>
        <p:txBody>
          <a:bodyPr>
            <a:normAutofit/>
          </a:bodyPr>
          <a:lstStyle/>
          <a:p>
            <a:pPr marL="342900" lvl="0" indent="-342900">
              <a:buFont typeface="Arial"/>
              <a:buChar char="•"/>
            </a:pPr>
            <a:r>
              <a:rPr lang="en-US" sz="2800" dirty="0">
                <a:latin typeface="+mn-lt"/>
              </a:rPr>
              <a:t>Record the overall status of any drills that take place</a:t>
            </a:r>
          </a:p>
          <a:p>
            <a:pPr marL="342900" lvl="0" indent="-342900">
              <a:buFont typeface="Arial"/>
              <a:buChar char="•"/>
            </a:pPr>
            <a:r>
              <a:rPr lang="en-US" sz="2800" dirty="0">
                <a:latin typeface="+mn-lt"/>
              </a:rPr>
              <a:t>Document any incidents that occur </a:t>
            </a:r>
          </a:p>
        </p:txBody>
      </p:sp>
      <p:sp>
        <p:nvSpPr>
          <p:cNvPr id="7" name="Slide Number Placeholder 4"/>
          <p:cNvSpPr txBox="1">
            <a:spLocks/>
          </p:cNvSpPr>
          <p:nvPr/>
        </p:nvSpPr>
        <p:spPr>
          <a:xfrm>
            <a:off x="7848600" y="6324600"/>
            <a:ext cx="1066800" cy="365125"/>
          </a:xfrm>
          <a:prstGeom prst="rect">
            <a:avLst/>
          </a:prstGeom>
        </p:spPr>
        <p:txBody>
          <a:bodyPr/>
          <a:lstStyle>
            <a:defPPr>
              <a:defRPr lang="en-US"/>
            </a:defPPr>
            <a:lvl1pPr algn="l" rtl="0" fontAlgn="base">
              <a:spcBef>
                <a:spcPct val="0"/>
              </a:spcBef>
              <a:spcAft>
                <a:spcPct val="0"/>
              </a:spcAft>
              <a:defRPr sz="3800" kern="1200">
                <a:solidFill>
                  <a:schemeClr val="tx1"/>
                </a:solidFill>
                <a:latin typeface="Arial" charset="0"/>
                <a:ea typeface="+mn-ea"/>
                <a:cs typeface="+mn-cs"/>
              </a:defRPr>
            </a:lvl1pPr>
            <a:lvl2pPr marL="457200" algn="l" rtl="0" fontAlgn="base">
              <a:spcBef>
                <a:spcPct val="0"/>
              </a:spcBef>
              <a:spcAft>
                <a:spcPct val="0"/>
              </a:spcAft>
              <a:defRPr sz="3800" kern="1200">
                <a:solidFill>
                  <a:schemeClr val="tx1"/>
                </a:solidFill>
                <a:latin typeface="Arial" charset="0"/>
                <a:ea typeface="+mn-ea"/>
                <a:cs typeface="+mn-cs"/>
              </a:defRPr>
            </a:lvl2pPr>
            <a:lvl3pPr marL="914400" algn="l" rtl="0" fontAlgn="base">
              <a:spcBef>
                <a:spcPct val="0"/>
              </a:spcBef>
              <a:spcAft>
                <a:spcPct val="0"/>
              </a:spcAft>
              <a:defRPr sz="3800" kern="1200">
                <a:solidFill>
                  <a:schemeClr val="tx1"/>
                </a:solidFill>
                <a:latin typeface="Arial" charset="0"/>
                <a:ea typeface="+mn-ea"/>
                <a:cs typeface="+mn-cs"/>
              </a:defRPr>
            </a:lvl3pPr>
            <a:lvl4pPr marL="1371600" algn="l" rtl="0" fontAlgn="base">
              <a:spcBef>
                <a:spcPct val="0"/>
              </a:spcBef>
              <a:spcAft>
                <a:spcPct val="0"/>
              </a:spcAft>
              <a:defRPr sz="3800" kern="1200">
                <a:solidFill>
                  <a:schemeClr val="tx1"/>
                </a:solidFill>
                <a:latin typeface="Arial" charset="0"/>
                <a:ea typeface="+mn-ea"/>
                <a:cs typeface="+mn-cs"/>
              </a:defRPr>
            </a:lvl4pPr>
            <a:lvl5pPr marL="1828800" algn="l" rtl="0" fontAlgn="base">
              <a:spcBef>
                <a:spcPct val="0"/>
              </a:spcBef>
              <a:spcAft>
                <a:spcPct val="0"/>
              </a:spcAft>
              <a:defRPr sz="3800" kern="1200">
                <a:solidFill>
                  <a:schemeClr val="tx1"/>
                </a:solidFill>
                <a:latin typeface="Arial" charset="0"/>
                <a:ea typeface="+mn-ea"/>
                <a:cs typeface="+mn-cs"/>
              </a:defRPr>
            </a:lvl5pPr>
            <a:lvl6pPr marL="2286000" algn="l" defTabSz="914400" rtl="0" eaLnBrk="1" latinLnBrk="0" hangingPunct="1">
              <a:defRPr sz="3800" kern="1200">
                <a:solidFill>
                  <a:schemeClr val="tx1"/>
                </a:solidFill>
                <a:latin typeface="Arial" charset="0"/>
                <a:ea typeface="+mn-ea"/>
                <a:cs typeface="+mn-cs"/>
              </a:defRPr>
            </a:lvl6pPr>
            <a:lvl7pPr marL="2743200" algn="l" defTabSz="914400" rtl="0" eaLnBrk="1" latinLnBrk="0" hangingPunct="1">
              <a:defRPr sz="3800" kern="1200">
                <a:solidFill>
                  <a:schemeClr val="tx1"/>
                </a:solidFill>
                <a:latin typeface="Arial" charset="0"/>
                <a:ea typeface="+mn-ea"/>
                <a:cs typeface="+mn-cs"/>
              </a:defRPr>
            </a:lvl7pPr>
            <a:lvl8pPr marL="3200400" algn="l" defTabSz="914400" rtl="0" eaLnBrk="1" latinLnBrk="0" hangingPunct="1">
              <a:defRPr sz="3800" kern="1200">
                <a:solidFill>
                  <a:schemeClr val="tx1"/>
                </a:solidFill>
                <a:latin typeface="Arial" charset="0"/>
                <a:ea typeface="+mn-ea"/>
                <a:cs typeface="+mn-cs"/>
              </a:defRPr>
            </a:lvl8pPr>
            <a:lvl9pPr marL="3657600" algn="l" defTabSz="914400" rtl="0" eaLnBrk="1" latinLnBrk="0" hangingPunct="1">
              <a:defRPr sz="3800" kern="1200">
                <a:solidFill>
                  <a:schemeClr val="tx1"/>
                </a:solidFill>
                <a:latin typeface="Arial" charset="0"/>
                <a:ea typeface="+mn-ea"/>
                <a:cs typeface="+mn-cs"/>
              </a:defRPr>
            </a:lvl9pPr>
          </a:lstStyle>
          <a:p>
            <a:pPr algn="r">
              <a:defRPr/>
            </a:pPr>
            <a:fld id="{1CA6BD9E-EEE2-4489-AEA4-07E8225A51F7}" type="slidenum">
              <a:rPr lang="en-US" sz="1200" smtClean="0">
                <a:solidFill>
                  <a:srgbClr val="000000"/>
                </a:solidFill>
              </a:rPr>
              <a:pPr algn="r">
                <a:defRPr/>
              </a:pPr>
              <a:t>12</a:t>
            </a:fld>
            <a:r>
              <a:rPr lang="en-US" sz="1200" smtClean="0">
                <a:solidFill>
                  <a:srgbClr val="000000"/>
                </a:solidFill>
              </a:rPr>
              <a:t>/67</a:t>
            </a:r>
            <a:endParaRPr lang="en-US" sz="1200" dirty="0">
              <a:solidFill>
                <a:srgbClr val="000000"/>
              </a:solidFill>
            </a:endParaRPr>
          </a:p>
        </p:txBody>
      </p:sp>
    </p:spTree>
    <p:extLst>
      <p:ext uri="{BB962C8B-B14F-4D97-AF65-F5344CB8AC3E}">
        <p14:creationId xmlns:p14="http://schemas.microsoft.com/office/powerpoint/2010/main" val="13632981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2894" y="54131"/>
            <a:ext cx="9146894"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Exit Route (Egress)</a:t>
            </a:r>
          </a:p>
        </p:txBody>
      </p:sp>
      <p:sp>
        <p:nvSpPr>
          <p:cNvPr id="8196" name="Rectangle 3"/>
          <p:cNvSpPr>
            <a:spLocks noGrp="1" noChangeArrowheads="1"/>
          </p:cNvSpPr>
          <p:nvPr>
            <p:ph idx="1"/>
          </p:nvPr>
        </p:nvSpPr>
        <p:spPr>
          <a:xfrm>
            <a:off x="149185" y="914400"/>
            <a:ext cx="6172200" cy="4906963"/>
          </a:xfrm>
        </p:spPr>
        <p:txBody>
          <a:bodyPr/>
          <a:lstStyle/>
          <a:p>
            <a:pPr>
              <a:spcBef>
                <a:spcPts val="1200"/>
              </a:spcBef>
            </a:pPr>
            <a:r>
              <a:rPr lang="en-US" dirty="0" smtClean="0">
                <a:solidFill>
                  <a:srgbClr val="008000"/>
                </a:solidFill>
              </a:rPr>
              <a:t>A continuous and unobstructed path of exit travel that is permanent and has enough </a:t>
            </a:r>
            <a:br>
              <a:rPr lang="en-US" dirty="0" smtClean="0">
                <a:solidFill>
                  <a:srgbClr val="008000"/>
                </a:solidFill>
              </a:rPr>
            </a:br>
            <a:r>
              <a:rPr lang="en-US" dirty="0" smtClean="0">
                <a:solidFill>
                  <a:srgbClr val="008000"/>
                </a:solidFill>
              </a:rPr>
              <a:t>exits for quick escape</a:t>
            </a:r>
          </a:p>
          <a:p>
            <a:pPr>
              <a:spcBef>
                <a:spcPts val="2400"/>
              </a:spcBef>
            </a:pPr>
            <a:r>
              <a:rPr lang="en-US" dirty="0" smtClean="0">
                <a:solidFill>
                  <a:srgbClr val="660033"/>
                </a:solidFill>
              </a:rPr>
              <a:t>Consists of three parts:</a:t>
            </a:r>
          </a:p>
          <a:p>
            <a:pPr lvl="1">
              <a:spcBef>
                <a:spcPts val="1200"/>
              </a:spcBef>
            </a:pPr>
            <a:r>
              <a:rPr lang="en-US" dirty="0" smtClean="0">
                <a:solidFill>
                  <a:srgbClr val="9933FF"/>
                </a:solidFill>
              </a:rPr>
              <a:t>Exit access</a:t>
            </a:r>
          </a:p>
          <a:p>
            <a:pPr lvl="1">
              <a:spcBef>
                <a:spcPts val="1200"/>
              </a:spcBef>
            </a:pPr>
            <a:r>
              <a:rPr lang="en-US" dirty="0" smtClean="0">
                <a:solidFill>
                  <a:srgbClr val="FF0000"/>
                </a:solidFill>
              </a:rPr>
              <a:t>Exit</a:t>
            </a:r>
          </a:p>
          <a:p>
            <a:pPr lvl="1">
              <a:spcBef>
                <a:spcPts val="1200"/>
              </a:spcBef>
            </a:pPr>
            <a:r>
              <a:rPr lang="en-US" dirty="0" smtClean="0">
                <a:solidFill>
                  <a:srgbClr val="008000"/>
                </a:solidFill>
              </a:rPr>
              <a:t>Exit discharge</a:t>
            </a:r>
          </a:p>
        </p:txBody>
      </p:sp>
      <p:grpSp>
        <p:nvGrpSpPr>
          <p:cNvPr id="8197" name="Group 4"/>
          <p:cNvGrpSpPr>
            <a:grpSpLocks/>
          </p:cNvGrpSpPr>
          <p:nvPr/>
        </p:nvGrpSpPr>
        <p:grpSpPr bwMode="auto">
          <a:xfrm>
            <a:off x="5717894" y="1739596"/>
            <a:ext cx="2971800" cy="4114800"/>
            <a:chOff x="3600" y="1152"/>
            <a:chExt cx="1728" cy="1657"/>
          </a:xfrm>
        </p:grpSpPr>
        <p:pic>
          <p:nvPicPr>
            <p:cNvPr id="8198" name="Picture 5" descr="egress"/>
            <p:cNvPicPr>
              <a:picLocks noChangeAspect="1" noChangeArrowheads="1"/>
            </p:cNvPicPr>
            <p:nvPr/>
          </p:nvPicPr>
          <p:blipFill>
            <a:blip r:embed="rId4" cstate="print"/>
            <a:srcRect/>
            <a:stretch>
              <a:fillRect/>
            </a:stretch>
          </p:blipFill>
          <p:spPr bwMode="auto">
            <a:xfrm>
              <a:off x="3600" y="1152"/>
              <a:ext cx="1728" cy="16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199" name="Rectangle 6"/>
            <p:cNvSpPr>
              <a:spLocks noChangeArrowheads="1"/>
            </p:cNvSpPr>
            <p:nvPr/>
          </p:nvSpPr>
          <p:spPr bwMode="auto">
            <a:xfrm>
              <a:off x="3648" y="1200"/>
              <a:ext cx="672" cy="288"/>
            </a:xfrm>
            <a:prstGeom prst="rect">
              <a:avLst/>
            </a:prstGeom>
            <a:solidFill>
              <a:srgbClr val="00FF00"/>
            </a:solidFill>
            <a:ln w="9525">
              <a:noFill/>
              <a:miter lim="800000"/>
              <a:headEnd type="none" w="sm" len="sm"/>
              <a:tailEnd type="none" w="sm" len="sm"/>
            </a:ln>
          </p:spPr>
          <p:txBody>
            <a:bodyPr wrap="none" anchor="ctr"/>
            <a:lstStyle/>
            <a:p>
              <a:endParaRPr lang="en-US" dirty="0"/>
            </a:p>
          </p:txBody>
        </p:sp>
      </p:grpSp>
      <p:sp>
        <p:nvSpPr>
          <p:cNvPr id="8"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13</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bwMode="auto">
          <a:xfrm>
            <a:off x="0" y="27008"/>
            <a:ext cx="9144000" cy="1143000"/>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t>Exit Discharge</a:t>
            </a:r>
          </a:p>
        </p:txBody>
      </p:sp>
      <p:sp>
        <p:nvSpPr>
          <p:cNvPr id="11268" name="Rectangle 3"/>
          <p:cNvSpPr>
            <a:spLocks noGrp="1" noChangeArrowheads="1"/>
          </p:cNvSpPr>
          <p:nvPr>
            <p:ph idx="1"/>
          </p:nvPr>
        </p:nvSpPr>
        <p:spPr>
          <a:xfrm>
            <a:off x="228600" y="1600200"/>
            <a:ext cx="8458200" cy="4114800"/>
          </a:xfrm>
        </p:spPr>
        <p:txBody>
          <a:bodyPr>
            <a:normAutofit lnSpcReduction="10000"/>
          </a:bodyPr>
          <a:lstStyle/>
          <a:p>
            <a:pPr>
              <a:spcBef>
                <a:spcPts val="1800"/>
              </a:spcBef>
            </a:pPr>
            <a:r>
              <a:rPr lang="en-US" sz="2800" dirty="0" smtClean="0">
                <a:solidFill>
                  <a:srgbClr val="008000"/>
                </a:solidFill>
              </a:rPr>
              <a:t>Must lead directly outside or to a street, walkway, refuge area, public way, or open space with access to the outside that is large enough to accommodate all building occupants likely to use the exit route</a:t>
            </a:r>
          </a:p>
          <a:p>
            <a:pPr>
              <a:spcBef>
                <a:spcPts val="1800"/>
              </a:spcBef>
            </a:pPr>
            <a:r>
              <a:rPr lang="en-US" sz="2800" dirty="0" smtClean="0">
                <a:solidFill>
                  <a:srgbClr val="660033"/>
                </a:solidFill>
              </a:rPr>
              <a:t>Exit stairs that continue beyond the level on which the exit discharge is located must be interrupted on that level by doors, partitions, or other effective means that clearly indicate the direction of travel to the exit discharge</a:t>
            </a:r>
            <a:endParaRPr lang="en-US" sz="2800" dirty="0" smtClean="0"/>
          </a:p>
        </p:txBody>
      </p:sp>
      <p:pic>
        <p:nvPicPr>
          <p:cNvPr id="11269" name="Picture 4" descr="Fire Exit"/>
          <p:cNvPicPr>
            <a:picLocks noChangeAspect="1" noChangeArrowheads="1"/>
          </p:cNvPicPr>
          <p:nvPr/>
        </p:nvPicPr>
        <p:blipFill>
          <a:blip r:embed="rId4" cstate="print"/>
          <a:srcRect/>
          <a:stretch>
            <a:fillRect/>
          </a:stretch>
        </p:blipFill>
        <p:spPr bwMode="auto">
          <a:xfrm>
            <a:off x="7010400" y="245901"/>
            <a:ext cx="1944688" cy="1366838"/>
          </a:xfrm>
          <a:prstGeom prst="rect">
            <a:avLst/>
          </a:prstGeom>
          <a:noFill/>
          <a:ln w="9525">
            <a:noFill/>
            <a:miter lim="800000"/>
            <a:headEnd/>
            <a:tailEnd/>
          </a:ln>
        </p:spPr>
      </p:pic>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14</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dirty="0" smtClean="0"/>
              <a:t>QUESTION</a:t>
            </a:r>
            <a:endParaRPr lang="en-US" dirty="0"/>
          </a:p>
        </p:txBody>
      </p:sp>
      <p:sp>
        <p:nvSpPr>
          <p:cNvPr id="3" name="Content Placeholder 2"/>
          <p:cNvSpPr>
            <a:spLocks noGrp="1"/>
          </p:cNvSpPr>
          <p:nvPr>
            <p:ph idx="1"/>
          </p:nvPr>
        </p:nvSpPr>
        <p:spPr/>
        <p:txBody>
          <a:bodyPr/>
          <a:lstStyle/>
          <a:p>
            <a:r>
              <a:rPr lang="en-US" dirty="0" smtClean="0"/>
              <a:t>Why do we need to keep exit paths clear and doors closed?</a:t>
            </a:r>
          </a:p>
          <a:p>
            <a:endParaRPr lang="en-US" dirty="0"/>
          </a:p>
        </p:txBody>
      </p:sp>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15</a:t>
            </a:fld>
            <a:r>
              <a:rPr lang="en-US" dirty="0" smtClean="0">
                <a:solidFill>
                  <a:srgbClr val="000000"/>
                </a:solidFill>
              </a:rPr>
              <a:t>/67</a:t>
            </a:r>
            <a:endParaRPr lang="en-US" dirty="0">
              <a:solidFill>
                <a:srgbClr val="000000"/>
              </a:solidFill>
            </a:endParaRPr>
          </a:p>
        </p:txBody>
      </p:sp>
      <p:pic>
        <p:nvPicPr>
          <p:cNvPr id="7" name="Picture 6" descr="dreamstimefree_10053288.jpg"/>
          <p:cNvPicPr>
            <a:picLocks noChangeAspect="1"/>
          </p:cNvPicPr>
          <p:nvPr/>
        </p:nvPicPr>
        <p:blipFill>
          <a:blip r:embed="rId3" cstate="print"/>
          <a:srcRect r="44167" b="26395"/>
          <a:stretch>
            <a:fillRect/>
          </a:stretch>
        </p:blipFill>
        <p:spPr>
          <a:xfrm>
            <a:off x="7371292" y="152400"/>
            <a:ext cx="1391707" cy="1295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49840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76200" y="7938"/>
            <a:ext cx="9067800" cy="8683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Exit Door and Route Requirements</a:t>
            </a:r>
          </a:p>
        </p:txBody>
      </p:sp>
      <p:sp>
        <p:nvSpPr>
          <p:cNvPr id="10243" name="Rectangle 3"/>
          <p:cNvSpPr>
            <a:spLocks noGrp="1" noChangeArrowheads="1"/>
          </p:cNvSpPr>
          <p:nvPr>
            <p:ph idx="1"/>
          </p:nvPr>
        </p:nvSpPr>
        <p:spPr>
          <a:xfrm>
            <a:off x="0" y="990600"/>
            <a:ext cx="5867400" cy="5029200"/>
          </a:xfrm>
        </p:spPr>
        <p:txBody>
          <a:bodyPr/>
          <a:lstStyle/>
          <a:p>
            <a:pPr eaLnBrk="1" hangingPunct="1">
              <a:lnSpc>
                <a:spcPct val="90000"/>
              </a:lnSpc>
              <a:spcBef>
                <a:spcPts val="1800"/>
              </a:spcBef>
            </a:pPr>
            <a:r>
              <a:rPr lang="en-US" sz="2800" dirty="0" smtClean="0">
                <a:solidFill>
                  <a:schemeClr val="accent2"/>
                </a:solidFill>
              </a:rPr>
              <a:t>Doors remain unlocked</a:t>
            </a:r>
            <a:r>
              <a:rPr lang="en-US" sz="2800" dirty="0" smtClean="0">
                <a:solidFill>
                  <a:srgbClr val="008000"/>
                </a:solidFill>
              </a:rPr>
              <a:t> </a:t>
            </a:r>
          </a:p>
          <a:p>
            <a:pPr eaLnBrk="1" hangingPunct="1">
              <a:lnSpc>
                <a:spcPct val="90000"/>
              </a:lnSpc>
              <a:spcBef>
                <a:spcPts val="1800"/>
              </a:spcBef>
            </a:pPr>
            <a:r>
              <a:rPr lang="en-US" sz="2800" dirty="0" smtClean="0">
                <a:solidFill>
                  <a:srgbClr val="008000"/>
                </a:solidFill>
              </a:rPr>
              <a:t>Must be able to open from the inside at all times without keys, tools, or special knowledge</a:t>
            </a:r>
          </a:p>
          <a:p>
            <a:pPr eaLnBrk="1" hangingPunct="1">
              <a:lnSpc>
                <a:spcPct val="90000"/>
              </a:lnSpc>
              <a:spcBef>
                <a:spcPts val="1800"/>
              </a:spcBef>
            </a:pPr>
            <a:r>
              <a:rPr lang="en-US" sz="2800" dirty="0" smtClean="0">
                <a:solidFill>
                  <a:srgbClr val="660033"/>
                </a:solidFill>
              </a:rPr>
              <a:t>A device such as a panic bar that locks only from the outside is permitted</a:t>
            </a:r>
          </a:p>
          <a:p>
            <a:pPr eaLnBrk="1" hangingPunct="1">
              <a:lnSpc>
                <a:spcPct val="90000"/>
              </a:lnSpc>
              <a:spcBef>
                <a:spcPts val="1800"/>
              </a:spcBef>
            </a:pPr>
            <a:r>
              <a:rPr lang="en-US" sz="2800" dirty="0" smtClean="0">
                <a:solidFill>
                  <a:srgbClr val="C00000"/>
                </a:solidFill>
              </a:rPr>
              <a:t>Must be free of any device or alarm that could restrict emergency use if the device or alarm fails</a:t>
            </a:r>
          </a:p>
        </p:txBody>
      </p:sp>
      <p:pic>
        <p:nvPicPr>
          <p:cNvPr id="10244" name="Picture 4" descr="exit door with lock and no exit sign"/>
          <p:cNvPicPr>
            <a:picLocks noChangeAspect="1" noChangeArrowheads="1"/>
          </p:cNvPicPr>
          <p:nvPr/>
        </p:nvPicPr>
        <p:blipFill>
          <a:blip r:embed="rId4" cstate="print"/>
          <a:srcRect l="44345" t="3763" r="12654" b="13792"/>
          <a:stretch>
            <a:fillRect/>
          </a:stretch>
        </p:blipFill>
        <p:spPr bwMode="auto">
          <a:xfrm>
            <a:off x="5791200" y="1219200"/>
            <a:ext cx="2971800" cy="50022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16</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fade">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fade">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fade">
                                      <p:cBhvr>
                                        <p:cTn id="22" dur="500"/>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0" y="60325"/>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Exit Route Requirements</a:t>
            </a:r>
          </a:p>
        </p:txBody>
      </p:sp>
      <p:sp>
        <p:nvSpPr>
          <p:cNvPr id="12291" name="Rectangle 3"/>
          <p:cNvSpPr>
            <a:spLocks noGrp="1" noChangeArrowheads="1"/>
          </p:cNvSpPr>
          <p:nvPr>
            <p:ph idx="1"/>
          </p:nvPr>
        </p:nvSpPr>
        <p:spPr>
          <a:xfrm>
            <a:off x="304800" y="1295400"/>
            <a:ext cx="8382000" cy="4876800"/>
          </a:xfrm>
        </p:spPr>
        <p:txBody>
          <a:bodyPr/>
          <a:lstStyle/>
          <a:p>
            <a:pPr eaLnBrk="1" hangingPunct="1">
              <a:lnSpc>
                <a:spcPct val="90000"/>
              </a:lnSpc>
              <a:spcAft>
                <a:spcPts val="1200"/>
              </a:spcAft>
            </a:pPr>
            <a:r>
              <a:rPr lang="en-US" dirty="0" smtClean="0">
                <a:solidFill>
                  <a:srgbClr val="008000"/>
                </a:solidFill>
              </a:rPr>
              <a:t>Support the maximum permitted occupant load for each floor served</a:t>
            </a:r>
          </a:p>
          <a:p>
            <a:pPr eaLnBrk="1" hangingPunct="1">
              <a:lnSpc>
                <a:spcPct val="90000"/>
              </a:lnSpc>
              <a:spcAft>
                <a:spcPts val="1200"/>
              </a:spcAft>
            </a:pPr>
            <a:r>
              <a:rPr lang="en-US" dirty="0" smtClean="0">
                <a:solidFill>
                  <a:srgbClr val="660033"/>
                </a:solidFill>
              </a:rPr>
              <a:t>Capacity must not decrease in the direction of exit route travel to the exit discharge</a:t>
            </a:r>
          </a:p>
          <a:p>
            <a:pPr eaLnBrk="1" hangingPunct="1">
              <a:lnSpc>
                <a:spcPct val="90000"/>
              </a:lnSpc>
              <a:spcAft>
                <a:spcPts val="1200"/>
              </a:spcAft>
            </a:pPr>
            <a:r>
              <a:rPr lang="en-US" dirty="0" smtClean="0">
                <a:solidFill>
                  <a:srgbClr val="9933FF"/>
                </a:solidFill>
              </a:rPr>
              <a:t>Ceiling at least 7 feet 6 inches high with no projection reaching a point less than 6 feet 8 inches from floor</a:t>
            </a:r>
          </a:p>
          <a:p>
            <a:pPr eaLnBrk="1" hangingPunct="1">
              <a:lnSpc>
                <a:spcPct val="90000"/>
              </a:lnSpc>
              <a:spcAft>
                <a:spcPts val="1200"/>
              </a:spcAft>
            </a:pPr>
            <a:r>
              <a:rPr lang="en-US" dirty="0" smtClean="0">
                <a:solidFill>
                  <a:srgbClr val="FF0000"/>
                </a:solidFill>
              </a:rPr>
              <a:t>Access at least 28 inches wide at all points</a:t>
            </a:r>
          </a:p>
        </p:txBody>
      </p:sp>
      <p:sp>
        <p:nvSpPr>
          <p:cNvPr id="5"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17</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fade">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fade">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fade">
                                      <p:cBhvr>
                                        <p:cTn id="17" dur="500"/>
                                        <p:tgtEl>
                                          <p:spTgt spid="122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fade">
                                      <p:cBhvr>
                                        <p:cTn id="22" dur="500"/>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bwMode="auto">
          <a:xfrm>
            <a:off x="0" y="3048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Exit Marking Requirements</a:t>
            </a:r>
          </a:p>
        </p:txBody>
      </p:sp>
      <p:sp>
        <p:nvSpPr>
          <p:cNvPr id="9220" name="Rectangle 3"/>
          <p:cNvSpPr>
            <a:spLocks noGrp="1" noChangeArrowheads="1"/>
          </p:cNvSpPr>
          <p:nvPr>
            <p:ph idx="1"/>
          </p:nvPr>
        </p:nvSpPr>
        <p:spPr>
          <a:xfrm>
            <a:off x="304800" y="1600200"/>
            <a:ext cx="5562600" cy="4525963"/>
          </a:xfrm>
        </p:spPr>
        <p:txBody>
          <a:bodyPr/>
          <a:lstStyle/>
          <a:p>
            <a:pPr eaLnBrk="1" hangingPunct="1">
              <a:spcBef>
                <a:spcPts val="2400"/>
              </a:spcBef>
            </a:pPr>
            <a:r>
              <a:rPr lang="en-US" dirty="0" smtClean="0">
                <a:solidFill>
                  <a:srgbClr val="008000"/>
                </a:solidFill>
              </a:rPr>
              <a:t>Each exit clearly visible and marked with an </a:t>
            </a:r>
            <a:r>
              <a:rPr lang="en-US" dirty="0" smtClean="0">
                <a:solidFill>
                  <a:srgbClr val="FF0000"/>
                </a:solidFill>
              </a:rPr>
              <a:t>“Exit”</a:t>
            </a:r>
            <a:r>
              <a:rPr lang="en-US" dirty="0" smtClean="0">
                <a:solidFill>
                  <a:srgbClr val="008000"/>
                </a:solidFill>
              </a:rPr>
              <a:t> sign</a:t>
            </a:r>
          </a:p>
          <a:p>
            <a:pPr eaLnBrk="1" hangingPunct="1">
              <a:spcBef>
                <a:spcPts val="2400"/>
              </a:spcBef>
            </a:pPr>
            <a:r>
              <a:rPr lang="en-US" dirty="0" smtClean="0">
                <a:solidFill>
                  <a:srgbClr val="660033"/>
                </a:solidFill>
              </a:rPr>
              <a:t>Each exit route door must be free of decorations or signs that obscure the visibility of the door</a:t>
            </a:r>
          </a:p>
          <a:p>
            <a:pPr eaLnBrk="1" hangingPunct="1"/>
            <a:endParaRPr lang="en-US" dirty="0" smtClean="0"/>
          </a:p>
        </p:txBody>
      </p:sp>
      <p:grpSp>
        <p:nvGrpSpPr>
          <p:cNvPr id="9221" name="Group 4"/>
          <p:cNvGrpSpPr>
            <a:grpSpLocks/>
          </p:cNvGrpSpPr>
          <p:nvPr/>
        </p:nvGrpSpPr>
        <p:grpSpPr bwMode="auto">
          <a:xfrm>
            <a:off x="5867400" y="1447800"/>
            <a:ext cx="2971800" cy="4572000"/>
            <a:chOff x="3456" y="1152"/>
            <a:chExt cx="1824" cy="2400"/>
          </a:xfrm>
        </p:grpSpPr>
        <p:sp>
          <p:nvSpPr>
            <p:cNvPr id="9222" name="Rectangle 5"/>
            <p:cNvSpPr>
              <a:spLocks noChangeArrowheads="1"/>
            </p:cNvSpPr>
            <p:nvPr/>
          </p:nvSpPr>
          <p:spPr bwMode="auto">
            <a:xfrm>
              <a:off x="3456" y="1152"/>
              <a:ext cx="1824" cy="2400"/>
            </a:xfrm>
            <a:prstGeom prst="rect">
              <a:avLst/>
            </a:prstGeom>
            <a:solidFill>
              <a:srgbClr val="DDDDDD"/>
            </a:solidFill>
            <a:ln w="9525">
              <a:noFill/>
              <a:miter lim="800000"/>
              <a:headEnd type="none" w="sm" len="sm"/>
              <a:tailEnd type="none" w="sm" len="sm"/>
            </a:ln>
          </p:spPr>
          <p:txBody>
            <a:bodyPr wrap="none" anchor="ctr"/>
            <a:lstStyle/>
            <a:p>
              <a:endParaRPr lang="en-US" dirty="0"/>
            </a:p>
          </p:txBody>
        </p:sp>
        <p:pic>
          <p:nvPicPr>
            <p:cNvPr id="9223" name="Picture 6" descr="EXIT DOOR"/>
            <p:cNvPicPr>
              <a:picLocks noChangeAspect="1" noChangeArrowheads="1"/>
            </p:cNvPicPr>
            <p:nvPr/>
          </p:nvPicPr>
          <p:blipFill>
            <a:blip r:embed="rId4" cstate="print"/>
            <a:srcRect l="14301" t="10579" r="14201" b="10161"/>
            <a:stretch>
              <a:fillRect/>
            </a:stretch>
          </p:blipFill>
          <p:spPr bwMode="auto">
            <a:xfrm>
              <a:off x="3648" y="1680"/>
              <a:ext cx="1440" cy="1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24" name="Picture 7" descr="exit sign"/>
            <p:cNvPicPr>
              <a:picLocks noChangeAspect="1" noChangeArrowheads="1"/>
            </p:cNvPicPr>
            <p:nvPr/>
          </p:nvPicPr>
          <p:blipFill>
            <a:blip r:embed="rId5" cstate="print"/>
            <a:srcRect/>
            <a:stretch>
              <a:fillRect/>
            </a:stretch>
          </p:blipFill>
          <p:spPr bwMode="auto">
            <a:xfrm>
              <a:off x="4080" y="1260"/>
              <a:ext cx="528" cy="3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9"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18</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2" y="0"/>
            <a:ext cx="9137248" cy="1143000"/>
          </a:xfrm>
        </p:spPr>
        <p:txBody>
          <a:bodyPr/>
          <a:lstStyle/>
          <a:p>
            <a:r>
              <a:rPr lang="en-US" dirty="0" smtClean="0"/>
              <a:t>Exit Markings Requirements </a:t>
            </a:r>
            <a:r>
              <a:rPr lang="en-US" sz="2800" dirty="0" smtClean="0"/>
              <a:t>(Cont’d.)</a:t>
            </a:r>
            <a:endParaRPr lang="en-US" sz="28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40361" y="914400"/>
            <a:ext cx="6670029" cy="5002522"/>
          </a:xfrm>
        </p:spPr>
      </p:pic>
      <p:sp>
        <p:nvSpPr>
          <p:cNvPr id="7"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19</a:t>
            </a:fld>
            <a:r>
              <a:rPr lang="en-US" dirty="0" smtClean="0">
                <a:solidFill>
                  <a:srgbClr val="000000"/>
                </a:solidFill>
              </a:rPr>
              <a:t>/67</a:t>
            </a:r>
            <a:endParaRPr lang="en-US" dirty="0">
              <a:solidFill>
                <a:srgbClr val="000000"/>
              </a:solidFill>
            </a:endParaRPr>
          </a:p>
        </p:txBody>
      </p:sp>
    </p:spTree>
    <p:extLst>
      <p:ext uri="{BB962C8B-B14F-4D97-AF65-F5344CB8AC3E}">
        <p14:creationId xmlns:p14="http://schemas.microsoft.com/office/powerpoint/2010/main" val="4281730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36" y="27008"/>
            <a:ext cx="9115063" cy="1143000"/>
          </a:xfrm>
        </p:spPr>
        <p:txBody>
          <a:bodyPr/>
          <a:lstStyle/>
          <a:p>
            <a:r>
              <a:rPr lang="en-US" dirty="0"/>
              <a:t>Exit Markings Requirements </a:t>
            </a:r>
            <a:r>
              <a:rPr lang="en-US" sz="2800" dirty="0" smtClean="0"/>
              <a:t>(Cont’d.)</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2600" y="1295400"/>
            <a:ext cx="6117166" cy="4587875"/>
          </a:xfrm>
        </p:spPr>
      </p:pic>
      <p:sp>
        <p:nvSpPr>
          <p:cNvPr id="7"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20</a:t>
            </a:fld>
            <a:r>
              <a:rPr lang="en-US" dirty="0" smtClean="0">
                <a:solidFill>
                  <a:srgbClr val="000000"/>
                </a:solidFill>
              </a:rPr>
              <a:t>/67</a:t>
            </a:r>
            <a:endParaRPr lang="en-US" dirty="0">
              <a:solidFill>
                <a:srgbClr val="000000"/>
              </a:solidFill>
            </a:endParaRPr>
          </a:p>
        </p:txBody>
      </p:sp>
    </p:spTree>
    <p:extLst>
      <p:ext uri="{BB962C8B-B14F-4D97-AF65-F5344CB8AC3E}">
        <p14:creationId xmlns:p14="http://schemas.microsoft.com/office/powerpoint/2010/main" val="22885384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bwMode="auto">
          <a:xfrm>
            <a:off x="15432" y="381000"/>
            <a:ext cx="9128567"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Refuge Area</a:t>
            </a:r>
          </a:p>
        </p:txBody>
      </p:sp>
      <p:sp>
        <p:nvSpPr>
          <p:cNvPr id="14338" name="Content Placeholder 2"/>
          <p:cNvSpPr>
            <a:spLocks noGrp="1"/>
          </p:cNvSpPr>
          <p:nvPr>
            <p:ph idx="1"/>
          </p:nvPr>
        </p:nvSpPr>
        <p:spPr>
          <a:xfrm>
            <a:off x="457200" y="1600200"/>
            <a:ext cx="8229600" cy="3124200"/>
          </a:xfrm>
        </p:spPr>
        <p:txBody>
          <a:bodyPr/>
          <a:lstStyle/>
          <a:p>
            <a:pPr>
              <a:spcBef>
                <a:spcPts val="2400"/>
              </a:spcBef>
            </a:pPr>
            <a:r>
              <a:rPr lang="en-US" dirty="0" smtClean="0">
                <a:solidFill>
                  <a:srgbClr val="006666"/>
                </a:solidFill>
              </a:rPr>
              <a:t>A space along an exit route protected from fire</a:t>
            </a:r>
          </a:p>
          <a:p>
            <a:pPr>
              <a:spcBef>
                <a:spcPts val="2400"/>
              </a:spcBef>
            </a:pPr>
            <a:r>
              <a:rPr lang="en-US" dirty="0" smtClean="0">
                <a:solidFill>
                  <a:srgbClr val="C00000"/>
                </a:solidFill>
              </a:rPr>
              <a:t>May be a floor with at least two spaces separated by smoke resistance partitions</a:t>
            </a:r>
          </a:p>
          <a:p>
            <a:endParaRPr lang="en-US" dirty="0" smtClean="0"/>
          </a:p>
        </p:txBody>
      </p:sp>
      <p:sp>
        <p:nvSpPr>
          <p:cNvPr id="5"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21</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Safe Escape Factors</a:t>
            </a:r>
          </a:p>
        </p:txBody>
      </p:sp>
      <p:sp>
        <p:nvSpPr>
          <p:cNvPr id="15362" name="Content Placeholder 2"/>
          <p:cNvSpPr>
            <a:spLocks noGrp="1"/>
          </p:cNvSpPr>
          <p:nvPr>
            <p:ph idx="1"/>
          </p:nvPr>
        </p:nvSpPr>
        <p:spPr>
          <a:xfrm>
            <a:off x="304800" y="1143000"/>
            <a:ext cx="8229600" cy="2438400"/>
          </a:xfrm>
        </p:spPr>
        <p:txBody>
          <a:bodyPr>
            <a:normAutofit lnSpcReduction="10000"/>
          </a:bodyPr>
          <a:lstStyle/>
          <a:p>
            <a:pPr marL="0" indent="0">
              <a:spcBef>
                <a:spcPts val="1800"/>
              </a:spcBef>
              <a:buNone/>
            </a:pPr>
            <a:r>
              <a:rPr lang="en-US" dirty="0" smtClean="0"/>
              <a:t>Considerations</a:t>
            </a:r>
          </a:p>
          <a:p>
            <a:pPr lvl="1">
              <a:spcBef>
                <a:spcPts val="1800"/>
              </a:spcBef>
            </a:pPr>
            <a:r>
              <a:rPr lang="en-US" dirty="0" smtClean="0"/>
              <a:t>Panic and confusion</a:t>
            </a:r>
          </a:p>
          <a:p>
            <a:pPr lvl="1">
              <a:spcBef>
                <a:spcPts val="1800"/>
              </a:spcBef>
            </a:pPr>
            <a:r>
              <a:rPr lang="en-US" dirty="0" smtClean="0"/>
              <a:t>Poor visibility</a:t>
            </a:r>
          </a:p>
          <a:p>
            <a:pPr lvl="1">
              <a:spcBef>
                <a:spcPts val="1800"/>
              </a:spcBef>
            </a:pPr>
            <a:r>
              <a:rPr lang="en-US" dirty="0" smtClean="0"/>
              <a:t>Lack of information or misinformation</a:t>
            </a:r>
          </a:p>
        </p:txBody>
      </p:sp>
      <p:pic>
        <p:nvPicPr>
          <p:cNvPr id="33793" name="Picture 1" descr="C:\Documents and Settings\edickinson\Local Settings\Temporary Internet Files\Content.IE5\I4OBA8SG\MCBD07009_0000[1].wmf"/>
          <p:cNvPicPr>
            <a:picLocks noChangeAspect="1" noChangeArrowheads="1"/>
          </p:cNvPicPr>
          <p:nvPr/>
        </p:nvPicPr>
        <p:blipFill>
          <a:blip r:embed="rId4" cstate="print"/>
          <a:stretch>
            <a:fillRect/>
          </a:stretch>
        </p:blipFill>
        <p:spPr bwMode="auto">
          <a:xfrm>
            <a:off x="3810000" y="3889013"/>
            <a:ext cx="5023903" cy="18839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22</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0" y="22225"/>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Emergency Action Plan</a:t>
            </a:r>
          </a:p>
        </p:txBody>
      </p:sp>
      <p:sp>
        <p:nvSpPr>
          <p:cNvPr id="16387" name="Rectangle 3"/>
          <p:cNvSpPr>
            <a:spLocks noGrp="1" noChangeArrowheads="1"/>
          </p:cNvSpPr>
          <p:nvPr>
            <p:ph idx="1"/>
          </p:nvPr>
        </p:nvSpPr>
        <p:spPr>
          <a:xfrm>
            <a:off x="228600" y="990600"/>
            <a:ext cx="7467600" cy="5029200"/>
          </a:xfrm>
        </p:spPr>
        <p:txBody>
          <a:bodyPr>
            <a:normAutofit lnSpcReduction="10000"/>
          </a:bodyPr>
          <a:lstStyle/>
          <a:p>
            <a:pPr eaLnBrk="1" hangingPunct="1">
              <a:lnSpc>
                <a:spcPct val="90000"/>
              </a:lnSpc>
              <a:spcBef>
                <a:spcPts val="1200"/>
              </a:spcBef>
            </a:pPr>
            <a:r>
              <a:rPr lang="en-US" sz="2800" dirty="0" smtClean="0">
                <a:solidFill>
                  <a:srgbClr val="006666"/>
                </a:solidFill>
              </a:rPr>
              <a:t>Emergency escape/evacuation procedures</a:t>
            </a:r>
          </a:p>
          <a:p>
            <a:pPr eaLnBrk="1" hangingPunct="1">
              <a:lnSpc>
                <a:spcPct val="90000"/>
              </a:lnSpc>
              <a:spcBef>
                <a:spcPts val="1200"/>
              </a:spcBef>
            </a:pPr>
            <a:r>
              <a:rPr lang="en-US" sz="2800" dirty="0" smtClean="0">
                <a:solidFill>
                  <a:srgbClr val="800000"/>
                </a:solidFill>
              </a:rPr>
              <a:t>Pre-evacuation procedures for critical operations</a:t>
            </a:r>
          </a:p>
          <a:p>
            <a:pPr eaLnBrk="1" hangingPunct="1">
              <a:lnSpc>
                <a:spcPct val="90000"/>
              </a:lnSpc>
              <a:spcBef>
                <a:spcPts val="1200"/>
              </a:spcBef>
            </a:pPr>
            <a:r>
              <a:rPr lang="en-US" sz="2800" dirty="0" smtClean="0">
                <a:solidFill>
                  <a:srgbClr val="660066"/>
                </a:solidFill>
              </a:rPr>
              <a:t>Post-evacuation </a:t>
            </a:r>
            <a:br>
              <a:rPr lang="en-US" sz="2800" dirty="0" smtClean="0">
                <a:solidFill>
                  <a:srgbClr val="660066"/>
                </a:solidFill>
              </a:rPr>
            </a:br>
            <a:r>
              <a:rPr lang="en-US" sz="2800" dirty="0" smtClean="0">
                <a:solidFill>
                  <a:srgbClr val="660066"/>
                </a:solidFill>
              </a:rPr>
              <a:t>employee accountability </a:t>
            </a:r>
            <a:br>
              <a:rPr lang="en-US" sz="2800" dirty="0" smtClean="0">
                <a:solidFill>
                  <a:srgbClr val="660066"/>
                </a:solidFill>
              </a:rPr>
            </a:br>
            <a:r>
              <a:rPr lang="en-US" sz="2800" dirty="0" smtClean="0">
                <a:solidFill>
                  <a:srgbClr val="660066"/>
                </a:solidFill>
              </a:rPr>
              <a:t>procedures</a:t>
            </a:r>
          </a:p>
          <a:p>
            <a:pPr eaLnBrk="1" hangingPunct="1">
              <a:lnSpc>
                <a:spcPct val="90000"/>
              </a:lnSpc>
              <a:spcBef>
                <a:spcPts val="1200"/>
              </a:spcBef>
            </a:pPr>
            <a:r>
              <a:rPr lang="en-US" sz="2800" dirty="0" smtClean="0">
                <a:solidFill>
                  <a:srgbClr val="3366FF"/>
                </a:solidFill>
              </a:rPr>
              <a:t>Rescue/medical duties</a:t>
            </a:r>
          </a:p>
          <a:p>
            <a:pPr eaLnBrk="1" hangingPunct="1">
              <a:lnSpc>
                <a:spcPct val="90000"/>
              </a:lnSpc>
              <a:spcBef>
                <a:spcPts val="1200"/>
              </a:spcBef>
            </a:pPr>
            <a:r>
              <a:rPr lang="en-US" sz="2800" dirty="0" smtClean="0">
                <a:solidFill>
                  <a:srgbClr val="FF0000"/>
                </a:solidFill>
              </a:rPr>
              <a:t>Fire/emergency reporting</a:t>
            </a:r>
            <a:br>
              <a:rPr lang="en-US" sz="2800" dirty="0" smtClean="0">
                <a:solidFill>
                  <a:srgbClr val="FF0000"/>
                </a:solidFill>
              </a:rPr>
            </a:br>
            <a:r>
              <a:rPr lang="en-US" sz="2800" dirty="0" smtClean="0">
                <a:solidFill>
                  <a:srgbClr val="FF0000"/>
                </a:solidFill>
              </a:rPr>
              <a:t>procedures</a:t>
            </a:r>
          </a:p>
          <a:p>
            <a:pPr eaLnBrk="1" hangingPunct="1">
              <a:lnSpc>
                <a:spcPct val="90000"/>
              </a:lnSpc>
              <a:spcBef>
                <a:spcPts val="1200"/>
              </a:spcBef>
            </a:pPr>
            <a:r>
              <a:rPr lang="en-US" sz="2800" dirty="0" smtClean="0">
                <a:solidFill>
                  <a:srgbClr val="006600"/>
                </a:solidFill>
              </a:rPr>
              <a:t>Contacts for further plan</a:t>
            </a:r>
            <a:br>
              <a:rPr lang="en-US" sz="2800" dirty="0" smtClean="0">
                <a:solidFill>
                  <a:srgbClr val="006600"/>
                </a:solidFill>
              </a:rPr>
            </a:br>
            <a:r>
              <a:rPr lang="en-US" sz="2800" dirty="0" smtClean="0">
                <a:solidFill>
                  <a:srgbClr val="006600"/>
                </a:solidFill>
              </a:rPr>
              <a:t>information</a:t>
            </a:r>
          </a:p>
        </p:txBody>
      </p:sp>
      <p:pic>
        <p:nvPicPr>
          <p:cNvPr id="16388" name="Picture 5" descr="floorplan2"/>
          <p:cNvPicPr>
            <a:picLocks noChangeAspect="1" noChangeArrowheads="1"/>
          </p:cNvPicPr>
          <p:nvPr/>
        </p:nvPicPr>
        <p:blipFill>
          <a:blip r:embed="rId4" cstate="print"/>
          <a:srcRect/>
          <a:stretch>
            <a:fillRect/>
          </a:stretch>
        </p:blipFill>
        <p:spPr bwMode="auto">
          <a:xfrm>
            <a:off x="5181600" y="1840354"/>
            <a:ext cx="3810000" cy="3810000"/>
          </a:xfrm>
          <a:prstGeom prst="rect">
            <a:avLst/>
          </a:prstGeom>
          <a:noFill/>
          <a:ln w="9525">
            <a:noFill/>
            <a:miter lim="800000"/>
            <a:headEnd/>
            <a:tailEnd/>
          </a:ln>
        </p:spPr>
      </p:pic>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23</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fade">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fade">
                                      <p:cBhvr>
                                        <p:cTn id="17" dur="500"/>
                                        <p:tgtEl>
                                          <p:spTgt spid="163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fade">
                                      <p:cBhvr>
                                        <p:cTn id="22" dur="500"/>
                                        <p:tgtEl>
                                          <p:spTgt spid="163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387">
                                            <p:txEl>
                                              <p:pRg st="4" end="4"/>
                                            </p:txEl>
                                          </p:spTgt>
                                        </p:tgtEl>
                                        <p:attrNameLst>
                                          <p:attrName>style.visibility</p:attrName>
                                        </p:attrNameLst>
                                      </p:cBhvr>
                                      <p:to>
                                        <p:strVal val="visible"/>
                                      </p:to>
                                    </p:set>
                                    <p:animEffect transition="in" filter="fade">
                                      <p:cBhvr>
                                        <p:cTn id="27" dur="500"/>
                                        <p:tgtEl>
                                          <p:spTgt spid="163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387">
                                            <p:txEl>
                                              <p:pRg st="5" end="5"/>
                                            </p:txEl>
                                          </p:spTgt>
                                        </p:tgtEl>
                                        <p:attrNameLst>
                                          <p:attrName>style.visibility</p:attrName>
                                        </p:attrNameLst>
                                      </p:cBhvr>
                                      <p:to>
                                        <p:strVal val="visible"/>
                                      </p:to>
                                    </p:set>
                                    <p:animEffect transition="in" filter="fade">
                                      <p:cBhvr>
                                        <p:cTn id="32" dur="500"/>
                                        <p:tgtEl>
                                          <p:spTgt spid="16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dirty="0" smtClean="0"/>
              <a:t>Medical and Rescue Duties </a:t>
            </a:r>
            <a:endParaRPr lang="en-US" dirty="0"/>
          </a:p>
        </p:txBody>
      </p:sp>
      <p:sp>
        <p:nvSpPr>
          <p:cNvPr id="3" name="Content Placeholder 2"/>
          <p:cNvSpPr>
            <a:spLocks noGrp="1"/>
          </p:cNvSpPr>
          <p:nvPr>
            <p:ph idx="1"/>
          </p:nvPr>
        </p:nvSpPr>
        <p:spPr/>
        <p:txBody>
          <a:bodyPr/>
          <a:lstStyle/>
          <a:p>
            <a:r>
              <a:rPr lang="en-US" dirty="0" smtClean="0"/>
              <a:t>First Responders should administer first aid</a:t>
            </a:r>
          </a:p>
          <a:p>
            <a:r>
              <a:rPr lang="en-US" dirty="0" smtClean="0"/>
              <a:t>Others should dial 911 to report emergency and assist in directing first responders to scene</a:t>
            </a:r>
            <a:endParaRPr lang="en-US" dirty="0"/>
          </a:p>
        </p:txBody>
      </p:sp>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24</a:t>
            </a:fld>
            <a:r>
              <a:rPr lang="en-US" dirty="0" smtClean="0">
                <a:solidFill>
                  <a:srgbClr val="000000"/>
                </a:solidFill>
              </a:rPr>
              <a:t>/67</a:t>
            </a:r>
            <a:endParaRPr lang="en-US" dirty="0">
              <a:solidFill>
                <a:srgbClr val="000000"/>
              </a:solidFill>
            </a:endParaRPr>
          </a:p>
        </p:txBody>
      </p:sp>
    </p:spTree>
    <p:extLst>
      <p:ext uri="{BB962C8B-B14F-4D97-AF65-F5344CB8AC3E}">
        <p14:creationId xmlns:p14="http://schemas.microsoft.com/office/powerpoint/2010/main" val="32867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Fire Prevention Plan</a:t>
            </a:r>
          </a:p>
        </p:txBody>
      </p:sp>
      <p:sp>
        <p:nvSpPr>
          <p:cNvPr id="18436" name="Rectangle 3"/>
          <p:cNvSpPr>
            <a:spLocks noGrp="1" noChangeArrowheads="1"/>
          </p:cNvSpPr>
          <p:nvPr>
            <p:ph idx="1"/>
          </p:nvPr>
        </p:nvSpPr>
        <p:spPr>
          <a:xfrm>
            <a:off x="304800" y="649629"/>
            <a:ext cx="8534400" cy="5334000"/>
          </a:xfrm>
        </p:spPr>
        <p:txBody>
          <a:bodyPr>
            <a:normAutofit fontScale="92500" lnSpcReduction="10000"/>
          </a:bodyPr>
          <a:lstStyle/>
          <a:p>
            <a:pPr eaLnBrk="1" hangingPunct="1">
              <a:lnSpc>
                <a:spcPct val="90000"/>
              </a:lnSpc>
              <a:spcBef>
                <a:spcPts val="1200"/>
              </a:spcBef>
              <a:defRPr/>
            </a:pPr>
            <a:r>
              <a:rPr lang="en-US" sz="2800" dirty="0" smtClean="0">
                <a:solidFill>
                  <a:srgbClr val="660033"/>
                </a:solidFill>
              </a:rPr>
              <a:t>List of major fire hazards and handling, storage, and control procedures</a:t>
            </a:r>
          </a:p>
          <a:p>
            <a:pPr eaLnBrk="1" hangingPunct="1">
              <a:lnSpc>
                <a:spcPct val="90000"/>
              </a:lnSpc>
              <a:spcBef>
                <a:spcPts val="1200"/>
              </a:spcBef>
              <a:defRPr/>
            </a:pPr>
            <a:r>
              <a:rPr lang="en-US" sz="2800" dirty="0" smtClean="0">
                <a:solidFill>
                  <a:srgbClr val="006666"/>
                </a:solidFill>
              </a:rPr>
              <a:t>Names of persons responsible for maintaining equipment and systems to prevent or control ignitions or fires</a:t>
            </a:r>
          </a:p>
          <a:p>
            <a:pPr eaLnBrk="1" hangingPunct="1">
              <a:lnSpc>
                <a:spcPct val="90000"/>
              </a:lnSpc>
              <a:spcBef>
                <a:spcPts val="1200"/>
              </a:spcBef>
              <a:defRPr/>
            </a:pPr>
            <a:r>
              <a:rPr lang="en-US" sz="2800" dirty="0" smtClean="0">
                <a:solidFill>
                  <a:srgbClr val="FF0000"/>
                </a:solidFill>
              </a:rPr>
              <a:t>Name of persons responsible for controlling fuel source hazards</a:t>
            </a:r>
          </a:p>
          <a:p>
            <a:pPr eaLnBrk="1" hangingPunct="1">
              <a:lnSpc>
                <a:spcPct val="90000"/>
              </a:lnSpc>
              <a:spcBef>
                <a:spcPts val="1200"/>
              </a:spcBef>
              <a:defRPr/>
            </a:pPr>
            <a:r>
              <a:rPr lang="en-US" sz="2800" dirty="0" smtClean="0">
                <a:solidFill>
                  <a:srgbClr val="008000"/>
                </a:solidFill>
              </a:rPr>
              <a:t>List of required training for all employees who have responsibilities in the plan</a:t>
            </a:r>
          </a:p>
          <a:p>
            <a:pPr>
              <a:spcBef>
                <a:spcPts val="1200"/>
              </a:spcBef>
              <a:defRPr/>
            </a:pPr>
            <a:r>
              <a:rPr lang="en-US" sz="2800" dirty="0" smtClean="0">
                <a:solidFill>
                  <a:srgbClr val="006666"/>
                </a:solidFill>
              </a:rPr>
              <a:t>Evacuation procedures, including escape procedures and escape route assignments</a:t>
            </a:r>
          </a:p>
          <a:p>
            <a:pPr>
              <a:spcBef>
                <a:spcPts val="1200"/>
              </a:spcBef>
              <a:defRPr/>
            </a:pPr>
            <a:r>
              <a:rPr lang="en-US" sz="2800" dirty="0" smtClean="0">
                <a:solidFill>
                  <a:srgbClr val="0070C0"/>
                </a:solidFill>
              </a:rPr>
              <a:t>Alarm systems</a:t>
            </a:r>
          </a:p>
          <a:p>
            <a:pPr>
              <a:spcBef>
                <a:spcPts val="1200"/>
              </a:spcBef>
              <a:defRPr/>
            </a:pPr>
            <a:r>
              <a:rPr lang="en-US" sz="2800" dirty="0" smtClean="0">
                <a:solidFill>
                  <a:srgbClr val="C00000"/>
                </a:solidFill>
              </a:rPr>
              <a:t>Fire hazards and prevention</a:t>
            </a:r>
          </a:p>
          <a:p>
            <a:pPr eaLnBrk="1" hangingPunct="1">
              <a:lnSpc>
                <a:spcPct val="90000"/>
              </a:lnSpc>
              <a:defRPr/>
            </a:pPr>
            <a:endParaRPr lang="en-US" sz="2400" dirty="0" smtClean="0"/>
          </a:p>
        </p:txBody>
      </p:sp>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25</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fade">
                                      <p:cBhvr>
                                        <p:cTn id="7" dur="500"/>
                                        <p:tgtEl>
                                          <p:spTgt spid="184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6">
                                            <p:txEl>
                                              <p:pRg st="1" end="1"/>
                                            </p:txEl>
                                          </p:spTgt>
                                        </p:tgtEl>
                                        <p:attrNameLst>
                                          <p:attrName>style.visibility</p:attrName>
                                        </p:attrNameLst>
                                      </p:cBhvr>
                                      <p:to>
                                        <p:strVal val="visible"/>
                                      </p:to>
                                    </p:set>
                                    <p:animEffect transition="in" filter="fade">
                                      <p:cBhvr>
                                        <p:cTn id="12" dur="500"/>
                                        <p:tgtEl>
                                          <p:spTgt spid="184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6">
                                            <p:txEl>
                                              <p:pRg st="2" end="2"/>
                                            </p:txEl>
                                          </p:spTgt>
                                        </p:tgtEl>
                                        <p:attrNameLst>
                                          <p:attrName>style.visibility</p:attrName>
                                        </p:attrNameLst>
                                      </p:cBhvr>
                                      <p:to>
                                        <p:strVal val="visible"/>
                                      </p:to>
                                    </p:set>
                                    <p:animEffect transition="in" filter="fade">
                                      <p:cBhvr>
                                        <p:cTn id="17" dur="500"/>
                                        <p:tgtEl>
                                          <p:spTgt spid="1843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6">
                                            <p:txEl>
                                              <p:pRg st="3" end="3"/>
                                            </p:txEl>
                                          </p:spTgt>
                                        </p:tgtEl>
                                        <p:attrNameLst>
                                          <p:attrName>style.visibility</p:attrName>
                                        </p:attrNameLst>
                                      </p:cBhvr>
                                      <p:to>
                                        <p:strVal val="visible"/>
                                      </p:to>
                                    </p:set>
                                    <p:animEffect transition="in" filter="fade">
                                      <p:cBhvr>
                                        <p:cTn id="22" dur="500"/>
                                        <p:tgtEl>
                                          <p:spTgt spid="1843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436">
                                            <p:txEl>
                                              <p:pRg st="4" end="4"/>
                                            </p:txEl>
                                          </p:spTgt>
                                        </p:tgtEl>
                                        <p:attrNameLst>
                                          <p:attrName>style.visibility</p:attrName>
                                        </p:attrNameLst>
                                      </p:cBhvr>
                                      <p:to>
                                        <p:strVal val="visible"/>
                                      </p:to>
                                    </p:set>
                                    <p:animEffect transition="in" filter="fade">
                                      <p:cBhvr>
                                        <p:cTn id="27" dur="500"/>
                                        <p:tgtEl>
                                          <p:spTgt spid="1843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436">
                                            <p:txEl>
                                              <p:pRg st="5" end="5"/>
                                            </p:txEl>
                                          </p:spTgt>
                                        </p:tgtEl>
                                        <p:attrNameLst>
                                          <p:attrName>style.visibility</p:attrName>
                                        </p:attrNameLst>
                                      </p:cBhvr>
                                      <p:to>
                                        <p:strVal val="visible"/>
                                      </p:to>
                                    </p:set>
                                    <p:animEffect transition="in" filter="fade">
                                      <p:cBhvr>
                                        <p:cTn id="32" dur="500"/>
                                        <p:tgtEl>
                                          <p:spTgt spid="1843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436">
                                            <p:txEl>
                                              <p:pRg st="6" end="6"/>
                                            </p:txEl>
                                          </p:spTgt>
                                        </p:tgtEl>
                                        <p:attrNameLst>
                                          <p:attrName>style.visibility</p:attrName>
                                        </p:attrNameLst>
                                      </p:cBhvr>
                                      <p:to>
                                        <p:strVal val="visible"/>
                                      </p:to>
                                    </p:set>
                                    <p:animEffect transition="in" filter="fade">
                                      <p:cBhvr>
                                        <p:cTn id="37" dur="500"/>
                                        <p:tgtEl>
                                          <p:spTgt spid="1843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8680" y="19050"/>
            <a:ext cx="9135319"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Fire Prevention Plan</a:t>
            </a:r>
            <a:r>
              <a:rPr lang="en-US" dirty="0" smtClean="0"/>
              <a:t> </a:t>
            </a:r>
            <a:r>
              <a:rPr lang="en-US" sz="2400" dirty="0" smtClean="0"/>
              <a:t>(Cont’d.)</a:t>
            </a:r>
          </a:p>
        </p:txBody>
      </p:sp>
      <p:sp>
        <p:nvSpPr>
          <p:cNvPr id="19460" name="Rectangle 3"/>
          <p:cNvSpPr>
            <a:spLocks noGrp="1" noChangeArrowheads="1"/>
          </p:cNvSpPr>
          <p:nvPr>
            <p:ph idx="1"/>
          </p:nvPr>
        </p:nvSpPr>
        <p:spPr>
          <a:xfrm>
            <a:off x="304800" y="762000"/>
            <a:ext cx="8610600" cy="5105400"/>
          </a:xfrm>
        </p:spPr>
        <p:txBody>
          <a:bodyPr>
            <a:normAutofit/>
          </a:bodyPr>
          <a:lstStyle/>
          <a:p>
            <a:pPr>
              <a:spcBef>
                <a:spcPts val="1200"/>
              </a:spcBef>
              <a:defRPr/>
            </a:pPr>
            <a:r>
              <a:rPr lang="en-US" dirty="0" smtClean="0">
                <a:solidFill>
                  <a:srgbClr val="C00000"/>
                </a:solidFill>
              </a:rPr>
              <a:t>Fire response procedures</a:t>
            </a:r>
          </a:p>
          <a:p>
            <a:pPr>
              <a:spcBef>
                <a:spcPts val="1200"/>
              </a:spcBef>
              <a:defRPr/>
            </a:pPr>
            <a:r>
              <a:rPr lang="en-US" dirty="0" smtClean="0">
                <a:solidFill>
                  <a:srgbClr val="660066"/>
                </a:solidFill>
              </a:rPr>
              <a:t>Fire protection equipment</a:t>
            </a:r>
          </a:p>
          <a:p>
            <a:pPr>
              <a:spcBef>
                <a:spcPts val="1200"/>
              </a:spcBef>
              <a:defRPr/>
            </a:pPr>
            <a:r>
              <a:rPr lang="en-US" dirty="0" smtClean="0">
                <a:solidFill>
                  <a:srgbClr val="006600"/>
                </a:solidFill>
              </a:rPr>
              <a:t>Critical plant operations shutdown procedure</a:t>
            </a:r>
          </a:p>
          <a:p>
            <a:pPr>
              <a:spcBef>
                <a:spcPts val="1200"/>
              </a:spcBef>
              <a:defRPr/>
            </a:pPr>
            <a:r>
              <a:rPr lang="en-US" dirty="0" smtClean="0">
                <a:solidFill>
                  <a:srgbClr val="0070C0"/>
                </a:solidFill>
              </a:rPr>
              <a:t>Procedure to account for all personnel</a:t>
            </a:r>
          </a:p>
          <a:p>
            <a:pPr>
              <a:spcBef>
                <a:spcPts val="1200"/>
              </a:spcBef>
              <a:defRPr/>
            </a:pPr>
            <a:r>
              <a:rPr lang="en-US" dirty="0" smtClean="0">
                <a:solidFill>
                  <a:srgbClr val="C00000"/>
                </a:solidFill>
              </a:rPr>
              <a:t>Assignment of rescue and medical duties</a:t>
            </a:r>
          </a:p>
          <a:p>
            <a:pPr>
              <a:spcBef>
                <a:spcPts val="1200"/>
              </a:spcBef>
              <a:defRPr/>
            </a:pPr>
            <a:r>
              <a:rPr lang="en-US" dirty="0" smtClean="0">
                <a:solidFill>
                  <a:srgbClr val="00B050"/>
                </a:solidFill>
              </a:rPr>
              <a:t>Means for reporting emergencies</a:t>
            </a:r>
          </a:p>
          <a:p>
            <a:pPr>
              <a:spcBef>
                <a:spcPts val="1200"/>
              </a:spcBef>
              <a:defRPr/>
            </a:pPr>
            <a:r>
              <a:rPr lang="en-US" dirty="0" smtClean="0">
                <a:solidFill>
                  <a:srgbClr val="660066"/>
                </a:solidFill>
              </a:rPr>
              <a:t>Identification of responsible persons to contact for further information</a:t>
            </a:r>
            <a:endParaRPr lang="en-US" dirty="0">
              <a:solidFill>
                <a:srgbClr val="660066"/>
              </a:solidFill>
            </a:endParaRPr>
          </a:p>
        </p:txBody>
      </p:sp>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26</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Effect transition="in" filter="fade">
                                      <p:cBhvr>
                                        <p:cTn id="7" dur="500"/>
                                        <p:tgtEl>
                                          <p:spTgt spid="194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60">
                                            <p:txEl>
                                              <p:pRg st="1" end="1"/>
                                            </p:txEl>
                                          </p:spTgt>
                                        </p:tgtEl>
                                        <p:attrNameLst>
                                          <p:attrName>style.visibility</p:attrName>
                                        </p:attrNameLst>
                                      </p:cBhvr>
                                      <p:to>
                                        <p:strVal val="visible"/>
                                      </p:to>
                                    </p:set>
                                    <p:animEffect transition="in" filter="fade">
                                      <p:cBhvr>
                                        <p:cTn id="12" dur="500"/>
                                        <p:tgtEl>
                                          <p:spTgt spid="1946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60">
                                            <p:txEl>
                                              <p:pRg st="2" end="2"/>
                                            </p:txEl>
                                          </p:spTgt>
                                        </p:tgtEl>
                                        <p:attrNameLst>
                                          <p:attrName>style.visibility</p:attrName>
                                        </p:attrNameLst>
                                      </p:cBhvr>
                                      <p:to>
                                        <p:strVal val="visible"/>
                                      </p:to>
                                    </p:set>
                                    <p:animEffect transition="in" filter="fade">
                                      <p:cBhvr>
                                        <p:cTn id="17" dur="500"/>
                                        <p:tgtEl>
                                          <p:spTgt spid="194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60">
                                            <p:txEl>
                                              <p:pRg st="3" end="3"/>
                                            </p:txEl>
                                          </p:spTgt>
                                        </p:tgtEl>
                                        <p:attrNameLst>
                                          <p:attrName>style.visibility</p:attrName>
                                        </p:attrNameLst>
                                      </p:cBhvr>
                                      <p:to>
                                        <p:strVal val="visible"/>
                                      </p:to>
                                    </p:set>
                                    <p:animEffect transition="in" filter="fade">
                                      <p:cBhvr>
                                        <p:cTn id="22" dur="500"/>
                                        <p:tgtEl>
                                          <p:spTgt spid="1946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60">
                                            <p:txEl>
                                              <p:pRg st="4" end="4"/>
                                            </p:txEl>
                                          </p:spTgt>
                                        </p:tgtEl>
                                        <p:attrNameLst>
                                          <p:attrName>style.visibility</p:attrName>
                                        </p:attrNameLst>
                                      </p:cBhvr>
                                      <p:to>
                                        <p:strVal val="visible"/>
                                      </p:to>
                                    </p:set>
                                    <p:animEffect transition="in" filter="fade">
                                      <p:cBhvr>
                                        <p:cTn id="27" dur="500"/>
                                        <p:tgtEl>
                                          <p:spTgt spid="1946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60">
                                            <p:txEl>
                                              <p:pRg st="5" end="5"/>
                                            </p:txEl>
                                          </p:spTgt>
                                        </p:tgtEl>
                                        <p:attrNameLst>
                                          <p:attrName>style.visibility</p:attrName>
                                        </p:attrNameLst>
                                      </p:cBhvr>
                                      <p:to>
                                        <p:strVal val="visible"/>
                                      </p:to>
                                    </p:set>
                                    <p:animEffect transition="in" filter="fade">
                                      <p:cBhvr>
                                        <p:cTn id="32" dur="500"/>
                                        <p:tgtEl>
                                          <p:spTgt spid="1946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60">
                                            <p:txEl>
                                              <p:pRg st="6" end="6"/>
                                            </p:txEl>
                                          </p:spTgt>
                                        </p:tgtEl>
                                        <p:attrNameLst>
                                          <p:attrName>style.visibility</p:attrName>
                                        </p:attrNameLst>
                                      </p:cBhvr>
                                      <p:to>
                                        <p:strVal val="visible"/>
                                      </p:to>
                                    </p:set>
                                    <p:animEffect transition="in" filter="fade">
                                      <p:cBhvr>
                                        <p:cTn id="37" dur="500"/>
                                        <p:tgtEl>
                                          <p:spTgt spid="1946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30866" y="304800"/>
            <a:ext cx="9113134"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800" dirty="0" smtClean="0">
                <a:solidFill>
                  <a:srgbClr val="000000"/>
                </a:solidFill>
              </a:rPr>
              <a:t>Alarms</a:t>
            </a:r>
            <a:endParaRPr lang="en-US" sz="4000" dirty="0" smtClean="0">
              <a:solidFill>
                <a:srgbClr val="000000"/>
              </a:solidFill>
            </a:endParaRPr>
          </a:p>
        </p:txBody>
      </p:sp>
      <p:sp>
        <p:nvSpPr>
          <p:cNvPr id="20483" name="Rectangle 3"/>
          <p:cNvSpPr>
            <a:spLocks noGrp="1" noChangeArrowheads="1"/>
          </p:cNvSpPr>
          <p:nvPr>
            <p:ph idx="1"/>
          </p:nvPr>
        </p:nvSpPr>
        <p:spPr>
          <a:xfrm>
            <a:off x="435015" y="1424390"/>
            <a:ext cx="5029200" cy="4191000"/>
          </a:xfrm>
        </p:spPr>
        <p:txBody>
          <a:bodyPr/>
          <a:lstStyle/>
          <a:p>
            <a:pPr eaLnBrk="1" hangingPunct="1">
              <a:spcBef>
                <a:spcPts val="2400"/>
              </a:spcBef>
            </a:pPr>
            <a:r>
              <a:rPr lang="en-US" dirty="0" smtClean="0">
                <a:solidFill>
                  <a:srgbClr val="006666"/>
                </a:solidFill>
              </a:rPr>
              <a:t>Yell for help</a:t>
            </a:r>
          </a:p>
          <a:p>
            <a:pPr eaLnBrk="1" hangingPunct="1">
              <a:spcBef>
                <a:spcPts val="2400"/>
              </a:spcBef>
            </a:pPr>
            <a:r>
              <a:rPr lang="en-US" dirty="0" smtClean="0">
                <a:solidFill>
                  <a:srgbClr val="990000"/>
                </a:solidFill>
              </a:rPr>
              <a:t>Main alarm system</a:t>
            </a:r>
          </a:p>
          <a:p>
            <a:pPr eaLnBrk="1" hangingPunct="1">
              <a:spcBef>
                <a:spcPts val="2400"/>
              </a:spcBef>
            </a:pPr>
            <a:r>
              <a:rPr lang="en-US" dirty="0" smtClean="0">
                <a:solidFill>
                  <a:srgbClr val="339966"/>
                </a:solidFill>
              </a:rPr>
              <a:t>Fire suppression system will automatically signal an alarm to the fire department</a:t>
            </a:r>
          </a:p>
          <a:p>
            <a:pPr eaLnBrk="1" hangingPunct="1"/>
            <a:endParaRPr lang="en-US" dirty="0" smtClean="0"/>
          </a:p>
        </p:txBody>
      </p:sp>
      <p:pic>
        <p:nvPicPr>
          <p:cNvPr id="20484" name="Picture 4" descr="MCPE00093_0000[1]"/>
          <p:cNvPicPr>
            <a:picLocks noChangeAspect="1" noChangeArrowheads="1"/>
          </p:cNvPicPr>
          <p:nvPr/>
        </p:nvPicPr>
        <p:blipFill>
          <a:blip r:embed="rId4" cstate="print"/>
          <a:stretch>
            <a:fillRect/>
          </a:stretch>
        </p:blipFill>
        <p:spPr bwMode="auto">
          <a:xfrm>
            <a:off x="5257800" y="1710020"/>
            <a:ext cx="2700338" cy="1075760"/>
          </a:xfrm>
          <a:prstGeom prst="rect">
            <a:avLst/>
          </a:prstGeom>
          <a:noFill/>
          <a:ln w="9525">
            <a:noFill/>
            <a:miter lim="800000"/>
            <a:headEnd/>
            <a:tailEnd/>
          </a:ln>
        </p:spPr>
      </p:pic>
      <p:pic>
        <p:nvPicPr>
          <p:cNvPr id="20485" name="Picture 5" descr="MCj00897740000[1]"/>
          <p:cNvPicPr>
            <a:picLocks noChangeAspect="1" noChangeArrowheads="1"/>
          </p:cNvPicPr>
          <p:nvPr/>
        </p:nvPicPr>
        <p:blipFill>
          <a:blip r:embed="rId5" cstate="print"/>
          <a:stretch>
            <a:fillRect/>
          </a:stretch>
        </p:blipFill>
        <p:spPr bwMode="auto">
          <a:xfrm flipH="1">
            <a:off x="5486400" y="3276600"/>
            <a:ext cx="3327891" cy="2133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27</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20256" y="0"/>
            <a:ext cx="9123744"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General Plan Requirements</a:t>
            </a:r>
          </a:p>
        </p:txBody>
      </p:sp>
      <p:sp>
        <p:nvSpPr>
          <p:cNvPr id="19459" name="Rectangle 3"/>
          <p:cNvSpPr>
            <a:spLocks noGrp="1" noChangeArrowheads="1"/>
          </p:cNvSpPr>
          <p:nvPr>
            <p:ph idx="1"/>
          </p:nvPr>
        </p:nvSpPr>
        <p:spPr>
          <a:xfrm>
            <a:off x="457200" y="1295400"/>
            <a:ext cx="8229600" cy="4114800"/>
          </a:xfrm>
        </p:spPr>
        <p:txBody>
          <a:bodyPr>
            <a:normAutofit lnSpcReduction="10000"/>
          </a:bodyPr>
          <a:lstStyle/>
          <a:p>
            <a:pPr eaLnBrk="1" hangingPunct="1">
              <a:spcBef>
                <a:spcPts val="1200"/>
              </a:spcBef>
            </a:pPr>
            <a:r>
              <a:rPr lang="en-US" dirty="0" smtClean="0">
                <a:solidFill>
                  <a:srgbClr val="006666"/>
                </a:solidFill>
              </a:rPr>
              <a:t>Available for employee review</a:t>
            </a:r>
          </a:p>
          <a:p>
            <a:pPr eaLnBrk="1" hangingPunct="1">
              <a:spcBef>
                <a:spcPts val="1200"/>
              </a:spcBef>
            </a:pPr>
            <a:r>
              <a:rPr lang="en-US" dirty="0" smtClean="0">
                <a:solidFill>
                  <a:srgbClr val="800000"/>
                </a:solidFill>
              </a:rPr>
              <a:t>Emergency training</a:t>
            </a:r>
          </a:p>
          <a:p>
            <a:pPr eaLnBrk="1" hangingPunct="1">
              <a:spcBef>
                <a:spcPts val="1200"/>
              </a:spcBef>
            </a:pPr>
            <a:r>
              <a:rPr lang="en-US" dirty="0" smtClean="0">
                <a:solidFill>
                  <a:srgbClr val="660066"/>
                </a:solidFill>
              </a:rPr>
              <a:t>Fire emergency alerts</a:t>
            </a:r>
          </a:p>
          <a:p>
            <a:pPr eaLnBrk="1" hangingPunct="1">
              <a:spcBef>
                <a:spcPts val="1200"/>
              </a:spcBef>
            </a:pPr>
            <a:r>
              <a:rPr lang="en-US" dirty="0" smtClean="0">
                <a:solidFill>
                  <a:srgbClr val="006600"/>
                </a:solidFill>
              </a:rPr>
              <a:t>Evacuation signals and alarm system</a:t>
            </a:r>
          </a:p>
          <a:p>
            <a:pPr eaLnBrk="1" hangingPunct="1">
              <a:spcBef>
                <a:spcPts val="1200"/>
              </a:spcBef>
            </a:pPr>
            <a:r>
              <a:rPr lang="en-US" dirty="0" smtClean="0">
                <a:solidFill>
                  <a:srgbClr val="FF0000"/>
                </a:solidFill>
              </a:rPr>
              <a:t>Evacuation routes and procedures</a:t>
            </a:r>
          </a:p>
          <a:p>
            <a:pPr eaLnBrk="1" hangingPunct="1">
              <a:spcBef>
                <a:spcPts val="1200"/>
              </a:spcBef>
            </a:pPr>
            <a:r>
              <a:rPr lang="en-US" dirty="0" smtClean="0">
                <a:solidFill>
                  <a:srgbClr val="3366FF"/>
                </a:solidFill>
              </a:rPr>
              <a:t>Employee accountability</a:t>
            </a:r>
          </a:p>
          <a:p>
            <a:pPr eaLnBrk="1" hangingPunct="1">
              <a:spcBef>
                <a:spcPts val="1200"/>
              </a:spcBef>
            </a:pPr>
            <a:r>
              <a:rPr lang="en-US" dirty="0" smtClean="0">
                <a:solidFill>
                  <a:srgbClr val="660066"/>
                </a:solidFill>
              </a:rPr>
              <a:t>Emergency response information</a:t>
            </a:r>
          </a:p>
        </p:txBody>
      </p:sp>
      <p:sp>
        <p:nvSpPr>
          <p:cNvPr id="5"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28</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fade">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fade">
                                      <p:cBhvr>
                                        <p:cTn id="12" dur="500"/>
                                        <p:tgtEl>
                                          <p:spTgt spid="1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fade">
                                      <p:cBhvr>
                                        <p:cTn id="17" dur="500"/>
                                        <p:tgtEl>
                                          <p:spTgt spid="194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fade">
                                      <p:cBhvr>
                                        <p:cTn id="22" dur="500"/>
                                        <p:tgtEl>
                                          <p:spTgt spid="194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59">
                                            <p:txEl>
                                              <p:pRg st="4" end="4"/>
                                            </p:txEl>
                                          </p:spTgt>
                                        </p:tgtEl>
                                        <p:attrNameLst>
                                          <p:attrName>style.visibility</p:attrName>
                                        </p:attrNameLst>
                                      </p:cBhvr>
                                      <p:to>
                                        <p:strVal val="visible"/>
                                      </p:to>
                                    </p:set>
                                    <p:animEffect transition="in" filter="fade">
                                      <p:cBhvr>
                                        <p:cTn id="27" dur="500"/>
                                        <p:tgtEl>
                                          <p:spTgt spid="194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459">
                                            <p:txEl>
                                              <p:pRg st="5" end="5"/>
                                            </p:txEl>
                                          </p:spTgt>
                                        </p:tgtEl>
                                        <p:attrNameLst>
                                          <p:attrName>style.visibility</p:attrName>
                                        </p:attrNameLst>
                                      </p:cBhvr>
                                      <p:to>
                                        <p:strVal val="visible"/>
                                      </p:to>
                                    </p:set>
                                    <p:animEffect transition="in" filter="fade">
                                      <p:cBhvr>
                                        <p:cTn id="32" dur="500"/>
                                        <p:tgtEl>
                                          <p:spTgt spid="194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459">
                                            <p:txEl>
                                              <p:pRg st="6" end="6"/>
                                            </p:txEl>
                                          </p:spTgt>
                                        </p:tgtEl>
                                        <p:attrNameLst>
                                          <p:attrName>style.visibility</p:attrName>
                                        </p:attrNameLst>
                                      </p:cBhvr>
                                      <p:to>
                                        <p:strVal val="visible"/>
                                      </p:to>
                                    </p:set>
                                    <p:animEffect transition="in" filter="fade">
                                      <p:cBhvr>
                                        <p:cTn id="37" dur="500"/>
                                        <p:tgtEl>
                                          <p:spTgt spid="194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0" y="43815"/>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Flammable and Combustible Liquids</a:t>
            </a:r>
            <a:endParaRPr lang="en-US" sz="4000" dirty="0" smtClean="0"/>
          </a:p>
        </p:txBody>
      </p:sp>
      <p:sp>
        <p:nvSpPr>
          <p:cNvPr id="26627" name="Rectangle 3"/>
          <p:cNvSpPr>
            <a:spLocks noGrp="1" noChangeArrowheads="1"/>
          </p:cNvSpPr>
          <p:nvPr>
            <p:ph type="body" sz="half" idx="1"/>
          </p:nvPr>
        </p:nvSpPr>
        <p:spPr>
          <a:xfrm>
            <a:off x="457200" y="1828800"/>
            <a:ext cx="5181600" cy="2362200"/>
          </a:xfrm>
        </p:spPr>
        <p:txBody>
          <a:bodyPr/>
          <a:lstStyle/>
          <a:p>
            <a:pPr eaLnBrk="1" hangingPunct="1">
              <a:spcBef>
                <a:spcPts val="1800"/>
              </a:spcBef>
            </a:pPr>
            <a:r>
              <a:rPr lang="en-US" altLang="en-US" dirty="0" smtClean="0">
                <a:solidFill>
                  <a:srgbClr val="C00000"/>
                </a:solidFill>
              </a:rPr>
              <a:t>Common materials people often use carelessly</a:t>
            </a:r>
          </a:p>
          <a:p>
            <a:pPr eaLnBrk="1" hangingPunct="1">
              <a:spcBef>
                <a:spcPts val="1800"/>
              </a:spcBef>
            </a:pPr>
            <a:r>
              <a:rPr lang="en-US" altLang="en-US" dirty="0" smtClean="0">
                <a:solidFill>
                  <a:srgbClr val="008000"/>
                </a:solidFill>
              </a:rPr>
              <a:t>Ignite with explosive force</a:t>
            </a:r>
          </a:p>
        </p:txBody>
      </p:sp>
      <p:sp>
        <p:nvSpPr>
          <p:cNvPr id="8" name="TextBox 7"/>
          <p:cNvSpPr txBox="1"/>
          <p:nvPr/>
        </p:nvSpPr>
        <p:spPr>
          <a:xfrm>
            <a:off x="4876800" y="4800600"/>
            <a:ext cx="3733800" cy="677108"/>
          </a:xfrm>
          <a:prstGeom prst="rect">
            <a:avLst/>
          </a:prstGeom>
          <a:noFill/>
        </p:spPr>
        <p:txBody>
          <a:bodyPr wrap="square" rtlCol="0">
            <a:spAutoFit/>
          </a:bodyPr>
          <a:lstStyle/>
          <a:p>
            <a:endParaRPr lang="en-US" dirty="0"/>
          </a:p>
        </p:txBody>
      </p:sp>
      <p:sp>
        <p:nvSpPr>
          <p:cNvPr id="11" name="TextBox 10"/>
          <p:cNvSpPr txBox="1"/>
          <p:nvPr/>
        </p:nvSpPr>
        <p:spPr>
          <a:xfrm>
            <a:off x="457200" y="3824407"/>
            <a:ext cx="8382000" cy="1661993"/>
          </a:xfrm>
          <a:prstGeom prst="rect">
            <a:avLst/>
          </a:prstGeom>
          <a:noFill/>
        </p:spPr>
        <p:txBody>
          <a:bodyPr wrap="square" rtlCol="0">
            <a:spAutoFit/>
          </a:bodyPr>
          <a:lstStyle/>
          <a:p>
            <a:pPr defTabSz="400050">
              <a:buFont typeface="Arial" pitchFamily="34" charset="0"/>
              <a:buChar char="•"/>
            </a:pPr>
            <a:r>
              <a:rPr lang="en-US" altLang="en-US" sz="3200" dirty="0" smtClean="0">
                <a:solidFill>
                  <a:srgbClr val="660033"/>
                </a:solidFill>
                <a:latin typeface="+mn-lt"/>
              </a:rPr>
              <a:t>  Burn readily and give off twice the heat of an 	ordinary material fire</a:t>
            </a:r>
            <a:endParaRPr lang="en-US" sz="3200" dirty="0" smtClean="0">
              <a:latin typeface="+mn-lt"/>
            </a:endParaRPr>
          </a:p>
          <a:p>
            <a:endParaRPr lang="en-US" dirty="0">
              <a:latin typeface="+mn-lt"/>
            </a:endParaRPr>
          </a:p>
        </p:txBody>
      </p:sp>
      <p:pic>
        <p:nvPicPr>
          <p:cNvPr id="11266" name="Picture 2" descr="C:\Documents and Settings\edickinson\Local Settings\Temporary Internet Files\Content.IE5\I9P4LGJ6\MCj04348160000[1].png"/>
          <p:cNvPicPr>
            <a:picLocks noChangeAspect="1" noChangeArrowheads="1"/>
          </p:cNvPicPr>
          <p:nvPr/>
        </p:nvPicPr>
        <p:blipFill>
          <a:blip r:embed="rId4" cstate="print"/>
          <a:srcRect/>
          <a:stretch>
            <a:fillRect/>
          </a:stretch>
        </p:blipFill>
        <p:spPr bwMode="auto">
          <a:xfrm>
            <a:off x="5181372" y="1143000"/>
            <a:ext cx="2743200" cy="2743200"/>
          </a:xfrm>
          <a:prstGeom prst="rect">
            <a:avLst/>
          </a:prstGeom>
          <a:noFill/>
        </p:spPr>
      </p:pic>
      <p:sp>
        <p:nvSpPr>
          <p:cNvPr id="10"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29</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bwMode="auto">
          <a:xfrm>
            <a:off x="-8681" y="152400"/>
            <a:ext cx="9152681" cy="1143000"/>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eaLnBrk="1" hangingPunct="1"/>
            <a:r>
              <a:rPr lang="en-US" altLang="en-US" sz="4000" dirty="0" smtClean="0"/>
              <a:t>Common Flammable and Combustible Liquids</a:t>
            </a:r>
            <a:endParaRPr lang="en-US" sz="4000" dirty="0" smtClean="0"/>
          </a:p>
        </p:txBody>
      </p:sp>
      <p:sp>
        <p:nvSpPr>
          <p:cNvPr id="27651" name="Rectangle 5"/>
          <p:cNvSpPr>
            <a:spLocks noGrp="1" noChangeArrowheads="1"/>
          </p:cNvSpPr>
          <p:nvPr>
            <p:ph sz="half" idx="1"/>
          </p:nvPr>
        </p:nvSpPr>
        <p:spPr>
          <a:xfrm>
            <a:off x="304800" y="995362"/>
            <a:ext cx="4038600" cy="4525963"/>
          </a:xfrm>
        </p:spPr>
        <p:txBody>
          <a:bodyPr/>
          <a:lstStyle/>
          <a:p>
            <a:pPr eaLnBrk="1" hangingPunct="1">
              <a:lnSpc>
                <a:spcPct val="85000"/>
              </a:lnSpc>
              <a:spcBef>
                <a:spcPts val="1800"/>
              </a:spcBef>
            </a:pPr>
            <a:r>
              <a:rPr lang="en-US" altLang="en-US" dirty="0" smtClean="0">
                <a:solidFill>
                  <a:srgbClr val="008000"/>
                </a:solidFill>
              </a:rPr>
              <a:t>Flammable liquids</a:t>
            </a:r>
          </a:p>
          <a:p>
            <a:pPr lvl="1" eaLnBrk="1" hangingPunct="1">
              <a:lnSpc>
                <a:spcPct val="85000"/>
              </a:lnSpc>
              <a:spcBef>
                <a:spcPts val="1200"/>
              </a:spcBef>
            </a:pPr>
            <a:r>
              <a:rPr lang="en-US" altLang="en-US" sz="2800" dirty="0" smtClean="0">
                <a:solidFill>
                  <a:srgbClr val="660033"/>
                </a:solidFill>
              </a:rPr>
              <a:t>Isopropyl alcohol</a:t>
            </a:r>
          </a:p>
          <a:p>
            <a:pPr lvl="1" eaLnBrk="1" hangingPunct="1">
              <a:lnSpc>
                <a:spcPct val="85000"/>
              </a:lnSpc>
              <a:spcBef>
                <a:spcPts val="1200"/>
              </a:spcBef>
            </a:pPr>
            <a:r>
              <a:rPr lang="en-US" altLang="en-US" sz="2800" dirty="0" smtClean="0">
                <a:solidFill>
                  <a:srgbClr val="9933FF"/>
                </a:solidFill>
              </a:rPr>
              <a:t>Propane</a:t>
            </a:r>
          </a:p>
          <a:p>
            <a:pPr lvl="1" eaLnBrk="1" hangingPunct="1">
              <a:lnSpc>
                <a:spcPct val="85000"/>
              </a:lnSpc>
              <a:spcBef>
                <a:spcPts val="1200"/>
              </a:spcBef>
            </a:pPr>
            <a:r>
              <a:rPr lang="en-US" altLang="en-US" sz="2800" dirty="0" smtClean="0">
                <a:solidFill>
                  <a:srgbClr val="FF0000"/>
                </a:solidFill>
              </a:rPr>
              <a:t>Acetone, MEK, </a:t>
            </a:r>
            <a:br>
              <a:rPr lang="en-US" altLang="en-US" sz="2800" dirty="0" smtClean="0">
                <a:solidFill>
                  <a:srgbClr val="FF0000"/>
                </a:solidFill>
              </a:rPr>
            </a:br>
            <a:r>
              <a:rPr lang="en-US" altLang="en-US" sz="2800" dirty="0" smtClean="0">
                <a:solidFill>
                  <a:srgbClr val="FF0000"/>
                </a:solidFill>
              </a:rPr>
              <a:t>paint thinner</a:t>
            </a:r>
          </a:p>
          <a:p>
            <a:pPr lvl="1" eaLnBrk="1" hangingPunct="1">
              <a:lnSpc>
                <a:spcPct val="85000"/>
              </a:lnSpc>
              <a:spcBef>
                <a:spcPts val="1200"/>
              </a:spcBef>
            </a:pPr>
            <a:r>
              <a:rPr lang="en-US" altLang="en-US" sz="2800" dirty="0" smtClean="0">
                <a:solidFill>
                  <a:srgbClr val="008000"/>
                </a:solidFill>
              </a:rPr>
              <a:t>Gasoline, kerosene</a:t>
            </a:r>
          </a:p>
          <a:p>
            <a:pPr lvl="1" eaLnBrk="1" hangingPunct="1">
              <a:lnSpc>
                <a:spcPct val="85000"/>
              </a:lnSpc>
              <a:spcBef>
                <a:spcPts val="1200"/>
              </a:spcBef>
            </a:pPr>
            <a:r>
              <a:rPr lang="en-US" altLang="en-US" sz="2800" dirty="0" smtClean="0">
                <a:solidFill>
                  <a:srgbClr val="660033"/>
                </a:solidFill>
              </a:rPr>
              <a:t>Aerosol cans</a:t>
            </a:r>
          </a:p>
        </p:txBody>
      </p:sp>
      <p:sp>
        <p:nvSpPr>
          <p:cNvPr id="27652" name="Rectangle 6"/>
          <p:cNvSpPr>
            <a:spLocks noGrp="1" noChangeArrowheads="1"/>
          </p:cNvSpPr>
          <p:nvPr>
            <p:ph sz="half" idx="2"/>
          </p:nvPr>
        </p:nvSpPr>
        <p:spPr>
          <a:xfrm>
            <a:off x="4038600" y="995362"/>
            <a:ext cx="4495800" cy="4373563"/>
          </a:xfrm>
        </p:spPr>
        <p:txBody>
          <a:bodyPr/>
          <a:lstStyle/>
          <a:p>
            <a:pPr eaLnBrk="1" hangingPunct="1">
              <a:lnSpc>
                <a:spcPct val="95000"/>
              </a:lnSpc>
              <a:spcBef>
                <a:spcPts val="1800"/>
              </a:spcBef>
            </a:pPr>
            <a:r>
              <a:rPr lang="en-US" altLang="en-US" dirty="0" smtClean="0">
                <a:solidFill>
                  <a:srgbClr val="008000"/>
                </a:solidFill>
              </a:rPr>
              <a:t>Combustible liquids</a:t>
            </a:r>
          </a:p>
          <a:p>
            <a:pPr lvl="1" eaLnBrk="1" hangingPunct="1">
              <a:lnSpc>
                <a:spcPct val="95000"/>
              </a:lnSpc>
              <a:spcBef>
                <a:spcPts val="1200"/>
              </a:spcBef>
            </a:pPr>
            <a:r>
              <a:rPr lang="en-US" altLang="en-US" sz="2800" dirty="0" smtClean="0">
                <a:solidFill>
                  <a:srgbClr val="660033"/>
                </a:solidFill>
              </a:rPr>
              <a:t> Oil</a:t>
            </a:r>
          </a:p>
          <a:p>
            <a:pPr lvl="1" eaLnBrk="1" hangingPunct="1">
              <a:lnSpc>
                <a:spcPct val="95000"/>
              </a:lnSpc>
              <a:spcBef>
                <a:spcPts val="1200"/>
              </a:spcBef>
            </a:pPr>
            <a:r>
              <a:rPr lang="en-US" altLang="en-US" sz="2800" dirty="0" smtClean="0">
                <a:solidFill>
                  <a:srgbClr val="9933FF"/>
                </a:solidFill>
              </a:rPr>
              <a:t> Greases and </a:t>
            </a:r>
            <a:br>
              <a:rPr lang="en-US" altLang="en-US" sz="2800" dirty="0" smtClean="0">
                <a:solidFill>
                  <a:srgbClr val="9933FF"/>
                </a:solidFill>
              </a:rPr>
            </a:br>
            <a:r>
              <a:rPr lang="en-US" altLang="en-US" sz="2800" dirty="0" smtClean="0">
                <a:solidFill>
                  <a:srgbClr val="9933FF"/>
                </a:solidFill>
              </a:rPr>
              <a:t> lubricants</a:t>
            </a:r>
          </a:p>
          <a:p>
            <a:pPr lvl="1" eaLnBrk="1" hangingPunct="1">
              <a:lnSpc>
                <a:spcPct val="95000"/>
              </a:lnSpc>
              <a:spcBef>
                <a:spcPts val="1200"/>
              </a:spcBef>
            </a:pPr>
            <a:r>
              <a:rPr lang="en-US" altLang="en-US" sz="2800" dirty="0" smtClean="0">
                <a:solidFill>
                  <a:srgbClr val="FF0000"/>
                </a:solidFill>
              </a:rPr>
              <a:t> Oil-based paints</a:t>
            </a:r>
            <a:endParaRPr lang="en-US" sz="2800" dirty="0" smtClean="0"/>
          </a:p>
        </p:txBody>
      </p:sp>
      <p:pic>
        <p:nvPicPr>
          <p:cNvPr id="27653" name="Picture 7"/>
          <p:cNvPicPr>
            <a:picLocks noChangeAspect="1" noChangeArrowheads="1"/>
          </p:cNvPicPr>
          <p:nvPr/>
        </p:nvPicPr>
        <p:blipFill>
          <a:blip r:embed="rId4" cstate="print"/>
          <a:stretch>
            <a:fillRect/>
          </a:stretch>
        </p:blipFill>
        <p:spPr bwMode="auto">
          <a:xfrm>
            <a:off x="5334000" y="3733800"/>
            <a:ext cx="1621211" cy="2368550"/>
          </a:xfrm>
          <a:prstGeom prst="rect">
            <a:avLst/>
          </a:prstGeom>
          <a:noFill/>
          <a:ln w="9525">
            <a:solidFill>
              <a:schemeClr val="tx1"/>
            </a:solidFill>
            <a:miter lim="800000"/>
            <a:headEnd/>
            <a:tailEnd/>
          </a:ln>
        </p:spPr>
      </p:pic>
      <p:sp>
        <p:nvSpPr>
          <p:cNvPr id="7"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30</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dirty="0" smtClean="0"/>
              <a:t>Flashpoint</a:t>
            </a:r>
            <a:endParaRPr lang="en-US" dirty="0" smtClean="0"/>
          </a:p>
        </p:txBody>
      </p:sp>
      <p:sp>
        <p:nvSpPr>
          <p:cNvPr id="28675" name="Rectangle 3"/>
          <p:cNvSpPr>
            <a:spLocks noGrp="1" noChangeArrowheads="1"/>
          </p:cNvSpPr>
          <p:nvPr>
            <p:ph idx="1"/>
          </p:nvPr>
        </p:nvSpPr>
        <p:spPr>
          <a:xfrm>
            <a:off x="327025" y="1677987"/>
            <a:ext cx="8229600" cy="4525963"/>
          </a:xfrm>
        </p:spPr>
        <p:txBody>
          <a:bodyPr/>
          <a:lstStyle/>
          <a:p>
            <a:pPr eaLnBrk="1" hangingPunct="1">
              <a:lnSpc>
                <a:spcPct val="93000"/>
              </a:lnSpc>
              <a:spcBef>
                <a:spcPts val="1200"/>
              </a:spcBef>
            </a:pPr>
            <a:r>
              <a:rPr lang="en-US" altLang="en-US" dirty="0" smtClean="0">
                <a:solidFill>
                  <a:srgbClr val="008000"/>
                </a:solidFill>
              </a:rPr>
              <a:t>Lowest temperature at which a liquid gives off enough vapors to be ignited </a:t>
            </a:r>
          </a:p>
          <a:p>
            <a:pPr eaLnBrk="1" hangingPunct="1">
              <a:lnSpc>
                <a:spcPct val="93000"/>
              </a:lnSpc>
              <a:spcBef>
                <a:spcPts val="1200"/>
              </a:spcBef>
            </a:pPr>
            <a:r>
              <a:rPr lang="en-US" altLang="en-US" dirty="0" smtClean="0">
                <a:solidFill>
                  <a:srgbClr val="660033"/>
                </a:solidFill>
              </a:rPr>
              <a:t>Low Flashpoint = High Flammability</a:t>
            </a:r>
          </a:p>
          <a:p>
            <a:pPr eaLnBrk="1" hangingPunct="1">
              <a:lnSpc>
                <a:spcPct val="93000"/>
              </a:lnSpc>
              <a:spcBef>
                <a:spcPts val="1200"/>
              </a:spcBef>
            </a:pPr>
            <a:r>
              <a:rPr lang="en-US" altLang="en-US" b="1" dirty="0" smtClean="0">
                <a:solidFill>
                  <a:srgbClr val="9933FF"/>
                </a:solidFill>
              </a:rPr>
              <a:t>Flammable</a:t>
            </a:r>
            <a:r>
              <a:rPr lang="en-US" altLang="en-US" dirty="0" smtClean="0">
                <a:solidFill>
                  <a:srgbClr val="9933FF"/>
                </a:solidFill>
              </a:rPr>
              <a:t> liquids have a flashpoint </a:t>
            </a:r>
            <a:r>
              <a:rPr lang="en-US" altLang="en-US" b="1" dirty="0" smtClean="0">
                <a:solidFill>
                  <a:srgbClr val="9933FF"/>
                </a:solidFill>
              </a:rPr>
              <a:t>less than 100˚F</a:t>
            </a:r>
          </a:p>
          <a:p>
            <a:pPr eaLnBrk="1" hangingPunct="1">
              <a:lnSpc>
                <a:spcPct val="93000"/>
              </a:lnSpc>
              <a:spcBef>
                <a:spcPts val="1200"/>
              </a:spcBef>
            </a:pPr>
            <a:r>
              <a:rPr lang="en-US" altLang="en-US" b="1" dirty="0" smtClean="0">
                <a:solidFill>
                  <a:srgbClr val="FF0000"/>
                </a:solidFill>
              </a:rPr>
              <a:t>Combustible</a:t>
            </a:r>
            <a:r>
              <a:rPr lang="en-US" altLang="en-US" dirty="0" smtClean="0">
                <a:solidFill>
                  <a:srgbClr val="FF0000"/>
                </a:solidFill>
              </a:rPr>
              <a:t> liquids have a flashpoint </a:t>
            </a:r>
            <a:r>
              <a:rPr lang="en-US" altLang="en-US" b="1" dirty="0" smtClean="0">
                <a:solidFill>
                  <a:srgbClr val="FF0000"/>
                </a:solidFill>
              </a:rPr>
              <a:t>greater than or equal to 100˚F</a:t>
            </a:r>
          </a:p>
          <a:p>
            <a:pPr eaLnBrk="1" hangingPunct="1"/>
            <a:endParaRPr lang="en-US" dirty="0" smtClean="0"/>
          </a:p>
        </p:txBody>
      </p:sp>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31</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0" y="41476"/>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Sources of Ignition</a:t>
            </a:r>
            <a:endParaRPr lang="en-US" sz="4000" dirty="0" smtClean="0"/>
          </a:p>
        </p:txBody>
      </p:sp>
      <p:sp>
        <p:nvSpPr>
          <p:cNvPr id="29699" name="Rectangle 3"/>
          <p:cNvSpPr>
            <a:spLocks noGrp="1" noChangeArrowheads="1"/>
          </p:cNvSpPr>
          <p:nvPr>
            <p:ph idx="1"/>
          </p:nvPr>
        </p:nvSpPr>
        <p:spPr>
          <a:xfrm>
            <a:off x="381000" y="1224987"/>
            <a:ext cx="5410200" cy="4191000"/>
          </a:xfrm>
        </p:spPr>
        <p:txBody>
          <a:bodyPr/>
          <a:lstStyle/>
          <a:p>
            <a:pPr eaLnBrk="1" hangingPunct="1">
              <a:spcBef>
                <a:spcPts val="1200"/>
              </a:spcBef>
            </a:pPr>
            <a:r>
              <a:rPr lang="en-US" altLang="en-US" dirty="0" smtClean="0">
                <a:solidFill>
                  <a:srgbClr val="008000"/>
                </a:solidFill>
              </a:rPr>
              <a:t>Lit cigarettes</a:t>
            </a:r>
          </a:p>
          <a:p>
            <a:pPr eaLnBrk="1" hangingPunct="1">
              <a:spcBef>
                <a:spcPts val="1200"/>
              </a:spcBef>
            </a:pPr>
            <a:r>
              <a:rPr lang="en-US" altLang="en-US" dirty="0" smtClean="0">
                <a:solidFill>
                  <a:srgbClr val="660033"/>
                </a:solidFill>
              </a:rPr>
              <a:t>Welding and cutting</a:t>
            </a:r>
          </a:p>
          <a:p>
            <a:pPr eaLnBrk="1" hangingPunct="1">
              <a:spcBef>
                <a:spcPts val="1200"/>
              </a:spcBef>
            </a:pPr>
            <a:r>
              <a:rPr lang="en-US" altLang="en-US" dirty="0" smtClean="0">
                <a:solidFill>
                  <a:srgbClr val="9933FF"/>
                </a:solidFill>
              </a:rPr>
              <a:t>Static electricity</a:t>
            </a:r>
          </a:p>
          <a:p>
            <a:pPr eaLnBrk="1" hangingPunct="1">
              <a:spcBef>
                <a:spcPts val="1200"/>
              </a:spcBef>
            </a:pPr>
            <a:r>
              <a:rPr lang="en-US" altLang="en-US" dirty="0" smtClean="0">
                <a:solidFill>
                  <a:srgbClr val="FF0000"/>
                </a:solidFill>
              </a:rPr>
              <a:t>Sparks</a:t>
            </a:r>
          </a:p>
          <a:p>
            <a:pPr eaLnBrk="1" hangingPunct="1">
              <a:spcBef>
                <a:spcPts val="1200"/>
              </a:spcBef>
            </a:pPr>
            <a:r>
              <a:rPr lang="en-US" altLang="en-US" dirty="0" smtClean="0">
                <a:solidFill>
                  <a:srgbClr val="008000"/>
                </a:solidFill>
              </a:rPr>
              <a:t>Hot equipment</a:t>
            </a:r>
          </a:p>
          <a:p>
            <a:pPr eaLnBrk="1" hangingPunct="1">
              <a:spcBef>
                <a:spcPts val="1200"/>
              </a:spcBef>
            </a:pPr>
            <a:r>
              <a:rPr lang="en-US" altLang="en-US" dirty="0" smtClean="0">
                <a:solidFill>
                  <a:srgbClr val="660033"/>
                </a:solidFill>
              </a:rPr>
              <a:t>Electrical equipment</a:t>
            </a:r>
          </a:p>
          <a:p>
            <a:pPr eaLnBrk="1" hangingPunct="1"/>
            <a:endParaRPr lang="en-US" dirty="0" smtClean="0"/>
          </a:p>
        </p:txBody>
      </p:sp>
      <p:pic>
        <p:nvPicPr>
          <p:cNvPr id="29701" name="Picture 5" descr="MCj03666220000[1]"/>
          <p:cNvPicPr>
            <a:picLocks noChangeAspect="1" noChangeArrowheads="1"/>
          </p:cNvPicPr>
          <p:nvPr/>
        </p:nvPicPr>
        <p:blipFill>
          <a:blip r:embed="rId4" cstate="print"/>
          <a:stretch>
            <a:fillRect/>
          </a:stretch>
        </p:blipFill>
        <p:spPr bwMode="auto">
          <a:xfrm>
            <a:off x="4419600" y="1447800"/>
            <a:ext cx="1981200" cy="1981200"/>
          </a:xfrm>
          <a:prstGeom prst="rect">
            <a:avLst/>
          </a:prstGeom>
          <a:noFill/>
          <a:ln w="9525">
            <a:noFill/>
            <a:miter lim="800000"/>
            <a:headEnd/>
            <a:tailEnd/>
          </a:ln>
        </p:spPr>
      </p:pic>
      <p:pic>
        <p:nvPicPr>
          <p:cNvPr id="5121" name="Picture 1" descr="C:\Users\Gary\AppData\Local\Microsoft\Windows\Temporary Internet Files\Content.IE5\MK2U7ABV\MCj03843100000[1].wmf"/>
          <p:cNvPicPr>
            <a:picLocks noChangeAspect="1" noChangeArrowheads="1"/>
          </p:cNvPicPr>
          <p:nvPr/>
        </p:nvPicPr>
        <p:blipFill>
          <a:blip r:embed="rId5" cstate="print"/>
          <a:stretch>
            <a:fillRect/>
          </a:stretch>
        </p:blipFill>
        <p:spPr bwMode="auto">
          <a:xfrm>
            <a:off x="4800600" y="3810000"/>
            <a:ext cx="1219200" cy="21126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700" name="Picture 4"/>
          <p:cNvPicPr>
            <a:picLocks noChangeAspect="1" noChangeArrowheads="1"/>
          </p:cNvPicPr>
          <p:nvPr/>
        </p:nvPicPr>
        <p:blipFill>
          <a:blip r:embed="rId6" cstate="print"/>
          <a:stretch>
            <a:fillRect/>
          </a:stretch>
        </p:blipFill>
        <p:spPr bwMode="auto">
          <a:xfrm>
            <a:off x="6553200" y="1219200"/>
            <a:ext cx="2087605" cy="30700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32</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fade">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fade">
                                      <p:cBhvr>
                                        <p:cTn id="17" dur="500"/>
                                        <p:tgtEl>
                                          <p:spTgt spid="29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fade">
                                      <p:cBhvr>
                                        <p:cTn id="22" dur="500"/>
                                        <p:tgtEl>
                                          <p:spTgt spid="296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699">
                                            <p:txEl>
                                              <p:pRg st="4" end="4"/>
                                            </p:txEl>
                                          </p:spTgt>
                                        </p:tgtEl>
                                        <p:attrNameLst>
                                          <p:attrName>style.visibility</p:attrName>
                                        </p:attrNameLst>
                                      </p:cBhvr>
                                      <p:to>
                                        <p:strVal val="visible"/>
                                      </p:to>
                                    </p:set>
                                    <p:animEffect transition="in" filter="fade">
                                      <p:cBhvr>
                                        <p:cTn id="27" dur="500"/>
                                        <p:tgtEl>
                                          <p:spTgt spid="296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9699">
                                            <p:txEl>
                                              <p:pRg st="5" end="5"/>
                                            </p:txEl>
                                          </p:spTgt>
                                        </p:tgtEl>
                                        <p:attrNameLst>
                                          <p:attrName>style.visibility</p:attrName>
                                        </p:attrNameLst>
                                      </p:cBhvr>
                                      <p:to>
                                        <p:strVal val="visible"/>
                                      </p:to>
                                    </p:set>
                                    <p:animEffect transition="in" filter="fade">
                                      <p:cBhvr>
                                        <p:cTn id="32" dur="500"/>
                                        <p:tgtEl>
                                          <p:spTgt spid="296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4" y="32042"/>
            <a:ext cx="9119886" cy="1143000"/>
          </a:xfrm>
        </p:spPr>
        <p:txBody>
          <a:bodyPr/>
          <a:lstStyle/>
          <a:p>
            <a:r>
              <a:rPr lang="en-US" dirty="0" smtClean="0"/>
              <a:t>Sparks and Heat Sources</a:t>
            </a:r>
            <a:endParaRPr lang="en-US" dirty="0"/>
          </a:p>
        </p:txBody>
      </p:sp>
      <p:sp>
        <p:nvSpPr>
          <p:cNvPr id="3" name="Content Placeholder 2"/>
          <p:cNvSpPr>
            <a:spLocks noGrp="1"/>
          </p:cNvSpPr>
          <p:nvPr>
            <p:ph idx="1"/>
          </p:nvPr>
        </p:nvSpPr>
        <p:spPr>
          <a:xfrm>
            <a:off x="152400" y="1036637"/>
            <a:ext cx="8229600" cy="4525963"/>
          </a:xfrm>
        </p:spPr>
        <p:txBody>
          <a:bodyPr/>
          <a:lstStyle/>
          <a:p>
            <a:r>
              <a:rPr lang="en-US" dirty="0" smtClean="0"/>
              <a:t>Machinery and combustion engines</a:t>
            </a:r>
          </a:p>
          <a:p>
            <a:r>
              <a:rPr lang="en-US" dirty="0" smtClean="0"/>
              <a:t>No flammables near hot work!</a:t>
            </a:r>
          </a:p>
          <a:p>
            <a:r>
              <a:rPr lang="en-US" dirty="0" smtClean="0"/>
              <a:t>Ovens and heaters/blowers</a:t>
            </a:r>
          </a:p>
          <a:p>
            <a:r>
              <a:rPr lang="en-US" dirty="0" smtClean="0"/>
              <a:t>Electric panels</a:t>
            </a:r>
            <a:endParaRPr lang="en-US" dirty="0"/>
          </a:p>
        </p:txBody>
      </p:sp>
      <p:pic>
        <p:nvPicPr>
          <p:cNvPr id="5" name="Picture 4" descr="428px-US_Navy_020724-N-1280S-002_Welder_works_aboard_ship.jpg"/>
          <p:cNvPicPr>
            <a:picLocks noChangeAspect="1"/>
          </p:cNvPicPr>
          <p:nvPr/>
        </p:nvPicPr>
        <p:blipFill>
          <a:blip r:embed="rId2" cstate="print"/>
          <a:stretch>
            <a:fillRect/>
          </a:stretch>
        </p:blipFill>
        <p:spPr>
          <a:xfrm>
            <a:off x="6758523" y="946851"/>
            <a:ext cx="1960082" cy="2743200"/>
          </a:xfrm>
          <a:prstGeom prst="rect">
            <a:avLst/>
          </a:prstGeom>
          <a:ln>
            <a:noFill/>
          </a:ln>
          <a:effectLst>
            <a:outerShdw blurRad="292100" dist="139700" dir="2700000" algn="tl" rotWithShape="0">
              <a:srgbClr val="333333">
                <a:alpha val="65000"/>
              </a:srgbClr>
            </a:outerShdw>
          </a:effectLst>
        </p:spPr>
      </p:pic>
      <p:pic>
        <p:nvPicPr>
          <p:cNvPr id="6" name="Picture 5" descr="IMG_6275.JPG"/>
          <p:cNvPicPr>
            <a:picLocks noChangeAspect="1"/>
          </p:cNvPicPr>
          <p:nvPr/>
        </p:nvPicPr>
        <p:blipFill>
          <a:blip r:embed="rId3" cstate="print"/>
          <a:stretch>
            <a:fillRect/>
          </a:stretch>
        </p:blipFill>
        <p:spPr>
          <a:xfrm>
            <a:off x="1470416" y="3498807"/>
            <a:ext cx="3733800" cy="2485976"/>
          </a:xfrm>
          <a:prstGeom prst="rect">
            <a:avLst/>
          </a:prstGeom>
          <a:ln>
            <a:noFill/>
          </a:ln>
          <a:effectLst>
            <a:outerShdw blurRad="292100" dist="139700" dir="2700000" algn="tl" rotWithShape="0">
              <a:srgbClr val="333333">
                <a:alpha val="65000"/>
              </a:srgbClr>
            </a:outerShdw>
          </a:effectLst>
        </p:spPr>
      </p:pic>
      <p:pic>
        <p:nvPicPr>
          <p:cNvPr id="7" name="Picture 6" descr="EF7_Dual-Fuel_Engine.jpg"/>
          <p:cNvPicPr>
            <a:picLocks noChangeAspect="1"/>
          </p:cNvPicPr>
          <p:nvPr/>
        </p:nvPicPr>
        <p:blipFill>
          <a:blip r:embed="rId4" cstate="print"/>
          <a:stretch>
            <a:fillRect/>
          </a:stretch>
        </p:blipFill>
        <p:spPr>
          <a:xfrm>
            <a:off x="5775018" y="3783508"/>
            <a:ext cx="2057400" cy="2311129"/>
          </a:xfrm>
          <a:prstGeom prst="rect">
            <a:avLst/>
          </a:prstGeom>
          <a:ln>
            <a:noFill/>
          </a:ln>
          <a:effectLst>
            <a:outerShdw blurRad="292100" dist="139700" dir="2700000" algn="tl" rotWithShape="0">
              <a:srgbClr val="333333">
                <a:alpha val="65000"/>
              </a:srgbClr>
            </a:outerShdw>
          </a:effectLst>
        </p:spPr>
      </p:pic>
      <p:sp>
        <p:nvSpPr>
          <p:cNvPr id="9"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33</a:t>
            </a:fld>
            <a:r>
              <a:rPr lang="en-US" dirty="0" smtClean="0">
                <a:solidFill>
                  <a:srgbClr val="000000"/>
                </a:solidFill>
              </a:rPr>
              <a:t>/67</a:t>
            </a:r>
            <a:endParaRPr lang="en-US"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34724" y="38100"/>
            <a:ext cx="9109276"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Risk Assessment/ SDS</a:t>
            </a:r>
          </a:p>
        </p:txBody>
      </p:sp>
      <p:sp>
        <p:nvSpPr>
          <p:cNvPr id="1028" name="Rectangle 3"/>
          <p:cNvSpPr>
            <a:spLocks noGrp="1" noChangeArrowheads="1"/>
          </p:cNvSpPr>
          <p:nvPr>
            <p:ph type="body" sz="half" idx="1"/>
          </p:nvPr>
        </p:nvSpPr>
        <p:spPr>
          <a:xfrm>
            <a:off x="381000" y="2514600"/>
            <a:ext cx="5181600" cy="3429000"/>
          </a:xfrm>
        </p:spPr>
        <p:txBody>
          <a:bodyPr/>
          <a:lstStyle/>
          <a:p>
            <a:pPr eaLnBrk="1" hangingPunct="1">
              <a:spcBef>
                <a:spcPts val="1200"/>
              </a:spcBef>
            </a:pPr>
            <a:r>
              <a:rPr lang="en-US" dirty="0" smtClean="0">
                <a:solidFill>
                  <a:srgbClr val="008000"/>
                </a:solidFill>
              </a:rPr>
              <a:t>Smoking restrictions</a:t>
            </a:r>
          </a:p>
          <a:p>
            <a:pPr eaLnBrk="1" hangingPunct="1">
              <a:spcBef>
                <a:spcPts val="1200"/>
              </a:spcBef>
            </a:pPr>
            <a:r>
              <a:rPr lang="en-US" dirty="0" smtClean="0">
                <a:solidFill>
                  <a:srgbClr val="660033"/>
                </a:solidFill>
              </a:rPr>
              <a:t>Proper storage</a:t>
            </a:r>
          </a:p>
          <a:p>
            <a:pPr eaLnBrk="1" hangingPunct="1">
              <a:spcBef>
                <a:spcPts val="1200"/>
              </a:spcBef>
            </a:pPr>
            <a:r>
              <a:rPr lang="en-US" dirty="0" smtClean="0">
                <a:solidFill>
                  <a:srgbClr val="9933FF"/>
                </a:solidFill>
              </a:rPr>
              <a:t>Proper dispensing</a:t>
            </a:r>
          </a:p>
          <a:p>
            <a:pPr eaLnBrk="1" hangingPunct="1">
              <a:spcBef>
                <a:spcPts val="1200"/>
              </a:spcBef>
            </a:pPr>
            <a:r>
              <a:rPr lang="en-US" dirty="0" smtClean="0">
                <a:solidFill>
                  <a:srgbClr val="FF0000"/>
                </a:solidFill>
              </a:rPr>
              <a:t>Fire and explosion data</a:t>
            </a:r>
          </a:p>
          <a:p>
            <a:pPr eaLnBrk="1" hangingPunct="1">
              <a:spcBef>
                <a:spcPts val="1200"/>
              </a:spcBef>
            </a:pPr>
            <a:r>
              <a:rPr lang="en-US" dirty="0" smtClean="0">
                <a:solidFill>
                  <a:srgbClr val="008000"/>
                </a:solidFill>
              </a:rPr>
              <a:t>Spill/leak response</a:t>
            </a:r>
          </a:p>
          <a:p>
            <a:pPr eaLnBrk="1" hangingPunct="1"/>
            <a:endParaRPr lang="en-US" sz="2800" dirty="0" smtClean="0"/>
          </a:p>
        </p:txBody>
      </p:sp>
      <p:pic>
        <p:nvPicPr>
          <p:cNvPr id="1029" name="Picture 6" descr="MCj02909580000[1]"/>
          <p:cNvPicPr>
            <a:picLocks noChangeAspect="1" noChangeArrowheads="1"/>
          </p:cNvPicPr>
          <p:nvPr/>
        </p:nvPicPr>
        <p:blipFill>
          <a:blip r:embed="rId4" cstate="print"/>
          <a:stretch>
            <a:fillRect/>
          </a:stretch>
        </p:blipFill>
        <p:spPr bwMode="auto">
          <a:xfrm flipH="1">
            <a:off x="1219200" y="990600"/>
            <a:ext cx="1737519" cy="1558925"/>
          </a:xfrm>
          <a:prstGeom prst="rect">
            <a:avLst/>
          </a:prstGeom>
          <a:noFill/>
          <a:ln w="9525">
            <a:noFill/>
            <a:miter lim="800000"/>
            <a:headEnd/>
            <a:tailEnd/>
          </a:ln>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0200" y="1417638"/>
            <a:ext cx="3276600" cy="4636350"/>
          </a:xfrm>
          <a:prstGeom prst="rect">
            <a:avLst/>
          </a:prstGeom>
        </p:spPr>
      </p:pic>
      <p:sp>
        <p:nvSpPr>
          <p:cNvPr id="7"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34</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8">
                                            <p:txEl>
                                              <p:pRg st="0" end="0"/>
                                            </p:txEl>
                                          </p:spTgt>
                                        </p:tgtEl>
                                        <p:attrNameLst>
                                          <p:attrName>style.visibility</p:attrName>
                                        </p:attrNameLst>
                                      </p:cBhvr>
                                      <p:to>
                                        <p:strVal val="visible"/>
                                      </p:to>
                                    </p:set>
                                    <p:animEffect transition="in" filter="fade">
                                      <p:cBhvr>
                                        <p:cTn id="7" dur="500"/>
                                        <p:tgtEl>
                                          <p:spTgt spid="10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8">
                                            <p:txEl>
                                              <p:pRg st="1" end="1"/>
                                            </p:txEl>
                                          </p:spTgt>
                                        </p:tgtEl>
                                        <p:attrNameLst>
                                          <p:attrName>style.visibility</p:attrName>
                                        </p:attrNameLst>
                                      </p:cBhvr>
                                      <p:to>
                                        <p:strVal val="visible"/>
                                      </p:to>
                                    </p:set>
                                    <p:animEffect transition="in" filter="fade">
                                      <p:cBhvr>
                                        <p:cTn id="12" dur="500"/>
                                        <p:tgtEl>
                                          <p:spTgt spid="10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8">
                                            <p:txEl>
                                              <p:pRg st="2" end="2"/>
                                            </p:txEl>
                                          </p:spTgt>
                                        </p:tgtEl>
                                        <p:attrNameLst>
                                          <p:attrName>style.visibility</p:attrName>
                                        </p:attrNameLst>
                                      </p:cBhvr>
                                      <p:to>
                                        <p:strVal val="visible"/>
                                      </p:to>
                                    </p:set>
                                    <p:animEffect transition="in" filter="fade">
                                      <p:cBhvr>
                                        <p:cTn id="17" dur="500"/>
                                        <p:tgtEl>
                                          <p:spTgt spid="10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8">
                                            <p:txEl>
                                              <p:pRg st="3" end="3"/>
                                            </p:txEl>
                                          </p:spTgt>
                                        </p:tgtEl>
                                        <p:attrNameLst>
                                          <p:attrName>style.visibility</p:attrName>
                                        </p:attrNameLst>
                                      </p:cBhvr>
                                      <p:to>
                                        <p:strVal val="visible"/>
                                      </p:to>
                                    </p:set>
                                    <p:animEffect transition="in" filter="fade">
                                      <p:cBhvr>
                                        <p:cTn id="22" dur="500"/>
                                        <p:tgtEl>
                                          <p:spTgt spid="102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28">
                                            <p:txEl>
                                              <p:pRg st="4" end="4"/>
                                            </p:txEl>
                                          </p:spTgt>
                                        </p:tgtEl>
                                        <p:attrNameLst>
                                          <p:attrName>style.visibility</p:attrName>
                                        </p:attrNameLst>
                                      </p:cBhvr>
                                      <p:to>
                                        <p:strVal val="visible"/>
                                      </p:to>
                                    </p:set>
                                    <p:animEffect transition="in" filter="fade">
                                      <p:cBhvr>
                                        <p:cTn id="27" dur="500"/>
                                        <p:tgtEl>
                                          <p:spTgt spid="102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37191" y="228600"/>
            <a:ext cx="9169078"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NFPA Label</a:t>
            </a:r>
          </a:p>
        </p:txBody>
      </p:sp>
      <p:sp>
        <p:nvSpPr>
          <p:cNvPr id="30724" name="Rectangle 3"/>
          <p:cNvSpPr>
            <a:spLocks noGrp="1" noChangeArrowheads="1"/>
          </p:cNvSpPr>
          <p:nvPr>
            <p:ph idx="1"/>
          </p:nvPr>
        </p:nvSpPr>
        <p:spPr>
          <a:xfrm>
            <a:off x="381000" y="990600"/>
            <a:ext cx="6400800" cy="4876800"/>
          </a:xfrm>
        </p:spPr>
        <p:txBody>
          <a:bodyPr>
            <a:normAutofit lnSpcReduction="10000"/>
          </a:bodyPr>
          <a:lstStyle/>
          <a:p>
            <a:pPr eaLnBrk="1" hangingPunct="1">
              <a:defRPr/>
            </a:pPr>
            <a:r>
              <a:rPr lang="en-US" dirty="0" smtClean="0"/>
              <a:t>Not as detailed as SDS</a:t>
            </a:r>
          </a:p>
          <a:p>
            <a:pPr eaLnBrk="1" hangingPunct="1">
              <a:spcBef>
                <a:spcPts val="1200"/>
              </a:spcBef>
              <a:defRPr/>
            </a:pPr>
            <a:r>
              <a:rPr lang="en-US" dirty="0" smtClean="0"/>
              <a:t>Flashpoint ratings in red square</a:t>
            </a:r>
          </a:p>
          <a:p>
            <a:pPr>
              <a:buFontTx/>
              <a:buNone/>
              <a:defRPr/>
            </a:pPr>
            <a:endParaRPr lang="en-US" dirty="0" smtClean="0"/>
          </a:p>
          <a:p>
            <a:pPr marL="508000" indent="0">
              <a:spcBef>
                <a:spcPts val="1200"/>
              </a:spcBef>
              <a:buFontTx/>
              <a:buNone/>
              <a:defRPr/>
            </a:pPr>
            <a:r>
              <a:rPr lang="en-US" dirty="0" smtClean="0"/>
              <a:t>4 = Below 73°F</a:t>
            </a:r>
          </a:p>
          <a:p>
            <a:pPr marL="508000" indent="0">
              <a:spcBef>
                <a:spcPts val="1200"/>
              </a:spcBef>
              <a:buFontTx/>
              <a:buNone/>
              <a:defRPr/>
            </a:pPr>
            <a:r>
              <a:rPr lang="en-US" dirty="0" smtClean="0"/>
              <a:t>3 = Below 100°F</a:t>
            </a:r>
          </a:p>
          <a:p>
            <a:pPr marL="508000" indent="0">
              <a:spcBef>
                <a:spcPts val="1200"/>
              </a:spcBef>
              <a:buFontTx/>
              <a:buNone/>
              <a:defRPr/>
            </a:pPr>
            <a:r>
              <a:rPr lang="en-US" dirty="0" smtClean="0"/>
              <a:t>2 = Below 200°F</a:t>
            </a:r>
          </a:p>
          <a:p>
            <a:pPr marL="508000" indent="0">
              <a:spcBef>
                <a:spcPts val="1200"/>
              </a:spcBef>
              <a:buFontTx/>
              <a:buNone/>
              <a:defRPr/>
            </a:pPr>
            <a:r>
              <a:rPr lang="en-US" dirty="0" smtClean="0"/>
              <a:t>1 = Above 200°F</a:t>
            </a:r>
          </a:p>
          <a:p>
            <a:pPr marL="508000" indent="0">
              <a:spcBef>
                <a:spcPts val="1200"/>
              </a:spcBef>
              <a:buFontTx/>
              <a:buNone/>
              <a:defRPr/>
            </a:pPr>
            <a:r>
              <a:rPr lang="en-US" dirty="0" smtClean="0"/>
              <a:t>0 = Will not burn</a:t>
            </a:r>
          </a:p>
          <a:p>
            <a:pPr eaLnBrk="1" hangingPunct="1">
              <a:defRPr/>
            </a:pPr>
            <a:endParaRPr lang="en-US" dirty="0" smtClean="0"/>
          </a:p>
        </p:txBody>
      </p:sp>
      <p:pic>
        <p:nvPicPr>
          <p:cNvPr id="31748" name="Picture 4" descr="Hazard Alert - Blank"/>
          <p:cNvPicPr>
            <a:picLocks noChangeAspect="1" noChangeArrowheads="1"/>
          </p:cNvPicPr>
          <p:nvPr/>
        </p:nvPicPr>
        <p:blipFill>
          <a:blip r:embed="rId4" cstate="print"/>
          <a:srcRect/>
          <a:stretch>
            <a:fillRect/>
          </a:stretch>
        </p:blipFill>
        <p:spPr bwMode="auto">
          <a:xfrm>
            <a:off x="4953000" y="2438400"/>
            <a:ext cx="3276600"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35</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681"/>
            <a:ext cx="9144000" cy="1143000"/>
          </a:xfrm>
        </p:spPr>
        <p:txBody>
          <a:bodyPr/>
          <a:lstStyle/>
          <a:p>
            <a:r>
              <a:rPr lang="en-US" dirty="0" smtClean="0"/>
              <a:t>NFPA Labeling</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83024" y="1295400"/>
            <a:ext cx="6036976" cy="4525963"/>
          </a:xfrm>
        </p:spPr>
      </p:pic>
      <p:sp>
        <p:nvSpPr>
          <p:cNvPr id="7"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36</a:t>
            </a:fld>
            <a:r>
              <a:rPr lang="en-US" dirty="0" smtClean="0">
                <a:solidFill>
                  <a:srgbClr val="000000"/>
                </a:solidFill>
              </a:rPr>
              <a:t>/67</a:t>
            </a:r>
            <a:endParaRPr lang="en-US" dirty="0">
              <a:solidFill>
                <a:srgbClr val="000000"/>
              </a:solidFill>
            </a:endParaRPr>
          </a:p>
        </p:txBody>
      </p:sp>
    </p:spTree>
    <p:extLst>
      <p:ext uri="{BB962C8B-B14F-4D97-AF65-F5344CB8AC3E}">
        <p14:creationId xmlns:p14="http://schemas.microsoft.com/office/powerpoint/2010/main" val="2458426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0" y="1524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Storage Room Requirements</a:t>
            </a:r>
            <a:endParaRPr lang="en-US" sz="4000" dirty="0" smtClean="0"/>
          </a:p>
        </p:txBody>
      </p:sp>
      <p:sp>
        <p:nvSpPr>
          <p:cNvPr id="32771" name="Rectangle 3"/>
          <p:cNvSpPr>
            <a:spLocks noGrp="1" noChangeArrowheads="1"/>
          </p:cNvSpPr>
          <p:nvPr>
            <p:ph idx="1"/>
          </p:nvPr>
        </p:nvSpPr>
        <p:spPr>
          <a:xfrm>
            <a:off x="457200" y="1600200"/>
            <a:ext cx="4953000" cy="4525963"/>
          </a:xfrm>
        </p:spPr>
        <p:txBody>
          <a:bodyPr/>
          <a:lstStyle/>
          <a:p>
            <a:pPr eaLnBrk="1" hangingPunct="1">
              <a:spcBef>
                <a:spcPts val="1800"/>
              </a:spcBef>
            </a:pPr>
            <a:r>
              <a:rPr lang="en-US" altLang="en-US" dirty="0" smtClean="0">
                <a:solidFill>
                  <a:srgbClr val="008000"/>
                </a:solidFill>
              </a:rPr>
              <a:t>Warning signs</a:t>
            </a:r>
          </a:p>
          <a:p>
            <a:pPr eaLnBrk="1" hangingPunct="1">
              <a:spcBef>
                <a:spcPts val="1800"/>
              </a:spcBef>
            </a:pPr>
            <a:r>
              <a:rPr lang="en-US" altLang="en-US" dirty="0" smtClean="0">
                <a:solidFill>
                  <a:srgbClr val="660033"/>
                </a:solidFill>
              </a:rPr>
              <a:t>Ventilated room</a:t>
            </a:r>
          </a:p>
          <a:p>
            <a:pPr eaLnBrk="1" hangingPunct="1">
              <a:spcBef>
                <a:spcPts val="1800"/>
              </a:spcBef>
            </a:pPr>
            <a:r>
              <a:rPr lang="en-US" altLang="en-US" dirty="0" smtClean="0">
                <a:solidFill>
                  <a:srgbClr val="9933FF"/>
                </a:solidFill>
              </a:rPr>
              <a:t>Explosion-proof electrical equipment</a:t>
            </a:r>
          </a:p>
          <a:p>
            <a:pPr eaLnBrk="1" hangingPunct="1">
              <a:spcBef>
                <a:spcPts val="1800"/>
              </a:spcBef>
            </a:pPr>
            <a:r>
              <a:rPr lang="en-US" altLang="en-US" dirty="0" smtClean="0">
                <a:solidFill>
                  <a:srgbClr val="3366FF"/>
                </a:solidFill>
              </a:rPr>
              <a:t>Covers over light fixtures</a:t>
            </a:r>
          </a:p>
        </p:txBody>
      </p:sp>
      <p:pic>
        <p:nvPicPr>
          <p:cNvPr id="32772" name="Picture 4"/>
          <p:cNvPicPr>
            <a:picLocks noChangeAspect="1" noChangeArrowheads="1"/>
          </p:cNvPicPr>
          <p:nvPr/>
        </p:nvPicPr>
        <p:blipFill>
          <a:blip r:embed="rId4" cstate="print"/>
          <a:stretch>
            <a:fillRect/>
          </a:stretch>
        </p:blipFill>
        <p:spPr bwMode="auto">
          <a:xfrm>
            <a:off x="5257800" y="1064005"/>
            <a:ext cx="3636963" cy="45747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37</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dirty="0" smtClean="0"/>
              <a:t>Chemical Storage</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76400" y="1143000"/>
            <a:ext cx="6182784" cy="4637088"/>
          </a:xfrm>
        </p:spPr>
      </p:pic>
      <p:sp>
        <p:nvSpPr>
          <p:cNvPr id="7"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38</a:t>
            </a:fld>
            <a:r>
              <a:rPr lang="en-US" dirty="0" smtClean="0">
                <a:solidFill>
                  <a:srgbClr val="000000"/>
                </a:solidFill>
              </a:rPr>
              <a:t>/67</a:t>
            </a:r>
            <a:endParaRPr lang="en-US" dirty="0">
              <a:solidFill>
                <a:srgbClr val="000000"/>
              </a:solidFill>
            </a:endParaRPr>
          </a:p>
        </p:txBody>
      </p:sp>
    </p:spTree>
    <p:extLst>
      <p:ext uri="{BB962C8B-B14F-4D97-AF65-F5344CB8AC3E}">
        <p14:creationId xmlns:p14="http://schemas.microsoft.com/office/powerpoint/2010/main" val="14194783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Indoor/Outdoor Storage Tips</a:t>
            </a:r>
            <a:endParaRPr lang="en-US" sz="4000" dirty="0" smtClean="0"/>
          </a:p>
        </p:txBody>
      </p:sp>
      <p:sp>
        <p:nvSpPr>
          <p:cNvPr id="32772" name="Rectangle 3"/>
          <p:cNvSpPr>
            <a:spLocks noGrp="1" noChangeArrowheads="1"/>
          </p:cNvSpPr>
          <p:nvPr>
            <p:ph idx="1"/>
          </p:nvPr>
        </p:nvSpPr>
        <p:spPr>
          <a:xfrm>
            <a:off x="304800" y="1066800"/>
            <a:ext cx="8534400" cy="4419600"/>
          </a:xfrm>
        </p:spPr>
        <p:txBody>
          <a:bodyPr>
            <a:normAutofit/>
          </a:bodyPr>
          <a:lstStyle/>
          <a:p>
            <a:pPr eaLnBrk="1" hangingPunct="1">
              <a:lnSpc>
                <a:spcPct val="88000"/>
              </a:lnSpc>
              <a:spcBef>
                <a:spcPts val="1200"/>
              </a:spcBef>
              <a:defRPr/>
            </a:pPr>
            <a:r>
              <a:rPr lang="en-US" altLang="en-US" dirty="0" smtClean="0">
                <a:solidFill>
                  <a:srgbClr val="660033"/>
                </a:solidFill>
              </a:rPr>
              <a:t>Bonded and ground containers with flammables</a:t>
            </a:r>
          </a:p>
          <a:p>
            <a:pPr eaLnBrk="1" hangingPunct="1">
              <a:lnSpc>
                <a:spcPct val="88000"/>
              </a:lnSpc>
              <a:spcBef>
                <a:spcPts val="1200"/>
              </a:spcBef>
              <a:defRPr/>
            </a:pPr>
            <a:r>
              <a:rPr lang="en-US" altLang="en-US" dirty="0" smtClean="0">
                <a:solidFill>
                  <a:srgbClr val="C00000"/>
                </a:solidFill>
              </a:rPr>
              <a:t>Keep storage areas free of other combustible materials </a:t>
            </a:r>
          </a:p>
          <a:p>
            <a:pPr eaLnBrk="1" hangingPunct="1">
              <a:lnSpc>
                <a:spcPct val="88000"/>
              </a:lnSpc>
              <a:spcBef>
                <a:spcPts val="1200"/>
              </a:spcBef>
              <a:defRPr/>
            </a:pPr>
            <a:r>
              <a:rPr lang="en-US" altLang="en-US" dirty="0" smtClean="0">
                <a:solidFill>
                  <a:srgbClr val="0070C0"/>
                </a:solidFill>
              </a:rPr>
              <a:t>Avoid stacking containers </a:t>
            </a:r>
          </a:p>
          <a:p>
            <a:pPr eaLnBrk="1" hangingPunct="1">
              <a:lnSpc>
                <a:spcPct val="88000"/>
              </a:lnSpc>
              <a:spcBef>
                <a:spcPts val="1200"/>
              </a:spcBef>
              <a:defRPr/>
            </a:pPr>
            <a:r>
              <a:rPr lang="en-US" altLang="en-US" dirty="0" smtClean="0">
                <a:solidFill>
                  <a:srgbClr val="008000"/>
                </a:solidFill>
              </a:rPr>
              <a:t>Do not store with incompatible materials</a:t>
            </a:r>
            <a:r>
              <a:rPr lang="en-US" altLang="en-US" dirty="0" smtClean="0"/>
              <a:t> </a:t>
            </a:r>
          </a:p>
          <a:p>
            <a:pPr eaLnBrk="1" hangingPunct="1">
              <a:lnSpc>
                <a:spcPct val="88000"/>
              </a:lnSpc>
              <a:spcBef>
                <a:spcPts val="1200"/>
              </a:spcBef>
              <a:defRPr/>
            </a:pPr>
            <a:r>
              <a:rPr lang="en-US" altLang="en-US" dirty="0" smtClean="0">
                <a:solidFill>
                  <a:srgbClr val="660033"/>
                </a:solidFill>
              </a:rPr>
              <a:t>Locate in a cool area, out of direct sunlight</a:t>
            </a:r>
          </a:p>
          <a:p>
            <a:pPr eaLnBrk="1" hangingPunct="1">
              <a:lnSpc>
                <a:spcPct val="88000"/>
              </a:lnSpc>
              <a:spcBef>
                <a:spcPts val="1200"/>
              </a:spcBef>
              <a:defRPr/>
            </a:pPr>
            <a:r>
              <a:rPr lang="en-US" altLang="en-US" dirty="0" smtClean="0">
                <a:solidFill>
                  <a:srgbClr val="006600"/>
                </a:solidFill>
              </a:rPr>
              <a:t>Maintain safe distance from electrical panels or furnaces</a:t>
            </a:r>
          </a:p>
        </p:txBody>
      </p:sp>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39</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fade">
                                      <p:cBhvr>
                                        <p:cTn id="7" dur="500"/>
                                        <p:tgtEl>
                                          <p:spTgt spid="327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772">
                                            <p:txEl>
                                              <p:pRg st="1" end="1"/>
                                            </p:txEl>
                                          </p:spTgt>
                                        </p:tgtEl>
                                        <p:attrNameLst>
                                          <p:attrName>style.visibility</p:attrName>
                                        </p:attrNameLst>
                                      </p:cBhvr>
                                      <p:to>
                                        <p:strVal val="visible"/>
                                      </p:to>
                                    </p:set>
                                    <p:animEffect transition="in" filter="fade">
                                      <p:cBhvr>
                                        <p:cTn id="12" dur="500"/>
                                        <p:tgtEl>
                                          <p:spTgt spid="327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772">
                                            <p:txEl>
                                              <p:pRg st="2" end="2"/>
                                            </p:txEl>
                                          </p:spTgt>
                                        </p:tgtEl>
                                        <p:attrNameLst>
                                          <p:attrName>style.visibility</p:attrName>
                                        </p:attrNameLst>
                                      </p:cBhvr>
                                      <p:to>
                                        <p:strVal val="visible"/>
                                      </p:to>
                                    </p:set>
                                    <p:animEffect transition="in" filter="fade">
                                      <p:cBhvr>
                                        <p:cTn id="17" dur="500"/>
                                        <p:tgtEl>
                                          <p:spTgt spid="327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772">
                                            <p:txEl>
                                              <p:pRg st="3" end="3"/>
                                            </p:txEl>
                                          </p:spTgt>
                                        </p:tgtEl>
                                        <p:attrNameLst>
                                          <p:attrName>style.visibility</p:attrName>
                                        </p:attrNameLst>
                                      </p:cBhvr>
                                      <p:to>
                                        <p:strVal val="visible"/>
                                      </p:to>
                                    </p:set>
                                    <p:animEffect transition="in" filter="fade">
                                      <p:cBhvr>
                                        <p:cTn id="22" dur="500"/>
                                        <p:tgtEl>
                                          <p:spTgt spid="3277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2772">
                                            <p:txEl>
                                              <p:pRg st="4" end="4"/>
                                            </p:txEl>
                                          </p:spTgt>
                                        </p:tgtEl>
                                        <p:attrNameLst>
                                          <p:attrName>style.visibility</p:attrName>
                                        </p:attrNameLst>
                                      </p:cBhvr>
                                      <p:to>
                                        <p:strVal val="visible"/>
                                      </p:to>
                                    </p:set>
                                    <p:animEffect transition="in" filter="fade">
                                      <p:cBhvr>
                                        <p:cTn id="27" dur="500"/>
                                        <p:tgtEl>
                                          <p:spTgt spid="3277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772">
                                            <p:txEl>
                                              <p:pRg st="5" end="5"/>
                                            </p:txEl>
                                          </p:spTgt>
                                        </p:tgtEl>
                                        <p:attrNameLst>
                                          <p:attrName>style.visibility</p:attrName>
                                        </p:attrNameLst>
                                      </p:cBhvr>
                                      <p:to>
                                        <p:strVal val="visible"/>
                                      </p:to>
                                    </p:set>
                                    <p:animEffect transition="in" filter="fade">
                                      <p:cBhvr>
                                        <p:cTn id="32" dur="500"/>
                                        <p:tgtEl>
                                          <p:spTgt spid="3277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dirty="0" smtClean="0"/>
              <a:t>NFPA Labeling</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20321" y="1160362"/>
            <a:ext cx="5999679" cy="4499760"/>
          </a:xfrm>
        </p:spPr>
      </p:pic>
      <p:sp>
        <p:nvSpPr>
          <p:cNvPr id="7"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40</a:t>
            </a:fld>
            <a:r>
              <a:rPr lang="en-US" dirty="0" smtClean="0">
                <a:solidFill>
                  <a:srgbClr val="000000"/>
                </a:solidFill>
              </a:rPr>
              <a:t>/67</a:t>
            </a:r>
            <a:endParaRPr lang="en-US" dirty="0">
              <a:solidFill>
                <a:srgbClr val="000000"/>
              </a:solidFill>
            </a:endParaRPr>
          </a:p>
        </p:txBody>
      </p:sp>
    </p:spTree>
    <p:extLst>
      <p:ext uri="{BB962C8B-B14F-4D97-AF65-F5344CB8AC3E}">
        <p14:creationId xmlns:p14="http://schemas.microsoft.com/office/powerpoint/2010/main" val="3477785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0" y="2286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altLang="en-US" sz="4000" dirty="0" smtClean="0"/>
              <a:t>Safe Handling of Flammable Liquids</a:t>
            </a:r>
            <a:endParaRPr lang="en-US" sz="4000" dirty="0" smtClean="0"/>
          </a:p>
        </p:txBody>
      </p:sp>
      <p:sp>
        <p:nvSpPr>
          <p:cNvPr id="34819" name="Rectangle 3"/>
          <p:cNvSpPr>
            <a:spLocks noGrp="1" noChangeArrowheads="1"/>
          </p:cNvSpPr>
          <p:nvPr>
            <p:ph idx="1"/>
          </p:nvPr>
        </p:nvSpPr>
        <p:spPr>
          <a:xfrm>
            <a:off x="152400" y="986480"/>
            <a:ext cx="8229600" cy="4525963"/>
          </a:xfrm>
        </p:spPr>
        <p:txBody>
          <a:bodyPr/>
          <a:lstStyle/>
          <a:p>
            <a:pPr eaLnBrk="1" hangingPunct="1">
              <a:spcBef>
                <a:spcPts val="1200"/>
              </a:spcBef>
            </a:pPr>
            <a:r>
              <a:rPr lang="en-US" altLang="en-US" dirty="0" smtClean="0">
                <a:solidFill>
                  <a:srgbClr val="006666"/>
                </a:solidFill>
              </a:rPr>
              <a:t>Static electricity is main concern</a:t>
            </a:r>
          </a:p>
          <a:p>
            <a:pPr eaLnBrk="1" hangingPunct="1">
              <a:spcBef>
                <a:spcPts val="1200"/>
              </a:spcBef>
            </a:pPr>
            <a:r>
              <a:rPr lang="en-US" altLang="en-US" dirty="0" smtClean="0">
                <a:solidFill>
                  <a:srgbClr val="800000"/>
                </a:solidFill>
              </a:rPr>
              <a:t>Spark-proof tools</a:t>
            </a:r>
          </a:p>
          <a:p>
            <a:pPr eaLnBrk="1" hangingPunct="1">
              <a:spcBef>
                <a:spcPts val="1200"/>
              </a:spcBef>
            </a:pPr>
            <a:r>
              <a:rPr lang="en-US" altLang="en-US" dirty="0" smtClean="0">
                <a:solidFill>
                  <a:srgbClr val="660066"/>
                </a:solidFill>
              </a:rPr>
              <a:t>Fire-resistant containers </a:t>
            </a:r>
          </a:p>
          <a:p>
            <a:pPr eaLnBrk="1" hangingPunct="1">
              <a:spcBef>
                <a:spcPts val="1200"/>
              </a:spcBef>
            </a:pPr>
            <a:r>
              <a:rPr lang="en-US" altLang="en-US" dirty="0" smtClean="0">
                <a:solidFill>
                  <a:srgbClr val="006600"/>
                </a:solidFill>
              </a:rPr>
              <a:t>Labeled containers</a:t>
            </a:r>
          </a:p>
          <a:p>
            <a:pPr eaLnBrk="1" hangingPunct="1">
              <a:spcBef>
                <a:spcPts val="1200"/>
              </a:spcBef>
            </a:pPr>
            <a:r>
              <a:rPr lang="en-US" altLang="en-US" dirty="0" smtClean="0">
                <a:solidFill>
                  <a:srgbClr val="FF0000"/>
                </a:solidFill>
              </a:rPr>
              <a:t>Use only what is needed</a:t>
            </a:r>
          </a:p>
          <a:p>
            <a:pPr eaLnBrk="1" hangingPunct="1">
              <a:spcBef>
                <a:spcPts val="1200"/>
              </a:spcBef>
            </a:pPr>
            <a:r>
              <a:rPr lang="en-US" altLang="en-US" dirty="0" smtClean="0">
                <a:solidFill>
                  <a:srgbClr val="3366FF"/>
                </a:solidFill>
              </a:rPr>
              <a:t>Practice good housekeeping</a:t>
            </a:r>
          </a:p>
          <a:p>
            <a:pPr eaLnBrk="1" hangingPunct="1">
              <a:spcBef>
                <a:spcPts val="1200"/>
              </a:spcBef>
            </a:pPr>
            <a:r>
              <a:rPr lang="en-US" altLang="en-US" dirty="0" smtClean="0">
                <a:solidFill>
                  <a:srgbClr val="9933FF"/>
                </a:solidFill>
              </a:rPr>
              <a:t>Welding/torch cutting restrictions</a:t>
            </a:r>
            <a:endParaRPr lang="en-US" dirty="0" smtClean="0">
              <a:solidFill>
                <a:srgbClr val="9933FF"/>
              </a:solidFill>
            </a:endParaRPr>
          </a:p>
        </p:txBody>
      </p:sp>
      <p:pic>
        <p:nvPicPr>
          <p:cNvPr id="34820" name="Picture 4"/>
          <p:cNvPicPr>
            <a:picLocks noChangeAspect="1" noChangeArrowheads="1"/>
          </p:cNvPicPr>
          <p:nvPr/>
        </p:nvPicPr>
        <p:blipFill>
          <a:blip r:embed="rId4" cstate="print"/>
          <a:srcRect l="2856" t="96" r="7143"/>
          <a:stretch>
            <a:fillRect/>
          </a:stretch>
        </p:blipFill>
        <p:spPr bwMode="auto">
          <a:xfrm>
            <a:off x="6700777" y="3263995"/>
            <a:ext cx="2286000"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0658" name="Picture 2" descr="C:\Users\Gary\Pictures\MSSC pics\fusible link.jpg"/>
          <p:cNvPicPr>
            <a:picLocks noChangeAspect="1" noChangeArrowheads="1"/>
          </p:cNvPicPr>
          <p:nvPr/>
        </p:nvPicPr>
        <p:blipFill>
          <a:blip r:embed="rId5" cstate="print"/>
          <a:srcRect/>
          <a:stretch>
            <a:fillRect/>
          </a:stretch>
        </p:blipFill>
        <p:spPr bwMode="auto">
          <a:xfrm>
            <a:off x="7191375" y="981034"/>
            <a:ext cx="1343025" cy="1343025"/>
          </a:xfrm>
          <a:prstGeom prst="rect">
            <a:avLst/>
          </a:prstGeom>
          <a:noFill/>
        </p:spPr>
      </p:pic>
      <p:pic>
        <p:nvPicPr>
          <p:cNvPr id="70659" name="Picture 3" descr="C:\Users\Gary\Pictures\MSSC pics\non sparking tools.jpg"/>
          <p:cNvPicPr>
            <a:picLocks noChangeAspect="1" noChangeArrowheads="1"/>
          </p:cNvPicPr>
          <p:nvPr/>
        </p:nvPicPr>
        <p:blipFill>
          <a:blip r:embed="rId6" cstate="print"/>
          <a:srcRect/>
          <a:stretch>
            <a:fillRect/>
          </a:stretch>
        </p:blipFill>
        <p:spPr bwMode="auto">
          <a:xfrm>
            <a:off x="4786252" y="1736629"/>
            <a:ext cx="1914525" cy="1527366"/>
          </a:xfrm>
          <a:prstGeom prst="rect">
            <a:avLst/>
          </a:prstGeom>
          <a:noFill/>
        </p:spPr>
      </p:pic>
      <p:sp>
        <p:nvSpPr>
          <p:cNvPr id="9"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41</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fade">
                                      <p:cBhvr>
                                        <p:cTn id="7" dur="500"/>
                                        <p:tgtEl>
                                          <p:spTgt spid="348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fade">
                                      <p:cBhvr>
                                        <p:cTn id="12" dur="500"/>
                                        <p:tgtEl>
                                          <p:spTgt spid="348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fade">
                                      <p:cBhvr>
                                        <p:cTn id="17" dur="500"/>
                                        <p:tgtEl>
                                          <p:spTgt spid="348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fade">
                                      <p:cBhvr>
                                        <p:cTn id="22" dur="500"/>
                                        <p:tgtEl>
                                          <p:spTgt spid="348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4819">
                                            <p:txEl>
                                              <p:pRg st="4" end="4"/>
                                            </p:txEl>
                                          </p:spTgt>
                                        </p:tgtEl>
                                        <p:attrNameLst>
                                          <p:attrName>style.visibility</p:attrName>
                                        </p:attrNameLst>
                                      </p:cBhvr>
                                      <p:to>
                                        <p:strVal val="visible"/>
                                      </p:to>
                                    </p:set>
                                    <p:animEffect transition="in" filter="fade">
                                      <p:cBhvr>
                                        <p:cTn id="27" dur="500"/>
                                        <p:tgtEl>
                                          <p:spTgt spid="348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4819">
                                            <p:txEl>
                                              <p:pRg st="5" end="5"/>
                                            </p:txEl>
                                          </p:spTgt>
                                        </p:tgtEl>
                                        <p:attrNameLst>
                                          <p:attrName>style.visibility</p:attrName>
                                        </p:attrNameLst>
                                      </p:cBhvr>
                                      <p:to>
                                        <p:strVal val="visible"/>
                                      </p:to>
                                    </p:set>
                                    <p:animEffect transition="in" filter="fade">
                                      <p:cBhvr>
                                        <p:cTn id="32" dur="500"/>
                                        <p:tgtEl>
                                          <p:spTgt spid="348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4819">
                                            <p:txEl>
                                              <p:pRg st="6" end="6"/>
                                            </p:txEl>
                                          </p:spTgt>
                                        </p:tgtEl>
                                        <p:attrNameLst>
                                          <p:attrName>style.visibility</p:attrName>
                                        </p:attrNameLst>
                                      </p:cBhvr>
                                      <p:to>
                                        <p:strVal val="visible"/>
                                      </p:to>
                                    </p:set>
                                    <p:animEffect transition="in" filter="fade">
                                      <p:cBhvr>
                                        <p:cTn id="37" dur="500"/>
                                        <p:tgtEl>
                                          <p:spTgt spid="348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0" y="27008"/>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Housekeeping Practices</a:t>
            </a:r>
          </a:p>
        </p:txBody>
      </p:sp>
      <p:sp>
        <p:nvSpPr>
          <p:cNvPr id="35843" name="Rectangle 3"/>
          <p:cNvSpPr>
            <a:spLocks noGrp="1" noChangeArrowheads="1"/>
          </p:cNvSpPr>
          <p:nvPr>
            <p:ph idx="1"/>
          </p:nvPr>
        </p:nvSpPr>
        <p:spPr/>
        <p:txBody>
          <a:bodyPr/>
          <a:lstStyle/>
          <a:p>
            <a:pPr eaLnBrk="1" hangingPunct="1">
              <a:spcBef>
                <a:spcPts val="1200"/>
              </a:spcBef>
            </a:pPr>
            <a:r>
              <a:rPr lang="en-US" dirty="0" smtClean="0">
                <a:solidFill>
                  <a:srgbClr val="006600"/>
                </a:solidFill>
              </a:rPr>
              <a:t>Keep combustible dusts under control.</a:t>
            </a:r>
          </a:p>
          <a:p>
            <a:pPr eaLnBrk="1" hangingPunct="1">
              <a:spcBef>
                <a:spcPts val="1200"/>
              </a:spcBef>
            </a:pPr>
            <a:r>
              <a:rPr lang="en-US" dirty="0" smtClean="0">
                <a:solidFill>
                  <a:srgbClr val="660066"/>
                </a:solidFill>
              </a:rPr>
              <a:t>Dispose of contaminated rags.</a:t>
            </a:r>
          </a:p>
          <a:p>
            <a:pPr eaLnBrk="1" hangingPunct="1">
              <a:spcBef>
                <a:spcPts val="1200"/>
              </a:spcBef>
            </a:pPr>
            <a:r>
              <a:rPr lang="en-US" dirty="0" smtClean="0">
                <a:solidFill>
                  <a:srgbClr val="0070C0"/>
                </a:solidFill>
              </a:rPr>
              <a:t>Keep area free of combustible materials.</a:t>
            </a:r>
          </a:p>
          <a:p>
            <a:pPr eaLnBrk="1" hangingPunct="1">
              <a:spcBef>
                <a:spcPts val="1200"/>
              </a:spcBef>
            </a:pPr>
            <a:r>
              <a:rPr lang="en-US" dirty="0" smtClean="0">
                <a:solidFill>
                  <a:srgbClr val="006666"/>
                </a:solidFill>
              </a:rPr>
              <a:t>Keep exits clear.</a:t>
            </a:r>
          </a:p>
          <a:p>
            <a:pPr eaLnBrk="1" hangingPunct="1">
              <a:spcBef>
                <a:spcPts val="1200"/>
              </a:spcBef>
            </a:pPr>
            <a:r>
              <a:rPr lang="en-US" dirty="0" smtClean="0">
                <a:solidFill>
                  <a:srgbClr val="C00000"/>
                </a:solidFill>
              </a:rPr>
              <a:t>Keep emergency response equipment access clear.</a:t>
            </a:r>
          </a:p>
        </p:txBody>
      </p:sp>
      <p:sp>
        <p:nvSpPr>
          <p:cNvPr id="6" name="Slide Number Placeholder 4"/>
          <p:cNvSpPr>
            <a:spLocks noGrp="1"/>
          </p:cNvSpPr>
          <p:nvPr>
            <p:ph type="sldNum" sz="quarter" idx="12"/>
          </p:nvPr>
        </p:nvSpPr>
        <p:spPr>
          <a:xfrm>
            <a:off x="7848600" y="6324600"/>
            <a:ext cx="1066800" cy="365125"/>
          </a:xfrm>
        </p:spPr>
        <p:txBody>
          <a:bodyPr/>
          <a:lstStyle/>
          <a:p>
            <a:pPr>
              <a:defRPr/>
            </a:pPr>
            <a:fld id="{1CA6BD9E-EEE2-4489-AEA4-07E8225A51F7}" type="slidenum">
              <a:rPr lang="en-US" smtClean="0">
                <a:solidFill>
                  <a:srgbClr val="000000"/>
                </a:solidFill>
              </a:rPr>
              <a:pPr>
                <a:defRPr/>
              </a:pPr>
              <a:t>42</a:t>
            </a:fld>
            <a:r>
              <a:rPr lang="en-US" dirty="0" smtClean="0">
                <a:solidFill>
                  <a:srgbClr val="000000"/>
                </a:solidFill>
              </a:rPr>
              <a:t>/67</a:t>
            </a:r>
            <a:endParaRPr lang="en-US"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fade">
                                      <p:cBhvr>
                                        <p:cTn id="7" dur="500"/>
                                        <p:tgtEl>
                                          <p:spTgt spid="358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fade">
                                      <p:cBhvr>
                                        <p:cTn id="12" dur="500"/>
                                        <p:tgtEl>
                                          <p:spTgt spid="358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fade">
                                      <p:cBhvr>
                                        <p:cTn id="17" dur="500"/>
                                        <p:tgtEl>
                                          <p:spTgt spid="358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843">
                                            <p:txEl>
                                              <p:pRg st="3" end="3"/>
                                            </p:txEl>
                                          </p:spTgt>
                                        </p:tgtEl>
                                        <p:attrNameLst>
                                          <p:attrName>style.visibility</p:attrName>
                                        </p:attrNameLst>
                                      </p:cBhvr>
                                      <p:to>
                                        <p:strVal val="visible"/>
                                      </p:to>
                                    </p:set>
                                    <p:animEffect transition="in" filter="fade">
                                      <p:cBhvr>
                                        <p:cTn id="22" dur="500"/>
                                        <p:tgtEl>
                                          <p:spTgt spid="358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5843">
                                            <p:txEl>
                                              <p:pRg st="4" end="4"/>
                                            </p:txEl>
                                          </p:spTgt>
                                        </p:tgtEl>
                                        <p:attrNameLst>
                                          <p:attrName>style.visibility</p:attrName>
                                        </p:attrNameLst>
                                      </p:cBhvr>
                                      <p:to>
                                        <p:strVal val="visible"/>
                                      </p:to>
                                    </p:set>
                                    <p:animEffect transition="in" filter="fade">
                                      <p:cBhvr>
                                        <p:cTn id="27" dur="500"/>
                                        <p:tgtEl>
                                          <p:spTgt spid="358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67200"/>
            <a:ext cx="9144000" cy="747200"/>
          </a:xfrm>
        </p:spPr>
        <p:txBody>
          <a:bodyPr>
            <a:normAutofit/>
          </a:bodyPr>
          <a:lstStyle/>
          <a:p>
            <a:r>
              <a:rPr lang="en-US" sz="4000" dirty="0">
                <a:solidFill>
                  <a:schemeClr val="tx1"/>
                </a:solidFill>
                <a:effectLst/>
                <a:latin typeface="+mj-lt"/>
              </a:rPr>
              <a:t>Fire Hazards and Prevention</a:t>
            </a:r>
          </a:p>
        </p:txBody>
      </p:sp>
      <p:sp>
        <p:nvSpPr>
          <p:cNvPr id="3" name="Text Placeholder 2"/>
          <p:cNvSpPr>
            <a:spLocks noGrp="1"/>
          </p:cNvSpPr>
          <p:nvPr>
            <p:ph type="body" sz="quarter" idx="10"/>
          </p:nvPr>
        </p:nvSpPr>
        <p:spPr>
          <a:xfrm>
            <a:off x="457200" y="838200"/>
            <a:ext cx="8077200" cy="5410200"/>
          </a:xfrm>
        </p:spPr>
        <p:txBody>
          <a:bodyPr/>
          <a:lstStyle/>
          <a:p>
            <a:pPr lvl="1"/>
            <a:r>
              <a:rPr lang="en-US" dirty="0">
                <a:latin typeface="+mn-lt"/>
              </a:rPr>
              <a:t>Hazards and prevention:</a:t>
            </a:r>
          </a:p>
          <a:p>
            <a:pPr marL="1371600" lvl="2" indent="-457200">
              <a:buFont typeface="+mj-lt"/>
              <a:buAutoNum type="arabicPeriod"/>
            </a:pPr>
            <a:r>
              <a:rPr lang="en-US" dirty="0">
                <a:latin typeface="+mn-lt"/>
              </a:rPr>
              <a:t>Cigarettes</a:t>
            </a:r>
          </a:p>
          <a:p>
            <a:pPr marL="1828800" lvl="3" indent="-457200">
              <a:buFont typeface="Arial"/>
              <a:buChar char="•"/>
            </a:pPr>
            <a:r>
              <a:rPr lang="en-US" sz="2000" dirty="0">
                <a:latin typeface="+mn-lt"/>
              </a:rPr>
              <a:t>Generally prohibited</a:t>
            </a:r>
          </a:p>
          <a:p>
            <a:pPr marL="1371600" lvl="2" indent="-457200">
              <a:buFont typeface="+mj-lt"/>
              <a:buAutoNum type="arabicPeriod"/>
            </a:pPr>
            <a:r>
              <a:rPr lang="en-US" dirty="0">
                <a:latin typeface="+mn-lt"/>
              </a:rPr>
              <a:t>Welding and cutting stations</a:t>
            </a:r>
          </a:p>
          <a:p>
            <a:pPr marL="1828800" lvl="3" indent="-457200">
              <a:buFont typeface="Arial"/>
              <a:buChar char="•"/>
            </a:pPr>
            <a:r>
              <a:rPr lang="en-US" sz="2000" dirty="0">
                <a:latin typeface="+mn-lt"/>
              </a:rPr>
              <a:t>Maintain a clear 30 ft. radius</a:t>
            </a:r>
          </a:p>
          <a:p>
            <a:pPr marL="1371600" lvl="2" indent="-457200">
              <a:buFont typeface="+mj-lt"/>
              <a:buAutoNum type="arabicPeriod"/>
            </a:pPr>
            <a:r>
              <a:rPr lang="en-US" dirty="0">
                <a:latin typeface="+mn-lt"/>
              </a:rPr>
              <a:t>Electricity</a:t>
            </a:r>
          </a:p>
          <a:p>
            <a:pPr marL="1828800" lvl="3" indent="-457200">
              <a:buFont typeface="Arial"/>
              <a:buChar char="•"/>
            </a:pPr>
            <a:r>
              <a:rPr lang="en-US" sz="2000" dirty="0">
                <a:latin typeface="+mn-lt"/>
              </a:rPr>
              <a:t>Check for faulty wiring</a:t>
            </a:r>
          </a:p>
          <a:p>
            <a:pPr marL="1371600" lvl="2" indent="-457200">
              <a:buFont typeface="+mj-lt"/>
              <a:buAutoNum type="arabicPeriod"/>
            </a:pPr>
            <a:r>
              <a:rPr lang="en-US" dirty="0">
                <a:latin typeface="+mn-lt"/>
              </a:rPr>
              <a:t>Hot equipment</a:t>
            </a:r>
          </a:p>
          <a:p>
            <a:pPr marL="1828800" lvl="3" indent="-457200">
              <a:buFont typeface="Arial"/>
              <a:buChar char="•"/>
            </a:pPr>
            <a:r>
              <a:rPr lang="en-US" sz="2000" dirty="0">
                <a:latin typeface="+mn-lt"/>
              </a:rPr>
              <a:t>Keep free from rags or large dust build ups</a:t>
            </a:r>
          </a:p>
          <a:p>
            <a:pPr marL="1371600" lvl="2" indent="-457200">
              <a:buFont typeface="+mj-lt"/>
              <a:buAutoNum type="arabicPeriod"/>
            </a:pPr>
            <a:r>
              <a:rPr lang="en-US" dirty="0">
                <a:latin typeface="+mn-lt"/>
              </a:rPr>
              <a:t>Combustible liquids or gases</a:t>
            </a:r>
          </a:p>
          <a:p>
            <a:pPr marL="1714500" lvl="3" indent="-342900">
              <a:buFont typeface="Arial"/>
              <a:buChar char="•"/>
            </a:pPr>
            <a:r>
              <a:rPr lang="en-US" sz="2000" dirty="0">
                <a:latin typeface="+mn-lt"/>
              </a:rPr>
              <a:t>Store in cool, well-ventilated area</a:t>
            </a:r>
          </a:p>
          <a:p>
            <a:endParaRPr lang="en-US" dirty="0">
              <a:latin typeface="+mn-lt"/>
            </a:endParaRPr>
          </a:p>
        </p:txBody>
      </p:sp>
      <p:sp>
        <p:nvSpPr>
          <p:cNvPr id="4" name="Text Placeholder 3"/>
          <p:cNvSpPr>
            <a:spLocks noGrp="1"/>
          </p:cNvSpPr>
          <p:nvPr>
            <p:ph type="body" sz="quarter" idx="11"/>
          </p:nvPr>
        </p:nvSpPr>
        <p:spPr/>
        <p:txBody>
          <a:bodyPr/>
          <a:lstStyle/>
          <a:p>
            <a:r>
              <a:rPr lang="en-US" dirty="0" smtClean="0"/>
              <a:t>12</a:t>
            </a:r>
            <a:endParaRPr lang="en-US" dirty="0"/>
          </a:p>
        </p:txBody>
      </p:sp>
      <p:sp>
        <p:nvSpPr>
          <p:cNvPr id="6" name="Slide Number Placeholder 4"/>
          <p:cNvSpPr txBox="1">
            <a:spLocks/>
          </p:cNvSpPr>
          <p:nvPr/>
        </p:nvSpPr>
        <p:spPr>
          <a:xfrm>
            <a:off x="7848600" y="6324600"/>
            <a:ext cx="1066800" cy="365125"/>
          </a:xfrm>
          <a:prstGeom prst="rect">
            <a:avLst/>
          </a:prstGeom>
        </p:spPr>
        <p:txBody>
          <a:bodyPr/>
          <a:lstStyle>
            <a:defPPr>
              <a:defRPr lang="en-US"/>
            </a:defPPr>
            <a:lvl1pPr algn="l" rtl="0" fontAlgn="base">
              <a:spcBef>
                <a:spcPct val="0"/>
              </a:spcBef>
              <a:spcAft>
                <a:spcPct val="0"/>
              </a:spcAft>
              <a:defRPr sz="3800" kern="1200">
                <a:solidFill>
                  <a:schemeClr val="tx1"/>
                </a:solidFill>
                <a:latin typeface="Arial" charset="0"/>
                <a:ea typeface="+mn-ea"/>
                <a:cs typeface="+mn-cs"/>
              </a:defRPr>
            </a:lvl1pPr>
            <a:lvl2pPr marL="457200" algn="l" rtl="0" fontAlgn="base">
              <a:spcBef>
                <a:spcPct val="0"/>
              </a:spcBef>
              <a:spcAft>
                <a:spcPct val="0"/>
              </a:spcAft>
              <a:defRPr sz="3800" kern="1200">
                <a:solidFill>
                  <a:schemeClr val="tx1"/>
                </a:solidFill>
                <a:latin typeface="Arial" charset="0"/>
                <a:ea typeface="+mn-ea"/>
                <a:cs typeface="+mn-cs"/>
              </a:defRPr>
            </a:lvl2pPr>
            <a:lvl3pPr marL="914400" algn="l" rtl="0" fontAlgn="base">
              <a:spcBef>
                <a:spcPct val="0"/>
              </a:spcBef>
              <a:spcAft>
                <a:spcPct val="0"/>
              </a:spcAft>
              <a:defRPr sz="3800" kern="1200">
                <a:solidFill>
                  <a:schemeClr val="tx1"/>
                </a:solidFill>
                <a:latin typeface="Arial" charset="0"/>
                <a:ea typeface="+mn-ea"/>
                <a:cs typeface="+mn-cs"/>
              </a:defRPr>
            </a:lvl3pPr>
            <a:lvl4pPr marL="1371600" algn="l" rtl="0" fontAlgn="base">
              <a:spcBef>
                <a:spcPct val="0"/>
              </a:spcBef>
              <a:spcAft>
                <a:spcPct val="0"/>
              </a:spcAft>
              <a:defRPr sz="3800" kern="1200">
                <a:solidFill>
                  <a:schemeClr val="tx1"/>
                </a:solidFill>
                <a:latin typeface="Arial" charset="0"/>
                <a:ea typeface="+mn-ea"/>
                <a:cs typeface="+mn-cs"/>
              </a:defRPr>
            </a:lvl4pPr>
            <a:lvl5pPr marL="1828800" algn="l" rtl="0" fontAlgn="base">
              <a:spcBef>
                <a:spcPct val="0"/>
              </a:spcBef>
              <a:spcAft>
                <a:spcPct val="0"/>
              </a:spcAft>
              <a:defRPr sz="3800" kern="1200">
                <a:solidFill>
                  <a:schemeClr val="tx1"/>
                </a:solidFill>
                <a:latin typeface="Arial" charset="0"/>
                <a:ea typeface="+mn-ea"/>
                <a:cs typeface="+mn-cs"/>
              </a:defRPr>
            </a:lvl5pPr>
            <a:lvl6pPr marL="2286000" algn="l" defTabSz="914400" rtl="0" eaLnBrk="1" latinLnBrk="0" hangingPunct="1">
              <a:defRPr sz="3800" kern="1200">
                <a:solidFill>
                  <a:schemeClr val="tx1"/>
                </a:solidFill>
                <a:latin typeface="Arial" charset="0"/>
                <a:ea typeface="+mn-ea"/>
                <a:cs typeface="+mn-cs"/>
              </a:defRPr>
            </a:lvl6pPr>
            <a:lvl7pPr marL="2743200" algn="l" defTabSz="914400" rtl="0" eaLnBrk="1" latinLnBrk="0" hangingPunct="1">
              <a:defRPr sz="3800" kern="1200">
                <a:solidFill>
                  <a:schemeClr val="tx1"/>
                </a:solidFill>
                <a:latin typeface="Arial" charset="0"/>
                <a:ea typeface="+mn-ea"/>
                <a:cs typeface="+mn-cs"/>
              </a:defRPr>
            </a:lvl7pPr>
            <a:lvl8pPr marL="3200400" algn="l" defTabSz="914400" rtl="0" eaLnBrk="1" latinLnBrk="0" hangingPunct="1">
              <a:defRPr sz="3800" kern="1200">
                <a:solidFill>
                  <a:schemeClr val="tx1"/>
                </a:solidFill>
                <a:latin typeface="Arial" charset="0"/>
                <a:ea typeface="+mn-ea"/>
                <a:cs typeface="+mn-cs"/>
              </a:defRPr>
            </a:lvl8pPr>
            <a:lvl9pPr marL="3657600" algn="l" defTabSz="914400" rtl="0" eaLnBrk="1" latinLnBrk="0" hangingPunct="1">
              <a:defRPr sz="3800" kern="1200">
                <a:solidFill>
                  <a:schemeClr val="tx1"/>
                </a:solidFill>
                <a:latin typeface="Arial" charset="0"/>
                <a:ea typeface="+mn-ea"/>
                <a:cs typeface="+mn-cs"/>
              </a:defRPr>
            </a:lvl9pPr>
          </a:lstStyle>
          <a:p>
            <a:pPr algn="r">
              <a:defRPr/>
            </a:pPr>
            <a:fld id="{1CA6BD9E-EEE2-4489-AEA4-07E8225A51F7}" type="slidenum">
              <a:rPr lang="en-US" sz="1200" smtClean="0">
                <a:solidFill>
                  <a:srgbClr val="000000"/>
                </a:solidFill>
              </a:rPr>
              <a:pPr algn="r">
                <a:defRPr/>
              </a:pPr>
              <a:t>43</a:t>
            </a:fld>
            <a:r>
              <a:rPr lang="en-US" sz="1200" smtClean="0">
                <a:solidFill>
                  <a:srgbClr val="000000"/>
                </a:solidFill>
              </a:rPr>
              <a:t>/67</a:t>
            </a:r>
            <a:endParaRPr lang="en-US" sz="1200" dirty="0">
              <a:solidFill>
                <a:srgbClr val="000000"/>
              </a:solidFill>
            </a:endParaRPr>
          </a:p>
        </p:txBody>
      </p:sp>
    </p:spTree>
    <p:extLst>
      <p:ext uri="{BB962C8B-B14F-4D97-AF65-F5344CB8AC3E}">
        <p14:creationId xmlns:p14="http://schemas.microsoft.com/office/powerpoint/2010/main" val="39197637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16396" y="0"/>
            <a:ext cx="9127603"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Fire Response</a:t>
            </a:r>
            <a:endParaRPr lang="en-US" sz="4000" dirty="0" smtClean="0"/>
          </a:p>
        </p:txBody>
      </p:sp>
      <p:sp>
        <p:nvSpPr>
          <p:cNvPr id="37891" name="Rectangle 3"/>
          <p:cNvSpPr>
            <a:spLocks noGrp="1" noChangeArrowheads="1"/>
          </p:cNvSpPr>
          <p:nvPr>
            <p:ph type="body" sz="half" idx="1"/>
          </p:nvPr>
        </p:nvSpPr>
        <p:spPr>
          <a:xfrm>
            <a:off x="228600" y="762000"/>
            <a:ext cx="4800600" cy="4678363"/>
          </a:xfrm>
        </p:spPr>
        <p:txBody>
          <a:bodyPr/>
          <a:lstStyle/>
          <a:p>
            <a:pPr marL="0" indent="0" eaLnBrk="1" hangingPunct="1">
              <a:spcBef>
                <a:spcPts val="1200"/>
              </a:spcBef>
              <a:buNone/>
            </a:pPr>
            <a:r>
              <a:rPr lang="en-US" dirty="0" smtClean="0">
                <a:solidFill>
                  <a:srgbClr val="006666"/>
                </a:solidFill>
              </a:rPr>
              <a:t>Procedures</a:t>
            </a:r>
          </a:p>
          <a:p>
            <a:pPr lvl="1" eaLnBrk="1" hangingPunct="1">
              <a:spcBef>
                <a:spcPts val="1200"/>
              </a:spcBef>
            </a:pPr>
            <a:r>
              <a:rPr lang="en-US" dirty="0" smtClean="0">
                <a:solidFill>
                  <a:srgbClr val="006666"/>
                </a:solidFill>
              </a:rPr>
              <a:t>Activate alarm.</a:t>
            </a:r>
          </a:p>
          <a:p>
            <a:pPr lvl="1" eaLnBrk="1" hangingPunct="1">
              <a:spcBef>
                <a:spcPts val="1200"/>
              </a:spcBef>
            </a:pPr>
            <a:r>
              <a:rPr lang="en-US" dirty="0" smtClean="0">
                <a:solidFill>
                  <a:srgbClr val="800000"/>
                </a:solidFill>
              </a:rPr>
              <a:t>Set up equipment.</a:t>
            </a:r>
          </a:p>
          <a:p>
            <a:pPr lvl="1" eaLnBrk="1" hangingPunct="1">
              <a:spcBef>
                <a:spcPts val="1200"/>
              </a:spcBef>
            </a:pPr>
            <a:r>
              <a:rPr lang="en-US" dirty="0" smtClean="0">
                <a:solidFill>
                  <a:srgbClr val="660066"/>
                </a:solidFill>
              </a:rPr>
              <a:t>Get a fire extinguisher.</a:t>
            </a:r>
          </a:p>
          <a:p>
            <a:pPr lvl="1" eaLnBrk="1" hangingPunct="1">
              <a:spcBef>
                <a:spcPts val="1200"/>
              </a:spcBef>
            </a:pPr>
            <a:r>
              <a:rPr lang="en-US" dirty="0" smtClean="0">
                <a:solidFill>
                  <a:srgbClr val="006600"/>
                </a:solidFill>
              </a:rPr>
              <a:t>Evaluate the situation.</a:t>
            </a:r>
          </a:p>
        </p:txBody>
      </p:sp>
      <p:pic>
        <p:nvPicPr>
          <p:cNvPr id="37892" name="Picture 4"/>
          <p:cNvPicPr>
            <a:picLocks noChangeAspect="1" noChangeArrowheads="1"/>
          </p:cNvPicPr>
          <p:nvPr/>
        </p:nvPicPr>
        <p:blipFill>
          <a:blip r:embed="rId4" cstate="print"/>
          <a:srcRect r="39999"/>
          <a:stretch>
            <a:fillRect/>
          </a:stretch>
        </p:blipFill>
        <p:spPr bwMode="auto">
          <a:xfrm>
            <a:off x="5461793" y="1006474"/>
            <a:ext cx="3249613" cy="41894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7894" name="Picture 8" descr="j0314277"/>
          <p:cNvPicPr>
            <a:picLocks noChangeAspect="1" noChangeArrowheads="1"/>
          </p:cNvPicPr>
          <p:nvPr/>
        </p:nvPicPr>
        <p:blipFill>
          <a:blip r:embed="rId5" cstate="print"/>
          <a:srcRect/>
          <a:stretch>
            <a:fillRect/>
          </a:stretch>
        </p:blipFill>
        <p:spPr bwMode="auto">
          <a:xfrm>
            <a:off x="1905000" y="3665969"/>
            <a:ext cx="2117725" cy="2438400"/>
          </a:xfrm>
          <a:prstGeom prst="rect">
            <a:avLst/>
          </a:prstGeom>
          <a:noFill/>
          <a:ln w="9525">
            <a:noFill/>
            <a:miter lim="800000"/>
            <a:headEnd/>
            <a:tailEnd/>
          </a:ln>
        </p:spPr>
      </p:pic>
      <p:sp>
        <p:nvSpPr>
          <p:cNvPr id="8"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44</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0" y="3858"/>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Fire Response</a:t>
            </a:r>
          </a:p>
        </p:txBody>
      </p:sp>
      <p:sp>
        <p:nvSpPr>
          <p:cNvPr id="36867" name="Rectangle 3"/>
          <p:cNvSpPr>
            <a:spLocks noGrp="1" noChangeArrowheads="1"/>
          </p:cNvSpPr>
          <p:nvPr>
            <p:ph type="body" sz="half" idx="1"/>
          </p:nvPr>
        </p:nvSpPr>
        <p:spPr>
          <a:xfrm>
            <a:off x="228600" y="1146858"/>
            <a:ext cx="8229600" cy="4525963"/>
          </a:xfrm>
        </p:spPr>
        <p:txBody>
          <a:bodyPr>
            <a:normAutofit/>
          </a:bodyPr>
          <a:lstStyle/>
          <a:p>
            <a:pPr marL="0" indent="0" eaLnBrk="1" hangingPunct="1">
              <a:spcBef>
                <a:spcPts val="1200"/>
              </a:spcBef>
              <a:buNone/>
            </a:pPr>
            <a:r>
              <a:rPr lang="en-US" sz="2800" dirty="0" smtClean="0">
                <a:solidFill>
                  <a:srgbClr val="800000"/>
                </a:solidFill>
              </a:rPr>
              <a:t>General equipment requirements</a:t>
            </a:r>
          </a:p>
          <a:p>
            <a:pPr lvl="1" eaLnBrk="1" hangingPunct="1">
              <a:spcBef>
                <a:spcPts val="1200"/>
              </a:spcBef>
            </a:pPr>
            <a:r>
              <a:rPr lang="en-US" dirty="0" smtClean="0">
                <a:solidFill>
                  <a:srgbClr val="006666"/>
                </a:solidFill>
              </a:rPr>
              <a:t>Fire extinguishers strategically located</a:t>
            </a:r>
          </a:p>
          <a:p>
            <a:pPr lvl="1" eaLnBrk="1" hangingPunct="1">
              <a:spcBef>
                <a:spcPts val="1200"/>
              </a:spcBef>
            </a:pPr>
            <a:r>
              <a:rPr lang="en-US" dirty="0" smtClean="0">
                <a:solidFill>
                  <a:srgbClr val="800000"/>
                </a:solidFill>
              </a:rPr>
              <a:t>Manual foam or water systems</a:t>
            </a:r>
          </a:p>
          <a:p>
            <a:pPr lvl="1" eaLnBrk="1" hangingPunct="1">
              <a:spcBef>
                <a:spcPts val="1200"/>
              </a:spcBef>
            </a:pPr>
            <a:r>
              <a:rPr lang="en-US" dirty="0" smtClean="0">
                <a:solidFill>
                  <a:srgbClr val="660066"/>
                </a:solidFill>
              </a:rPr>
              <a:t>Sprinkler systems</a:t>
            </a:r>
          </a:p>
          <a:p>
            <a:pPr lvl="1" eaLnBrk="1" hangingPunct="1">
              <a:spcBef>
                <a:spcPts val="1200"/>
              </a:spcBef>
            </a:pPr>
            <a:r>
              <a:rPr lang="en-US" dirty="0" smtClean="0">
                <a:solidFill>
                  <a:srgbClr val="006600"/>
                </a:solidFill>
              </a:rPr>
              <a:t>Inspect firefighting equipment regularly</a:t>
            </a:r>
          </a:p>
          <a:p>
            <a:pPr lvl="1" eaLnBrk="1" hangingPunct="1">
              <a:spcBef>
                <a:spcPts val="1200"/>
              </a:spcBef>
            </a:pPr>
            <a:r>
              <a:rPr lang="en-US" dirty="0" smtClean="0">
                <a:solidFill>
                  <a:srgbClr val="663300"/>
                </a:solidFill>
              </a:rPr>
              <a:t>Trained and authorized employees use equipment</a:t>
            </a:r>
          </a:p>
        </p:txBody>
      </p:sp>
      <p:pic>
        <p:nvPicPr>
          <p:cNvPr id="36868" name="Picture 4" descr="MCj04041130000[1]"/>
          <p:cNvPicPr>
            <a:picLocks noChangeAspect="1" noChangeArrowheads="1"/>
          </p:cNvPicPr>
          <p:nvPr/>
        </p:nvPicPr>
        <p:blipFill>
          <a:blip r:embed="rId4" cstate="print"/>
          <a:stretch>
            <a:fillRect/>
          </a:stretch>
        </p:blipFill>
        <p:spPr bwMode="auto">
          <a:xfrm>
            <a:off x="7239000" y="914400"/>
            <a:ext cx="1419241" cy="27647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45</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6" name="Picture 6" descr="C:\Users\Gary\AppData\Local\Microsoft\Windows\Temporary Internet Files\Content.IE5\AM0A58AP\MCj04241540000[1].wmf"/>
          <p:cNvPicPr>
            <a:picLocks noChangeAspect="1" noChangeArrowheads="1"/>
          </p:cNvPicPr>
          <p:nvPr/>
        </p:nvPicPr>
        <p:blipFill>
          <a:blip r:embed="rId2" cstate="print"/>
          <a:stretch>
            <a:fillRect/>
          </a:stretch>
        </p:blipFill>
        <p:spPr bwMode="auto">
          <a:xfrm>
            <a:off x="6858000" y="1600200"/>
            <a:ext cx="1787595" cy="2752897"/>
          </a:xfrm>
          <a:prstGeom prst="rect">
            <a:avLst/>
          </a:prstGeom>
          <a:noFill/>
        </p:spPr>
      </p:pic>
      <p:sp>
        <p:nvSpPr>
          <p:cNvPr id="2" name="Title 1"/>
          <p:cNvSpPr>
            <a:spLocks noGrp="1"/>
          </p:cNvSpPr>
          <p:nvPr>
            <p:ph type="title"/>
          </p:nvPr>
        </p:nvSpPr>
        <p:spPr>
          <a:xfrm>
            <a:off x="0" y="20256"/>
            <a:ext cx="9144000" cy="1143000"/>
          </a:xfrm>
        </p:spPr>
        <p:txBody>
          <a:bodyPr/>
          <a:lstStyle/>
          <a:p>
            <a:r>
              <a:rPr lang="en-US" dirty="0" smtClean="0"/>
              <a:t>Extinguishing Agents</a:t>
            </a:r>
            <a:endParaRPr lang="en-US" dirty="0"/>
          </a:p>
        </p:txBody>
      </p:sp>
      <p:sp>
        <p:nvSpPr>
          <p:cNvPr id="3" name="Content Placeholder 2"/>
          <p:cNvSpPr>
            <a:spLocks noGrp="1"/>
          </p:cNvSpPr>
          <p:nvPr>
            <p:ph idx="1"/>
          </p:nvPr>
        </p:nvSpPr>
        <p:spPr/>
        <p:txBody>
          <a:bodyPr/>
          <a:lstStyle/>
          <a:p>
            <a:pPr marL="342900" lvl="1" indent="-342900">
              <a:buFontTx/>
              <a:buChar char="•"/>
            </a:pPr>
            <a:r>
              <a:rPr lang="en-US" dirty="0" smtClean="0">
                <a:solidFill>
                  <a:srgbClr val="006666"/>
                </a:solidFill>
              </a:rPr>
              <a:t>Water</a:t>
            </a:r>
          </a:p>
          <a:p>
            <a:pPr marL="342900" lvl="1" indent="-342900">
              <a:buFontTx/>
              <a:buChar char="•"/>
            </a:pPr>
            <a:r>
              <a:rPr lang="en-US" dirty="0" smtClean="0">
                <a:solidFill>
                  <a:srgbClr val="006666"/>
                </a:solidFill>
              </a:rPr>
              <a:t>CO</a:t>
            </a:r>
            <a:r>
              <a:rPr lang="en-US" baseline="-25000" dirty="0" smtClean="0">
                <a:solidFill>
                  <a:srgbClr val="006666"/>
                </a:solidFill>
              </a:rPr>
              <a:t>2</a:t>
            </a:r>
          </a:p>
          <a:p>
            <a:pPr marL="342900" lvl="1" indent="-342900">
              <a:buFontTx/>
              <a:buChar char="•"/>
            </a:pPr>
            <a:r>
              <a:rPr lang="en-US" dirty="0" smtClean="0">
                <a:solidFill>
                  <a:srgbClr val="006666"/>
                </a:solidFill>
              </a:rPr>
              <a:t>Dry Chemical</a:t>
            </a:r>
          </a:p>
          <a:p>
            <a:pPr marL="342900" lvl="1" indent="-342900">
              <a:buFontTx/>
              <a:buChar char="•"/>
            </a:pPr>
            <a:r>
              <a:rPr lang="en-US" dirty="0" smtClean="0">
                <a:solidFill>
                  <a:srgbClr val="006666"/>
                </a:solidFill>
              </a:rPr>
              <a:t>Halon - used around electrical</a:t>
            </a:r>
          </a:p>
          <a:p>
            <a:r>
              <a:rPr lang="en-US" sz="2800" dirty="0" smtClean="0">
                <a:solidFill>
                  <a:srgbClr val="006666"/>
                </a:solidFill>
              </a:rPr>
              <a:t>AFFF - aqueous film fighting foam</a:t>
            </a:r>
          </a:p>
          <a:p>
            <a:r>
              <a:rPr lang="en-US" sz="2800" dirty="0" smtClean="0">
                <a:solidFill>
                  <a:srgbClr val="006666"/>
                </a:solidFill>
              </a:rPr>
              <a:t>APC - aqueous potassium carbonate</a:t>
            </a:r>
            <a:endParaRPr lang="en-US" sz="2800" dirty="0">
              <a:solidFill>
                <a:srgbClr val="006666"/>
              </a:solidFill>
            </a:endParaRPr>
          </a:p>
        </p:txBody>
      </p:sp>
      <p:sp>
        <p:nvSpPr>
          <p:cNvPr id="7"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46</a:t>
            </a:fld>
            <a:r>
              <a:rPr lang="en-US" sz="1200" dirty="0" smtClean="0">
                <a:solidFill>
                  <a:srgbClr val="000000"/>
                </a:solidFill>
              </a:rPr>
              <a:t>/67</a:t>
            </a:r>
            <a:endParaRPr lang="en-US" sz="1200"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bwMode="auto">
          <a:xfrm>
            <a:off x="0" y="8681"/>
            <a:ext cx="9144000" cy="1143000"/>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t>Fire Basics</a:t>
            </a:r>
          </a:p>
        </p:txBody>
      </p:sp>
      <p:sp>
        <p:nvSpPr>
          <p:cNvPr id="38916" name="Rectangle 3"/>
          <p:cNvSpPr>
            <a:spLocks noGrp="1" noChangeArrowheads="1"/>
          </p:cNvSpPr>
          <p:nvPr>
            <p:ph idx="1"/>
          </p:nvPr>
        </p:nvSpPr>
        <p:spPr>
          <a:xfrm>
            <a:off x="533400" y="1066800"/>
            <a:ext cx="8229600" cy="3810000"/>
          </a:xfrm>
        </p:spPr>
        <p:txBody>
          <a:bodyPr/>
          <a:lstStyle/>
          <a:p>
            <a:pPr>
              <a:spcBef>
                <a:spcPts val="1200"/>
              </a:spcBef>
            </a:pPr>
            <a:r>
              <a:rPr lang="en-US" sz="2800" dirty="0" smtClean="0">
                <a:solidFill>
                  <a:srgbClr val="800000"/>
                </a:solidFill>
              </a:rPr>
              <a:t>Class A – ordinary combustibles (wood, cloth, paper)</a:t>
            </a:r>
          </a:p>
          <a:p>
            <a:pPr>
              <a:spcBef>
                <a:spcPts val="1200"/>
              </a:spcBef>
            </a:pPr>
            <a:r>
              <a:rPr lang="en-US" sz="2800" u="sng" dirty="0" smtClean="0">
                <a:solidFill>
                  <a:srgbClr val="FF0000"/>
                </a:solidFill>
              </a:rPr>
              <a:t>Class B</a:t>
            </a:r>
            <a:r>
              <a:rPr lang="en-US" sz="2800" dirty="0" smtClean="0">
                <a:solidFill>
                  <a:srgbClr val="FF0000"/>
                </a:solidFill>
              </a:rPr>
              <a:t> – flammable liquids, </a:t>
            </a:r>
            <a:r>
              <a:rPr lang="en-US" sz="2800" u="sng" dirty="0" smtClean="0">
                <a:solidFill>
                  <a:srgbClr val="FF0000"/>
                </a:solidFill>
              </a:rPr>
              <a:t>gases</a:t>
            </a:r>
            <a:r>
              <a:rPr lang="en-US" sz="2800" dirty="0" smtClean="0">
                <a:solidFill>
                  <a:srgbClr val="FF0000"/>
                </a:solidFill>
              </a:rPr>
              <a:t>, greases</a:t>
            </a:r>
          </a:p>
          <a:p>
            <a:pPr>
              <a:spcBef>
                <a:spcPts val="1200"/>
              </a:spcBef>
            </a:pPr>
            <a:r>
              <a:rPr lang="en-US" sz="2800" dirty="0" smtClean="0">
                <a:solidFill>
                  <a:srgbClr val="3366FF"/>
                </a:solidFill>
              </a:rPr>
              <a:t>Class C – energized electrical equipment</a:t>
            </a:r>
          </a:p>
          <a:p>
            <a:pPr>
              <a:spcBef>
                <a:spcPts val="1200"/>
              </a:spcBef>
            </a:pPr>
            <a:r>
              <a:rPr lang="en-US" sz="2800" dirty="0" smtClean="0">
                <a:solidFill>
                  <a:srgbClr val="660033"/>
                </a:solidFill>
              </a:rPr>
              <a:t>Class D – combustible metals</a:t>
            </a:r>
          </a:p>
          <a:p>
            <a:pPr>
              <a:spcBef>
                <a:spcPts val="1200"/>
              </a:spcBef>
            </a:pPr>
            <a:r>
              <a:rPr lang="en-US" sz="2800" dirty="0" smtClean="0">
                <a:solidFill>
                  <a:srgbClr val="006666"/>
                </a:solidFill>
              </a:rPr>
              <a:t>Class K – combustible cooking media (New)</a:t>
            </a:r>
          </a:p>
        </p:txBody>
      </p:sp>
      <p:grpSp>
        <p:nvGrpSpPr>
          <p:cNvPr id="38917" name="Group 4"/>
          <p:cNvGrpSpPr>
            <a:grpSpLocks/>
          </p:cNvGrpSpPr>
          <p:nvPr/>
        </p:nvGrpSpPr>
        <p:grpSpPr bwMode="auto">
          <a:xfrm>
            <a:off x="1181100" y="4104221"/>
            <a:ext cx="7772400" cy="1545158"/>
            <a:chOff x="864" y="2735"/>
            <a:chExt cx="4080" cy="1148"/>
          </a:xfrm>
        </p:grpSpPr>
        <p:sp>
          <p:nvSpPr>
            <p:cNvPr id="38918" name="Rectangle 5"/>
            <p:cNvSpPr>
              <a:spLocks noChangeArrowheads="1"/>
            </p:cNvSpPr>
            <p:nvPr/>
          </p:nvSpPr>
          <p:spPr bwMode="auto">
            <a:xfrm>
              <a:off x="864" y="2779"/>
              <a:ext cx="4080" cy="1104"/>
            </a:xfrm>
            <a:prstGeom prst="rect">
              <a:avLst/>
            </a:prstGeom>
            <a:solidFill>
              <a:srgbClr val="FFFFFF"/>
            </a:solidFill>
            <a:ln w="9525">
              <a:noFill/>
              <a:miter lim="800000"/>
              <a:headEnd type="none" w="sm" len="sm"/>
              <a:tailEnd type="none" w="sm" len="sm"/>
            </a:ln>
          </p:spPr>
          <p:txBody>
            <a:bodyPr wrap="none" anchor="ctr"/>
            <a:lstStyle/>
            <a:p>
              <a:pPr algn="ctr" eaLnBrk="0" hangingPunct="0"/>
              <a:endParaRPr lang="en-US" sz="2800" dirty="0">
                <a:solidFill>
                  <a:srgbClr val="FFFFFF"/>
                </a:solidFill>
              </a:endParaRPr>
            </a:p>
          </p:txBody>
        </p:sp>
        <p:sp>
          <p:nvSpPr>
            <p:cNvPr id="38919" name="Freeform 6"/>
            <p:cNvSpPr>
              <a:spLocks/>
            </p:cNvSpPr>
            <p:nvPr/>
          </p:nvSpPr>
          <p:spPr bwMode="auto">
            <a:xfrm>
              <a:off x="4045" y="2907"/>
              <a:ext cx="768" cy="768"/>
            </a:xfrm>
            <a:custGeom>
              <a:avLst/>
              <a:gdLst>
                <a:gd name="T0" fmla="*/ 0 w 12303"/>
                <a:gd name="T1" fmla="*/ 0 h 11673"/>
                <a:gd name="T2" fmla="*/ 0 w 12303"/>
                <a:gd name="T3" fmla="*/ 0 h 11673"/>
                <a:gd name="T4" fmla="*/ 0 w 12303"/>
                <a:gd name="T5" fmla="*/ 0 h 11673"/>
                <a:gd name="T6" fmla="*/ 0 w 12303"/>
                <a:gd name="T7" fmla="*/ 0 h 11673"/>
                <a:gd name="T8" fmla="*/ 0 w 12303"/>
                <a:gd name="T9" fmla="*/ 0 h 11673"/>
                <a:gd name="T10" fmla="*/ 0 w 12303"/>
                <a:gd name="T11" fmla="*/ 0 h 11673"/>
                <a:gd name="T12" fmla="*/ 0 w 12303"/>
                <a:gd name="T13" fmla="*/ 0 h 11673"/>
                <a:gd name="T14" fmla="*/ 0 w 12303"/>
                <a:gd name="T15" fmla="*/ 0 h 11673"/>
                <a:gd name="T16" fmla="*/ 0 w 12303"/>
                <a:gd name="T17" fmla="*/ 0 h 11673"/>
                <a:gd name="T18" fmla="*/ 0 w 12303"/>
                <a:gd name="T19" fmla="*/ 0 h 11673"/>
                <a:gd name="T20" fmla="*/ 0 w 12303"/>
                <a:gd name="T21" fmla="*/ 0 h 116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303"/>
                <a:gd name="T34" fmla="*/ 0 h 11673"/>
                <a:gd name="T35" fmla="*/ 12303 w 12303"/>
                <a:gd name="T36" fmla="*/ 11673 h 116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303" h="11673">
                  <a:moveTo>
                    <a:pt x="6155" y="0"/>
                  </a:moveTo>
                  <a:lnTo>
                    <a:pt x="4419" y="4593"/>
                  </a:lnTo>
                  <a:lnTo>
                    <a:pt x="0" y="4593"/>
                  </a:lnTo>
                  <a:lnTo>
                    <a:pt x="3555" y="6955"/>
                  </a:lnTo>
                  <a:lnTo>
                    <a:pt x="1634" y="11673"/>
                  </a:lnTo>
                  <a:lnTo>
                    <a:pt x="6155" y="8571"/>
                  </a:lnTo>
                  <a:lnTo>
                    <a:pt x="10661" y="11673"/>
                  </a:lnTo>
                  <a:lnTo>
                    <a:pt x="8740" y="6955"/>
                  </a:lnTo>
                  <a:lnTo>
                    <a:pt x="12303" y="4593"/>
                  </a:lnTo>
                  <a:lnTo>
                    <a:pt x="7972" y="4593"/>
                  </a:lnTo>
                  <a:lnTo>
                    <a:pt x="6155" y="0"/>
                  </a:lnTo>
                  <a:close/>
                </a:path>
              </a:pathLst>
            </a:custGeom>
            <a:solidFill>
              <a:srgbClr val="FFFF00"/>
            </a:solidFill>
            <a:ln w="9525">
              <a:noFill/>
              <a:round/>
              <a:headEnd/>
              <a:tailEnd/>
            </a:ln>
          </p:spPr>
          <p:txBody>
            <a:bodyPr/>
            <a:lstStyle/>
            <a:p>
              <a:endParaRPr lang="en-US" dirty="0"/>
            </a:p>
          </p:txBody>
        </p:sp>
        <p:sp>
          <p:nvSpPr>
            <p:cNvPr id="38920" name="AutoShape 7"/>
            <p:cNvSpPr>
              <a:spLocks noChangeArrowheads="1"/>
            </p:cNvSpPr>
            <p:nvPr/>
          </p:nvSpPr>
          <p:spPr bwMode="auto">
            <a:xfrm>
              <a:off x="1056" y="3015"/>
              <a:ext cx="624" cy="543"/>
            </a:xfrm>
            <a:prstGeom prst="triangle">
              <a:avLst>
                <a:gd name="adj" fmla="val 50000"/>
              </a:avLst>
            </a:prstGeom>
            <a:solidFill>
              <a:srgbClr val="00CC00"/>
            </a:solidFill>
            <a:ln w="9525">
              <a:noFill/>
              <a:miter lim="800000"/>
              <a:headEnd type="none" w="sm" len="sm"/>
              <a:tailEnd type="none" w="sm" len="sm"/>
            </a:ln>
          </p:spPr>
          <p:txBody>
            <a:bodyPr wrap="none" anchor="ctr"/>
            <a:lstStyle/>
            <a:p>
              <a:endParaRPr lang="en-US" dirty="0"/>
            </a:p>
          </p:txBody>
        </p:sp>
        <p:sp>
          <p:nvSpPr>
            <p:cNvPr id="38921" name="Text Box 8"/>
            <p:cNvSpPr txBox="1">
              <a:spLocks noChangeArrowheads="1"/>
            </p:cNvSpPr>
            <p:nvPr/>
          </p:nvSpPr>
          <p:spPr bwMode="auto">
            <a:xfrm>
              <a:off x="1160" y="2961"/>
              <a:ext cx="384" cy="748"/>
            </a:xfrm>
            <a:prstGeom prst="rect">
              <a:avLst/>
            </a:prstGeom>
            <a:noFill/>
            <a:ln w="9525">
              <a:noFill/>
              <a:miter lim="800000"/>
              <a:headEnd type="none" w="sm" len="sm"/>
              <a:tailEnd type="none" w="sm" len="sm"/>
            </a:ln>
          </p:spPr>
          <p:txBody>
            <a:bodyPr>
              <a:spAutoFit/>
            </a:bodyPr>
            <a:lstStyle/>
            <a:p>
              <a:pPr eaLnBrk="0" hangingPunct="0">
                <a:spcBef>
                  <a:spcPct val="50000"/>
                </a:spcBef>
              </a:pPr>
              <a:r>
                <a:rPr lang="en-US" sz="6000" b="1" dirty="0">
                  <a:solidFill>
                    <a:srgbClr val="FFFFFF"/>
                  </a:solidFill>
                  <a:latin typeface="Verdana" pitchFamily="34" charset="0"/>
                </a:rPr>
                <a:t>A</a:t>
              </a:r>
            </a:p>
          </p:txBody>
        </p:sp>
        <p:sp>
          <p:nvSpPr>
            <p:cNvPr id="38922" name="Rectangle 9"/>
            <p:cNvSpPr>
              <a:spLocks noChangeArrowheads="1"/>
            </p:cNvSpPr>
            <p:nvPr/>
          </p:nvSpPr>
          <p:spPr bwMode="auto">
            <a:xfrm>
              <a:off x="2112" y="3019"/>
              <a:ext cx="528" cy="530"/>
            </a:xfrm>
            <a:prstGeom prst="rect">
              <a:avLst/>
            </a:prstGeom>
            <a:solidFill>
              <a:srgbClr val="FC0128"/>
            </a:solidFill>
            <a:ln w="9525">
              <a:noFill/>
              <a:miter lim="800000"/>
              <a:headEnd type="none" w="sm" len="sm"/>
              <a:tailEnd type="none" w="sm" len="sm"/>
            </a:ln>
          </p:spPr>
          <p:txBody>
            <a:bodyPr wrap="none" anchor="ctr"/>
            <a:lstStyle/>
            <a:p>
              <a:endParaRPr lang="en-US" dirty="0"/>
            </a:p>
          </p:txBody>
        </p:sp>
        <p:sp>
          <p:nvSpPr>
            <p:cNvPr id="38923" name="Text Box 10"/>
            <p:cNvSpPr txBox="1">
              <a:spLocks noChangeArrowheads="1"/>
            </p:cNvSpPr>
            <p:nvPr/>
          </p:nvSpPr>
          <p:spPr bwMode="auto">
            <a:xfrm>
              <a:off x="2184" y="2905"/>
              <a:ext cx="432" cy="755"/>
            </a:xfrm>
            <a:prstGeom prst="rect">
              <a:avLst/>
            </a:prstGeom>
            <a:noFill/>
            <a:ln w="9525">
              <a:noFill/>
              <a:miter lim="800000"/>
              <a:headEnd type="none" w="sm" len="sm"/>
              <a:tailEnd type="none" w="sm" len="sm"/>
            </a:ln>
          </p:spPr>
          <p:txBody>
            <a:bodyPr wrap="square">
              <a:spAutoFit/>
            </a:bodyPr>
            <a:lstStyle/>
            <a:p>
              <a:pPr eaLnBrk="0" hangingPunct="0">
                <a:spcBef>
                  <a:spcPct val="50000"/>
                </a:spcBef>
              </a:pPr>
              <a:r>
                <a:rPr lang="en-US" sz="6000" b="1" dirty="0">
                  <a:solidFill>
                    <a:srgbClr val="FFFFFF"/>
                  </a:solidFill>
                  <a:latin typeface="Verdana" pitchFamily="34" charset="0"/>
                </a:rPr>
                <a:t>B</a:t>
              </a:r>
            </a:p>
          </p:txBody>
        </p:sp>
        <p:sp>
          <p:nvSpPr>
            <p:cNvPr id="38924" name="Oval 11"/>
            <p:cNvSpPr>
              <a:spLocks noChangeArrowheads="1"/>
            </p:cNvSpPr>
            <p:nvPr/>
          </p:nvSpPr>
          <p:spPr bwMode="auto">
            <a:xfrm>
              <a:off x="3164" y="3015"/>
              <a:ext cx="528" cy="528"/>
            </a:xfrm>
            <a:prstGeom prst="ellipse">
              <a:avLst/>
            </a:prstGeom>
            <a:solidFill>
              <a:srgbClr val="0066FF"/>
            </a:solidFill>
            <a:ln w="9525">
              <a:noFill/>
              <a:round/>
              <a:headEnd type="none" w="sm" len="sm"/>
              <a:tailEnd type="none" w="sm" len="sm"/>
            </a:ln>
          </p:spPr>
          <p:txBody>
            <a:bodyPr wrap="none" anchor="ctr"/>
            <a:lstStyle/>
            <a:p>
              <a:endParaRPr lang="en-US" dirty="0"/>
            </a:p>
          </p:txBody>
        </p:sp>
        <p:sp>
          <p:nvSpPr>
            <p:cNvPr id="38925" name="Text Box 12"/>
            <p:cNvSpPr txBox="1">
              <a:spLocks noChangeArrowheads="1"/>
            </p:cNvSpPr>
            <p:nvPr/>
          </p:nvSpPr>
          <p:spPr bwMode="auto">
            <a:xfrm>
              <a:off x="3224" y="2905"/>
              <a:ext cx="434" cy="747"/>
            </a:xfrm>
            <a:prstGeom prst="rect">
              <a:avLst/>
            </a:prstGeom>
            <a:noFill/>
            <a:ln w="9525">
              <a:noFill/>
              <a:miter lim="800000"/>
              <a:headEnd type="none" w="sm" len="sm"/>
              <a:tailEnd type="none" w="sm" len="sm"/>
            </a:ln>
          </p:spPr>
          <p:txBody>
            <a:bodyPr wrap="none">
              <a:spAutoFit/>
            </a:bodyPr>
            <a:lstStyle/>
            <a:p>
              <a:pPr eaLnBrk="0" hangingPunct="0"/>
              <a:r>
                <a:rPr lang="en-US" sz="6000" b="1" dirty="0">
                  <a:solidFill>
                    <a:srgbClr val="FFFFFF"/>
                  </a:solidFill>
                  <a:latin typeface="Verdana" pitchFamily="34" charset="0"/>
                </a:rPr>
                <a:t>C</a:t>
              </a:r>
            </a:p>
          </p:txBody>
        </p:sp>
        <p:sp>
          <p:nvSpPr>
            <p:cNvPr id="38926" name="Text Box 13"/>
            <p:cNvSpPr txBox="1">
              <a:spLocks noChangeArrowheads="1"/>
            </p:cNvSpPr>
            <p:nvPr/>
          </p:nvSpPr>
          <p:spPr bwMode="auto">
            <a:xfrm>
              <a:off x="4294" y="3018"/>
              <a:ext cx="370" cy="543"/>
            </a:xfrm>
            <a:prstGeom prst="rect">
              <a:avLst/>
            </a:prstGeom>
            <a:noFill/>
            <a:ln w="9525">
              <a:noFill/>
              <a:miter lim="800000"/>
              <a:headEnd type="none" w="sm" len="sm"/>
              <a:tailEnd type="none" w="sm" len="sm"/>
            </a:ln>
          </p:spPr>
          <p:txBody>
            <a:bodyPr wrap="none">
              <a:spAutoFit/>
            </a:bodyPr>
            <a:lstStyle/>
            <a:p>
              <a:pPr eaLnBrk="0" hangingPunct="0"/>
              <a:r>
                <a:rPr lang="en-US" sz="4200" b="1" dirty="0">
                  <a:latin typeface="Verdana" pitchFamily="34" charset="0"/>
                </a:rPr>
                <a:t>D</a:t>
              </a:r>
            </a:p>
          </p:txBody>
        </p:sp>
        <p:sp>
          <p:nvSpPr>
            <p:cNvPr id="38927" name="Text Box 14"/>
            <p:cNvSpPr txBox="1">
              <a:spLocks noChangeArrowheads="1"/>
            </p:cNvSpPr>
            <p:nvPr/>
          </p:nvSpPr>
          <p:spPr bwMode="auto">
            <a:xfrm>
              <a:off x="1051" y="2819"/>
              <a:ext cx="609" cy="250"/>
            </a:xfrm>
            <a:prstGeom prst="rect">
              <a:avLst/>
            </a:prstGeom>
            <a:noFill/>
            <a:ln w="9525">
              <a:noFill/>
              <a:miter lim="800000"/>
              <a:headEnd type="none" w="sm" len="sm"/>
              <a:tailEnd type="none" w="sm" len="sm"/>
            </a:ln>
          </p:spPr>
          <p:txBody>
            <a:bodyPr wrap="none">
              <a:spAutoFit/>
            </a:bodyPr>
            <a:lstStyle/>
            <a:p>
              <a:pPr eaLnBrk="0" hangingPunct="0"/>
              <a:r>
                <a:rPr lang="en-US" sz="1600" b="1" dirty="0">
                  <a:solidFill>
                    <a:srgbClr val="008000"/>
                  </a:solidFill>
                </a:rPr>
                <a:t>Ordinary</a:t>
              </a:r>
            </a:p>
          </p:txBody>
        </p:sp>
        <p:sp>
          <p:nvSpPr>
            <p:cNvPr id="38928" name="Text Box 15"/>
            <p:cNvSpPr txBox="1">
              <a:spLocks noChangeArrowheads="1"/>
            </p:cNvSpPr>
            <p:nvPr/>
          </p:nvSpPr>
          <p:spPr bwMode="auto">
            <a:xfrm>
              <a:off x="893" y="3545"/>
              <a:ext cx="900" cy="251"/>
            </a:xfrm>
            <a:prstGeom prst="rect">
              <a:avLst/>
            </a:prstGeom>
            <a:noFill/>
            <a:ln w="9525">
              <a:noFill/>
              <a:miter lim="800000"/>
              <a:headEnd type="none" w="sm" len="sm"/>
              <a:tailEnd type="none" w="sm" len="sm"/>
            </a:ln>
          </p:spPr>
          <p:txBody>
            <a:bodyPr wrap="none">
              <a:spAutoFit/>
            </a:bodyPr>
            <a:lstStyle/>
            <a:p>
              <a:pPr eaLnBrk="0" hangingPunct="0"/>
              <a:r>
                <a:rPr lang="en-US" sz="1600" b="1" dirty="0">
                  <a:solidFill>
                    <a:srgbClr val="008000"/>
                  </a:solidFill>
                </a:rPr>
                <a:t>Combustibles</a:t>
              </a:r>
            </a:p>
          </p:txBody>
        </p:sp>
        <p:sp>
          <p:nvSpPr>
            <p:cNvPr id="38929" name="Text Box 16"/>
            <p:cNvSpPr txBox="1">
              <a:spLocks noChangeArrowheads="1"/>
            </p:cNvSpPr>
            <p:nvPr/>
          </p:nvSpPr>
          <p:spPr bwMode="auto">
            <a:xfrm>
              <a:off x="3985" y="2735"/>
              <a:ext cx="834" cy="250"/>
            </a:xfrm>
            <a:prstGeom prst="rect">
              <a:avLst/>
            </a:prstGeom>
            <a:noFill/>
            <a:ln w="9525">
              <a:noFill/>
              <a:miter lim="800000"/>
              <a:headEnd type="none" w="sm" len="sm"/>
              <a:tailEnd type="none" w="sm" len="sm"/>
            </a:ln>
          </p:spPr>
          <p:txBody>
            <a:bodyPr wrap="none">
              <a:spAutoFit/>
            </a:bodyPr>
            <a:lstStyle/>
            <a:p>
              <a:pPr eaLnBrk="0" hangingPunct="0"/>
              <a:r>
                <a:rPr lang="en-US" sz="1600" b="1" dirty="0"/>
                <a:t>Combustible</a:t>
              </a:r>
            </a:p>
          </p:txBody>
        </p:sp>
        <p:sp>
          <p:nvSpPr>
            <p:cNvPr id="38930" name="Text Box 17"/>
            <p:cNvSpPr txBox="1">
              <a:spLocks noChangeArrowheads="1"/>
            </p:cNvSpPr>
            <p:nvPr/>
          </p:nvSpPr>
          <p:spPr bwMode="auto">
            <a:xfrm>
              <a:off x="4191" y="3609"/>
              <a:ext cx="482" cy="250"/>
            </a:xfrm>
            <a:prstGeom prst="rect">
              <a:avLst/>
            </a:prstGeom>
            <a:noFill/>
            <a:ln w="9525">
              <a:noFill/>
              <a:miter lim="800000"/>
              <a:headEnd type="none" w="sm" len="sm"/>
              <a:tailEnd type="none" w="sm" len="sm"/>
            </a:ln>
          </p:spPr>
          <p:txBody>
            <a:bodyPr wrap="none">
              <a:spAutoFit/>
            </a:bodyPr>
            <a:lstStyle/>
            <a:p>
              <a:pPr eaLnBrk="0" hangingPunct="0"/>
              <a:r>
                <a:rPr lang="en-US" sz="1600" b="1" dirty="0"/>
                <a:t>Metals</a:t>
              </a:r>
            </a:p>
          </p:txBody>
        </p:sp>
        <p:sp>
          <p:nvSpPr>
            <p:cNvPr id="38931" name="Text Box 18"/>
            <p:cNvSpPr txBox="1">
              <a:spLocks noChangeArrowheads="1"/>
            </p:cNvSpPr>
            <p:nvPr/>
          </p:nvSpPr>
          <p:spPr bwMode="auto">
            <a:xfrm>
              <a:off x="2006" y="2812"/>
              <a:ext cx="735" cy="250"/>
            </a:xfrm>
            <a:prstGeom prst="rect">
              <a:avLst/>
            </a:prstGeom>
            <a:noFill/>
            <a:ln w="9525">
              <a:noFill/>
              <a:miter lim="800000"/>
              <a:headEnd type="none" w="sm" len="sm"/>
              <a:tailEnd type="none" w="sm" len="sm"/>
            </a:ln>
          </p:spPr>
          <p:txBody>
            <a:bodyPr wrap="none">
              <a:spAutoFit/>
            </a:bodyPr>
            <a:lstStyle/>
            <a:p>
              <a:pPr eaLnBrk="0" hangingPunct="0"/>
              <a:r>
                <a:rPr lang="en-US" sz="1600" b="1" dirty="0">
                  <a:solidFill>
                    <a:srgbClr val="FF0000"/>
                  </a:solidFill>
                </a:rPr>
                <a:t>Flammable</a:t>
              </a:r>
            </a:p>
          </p:txBody>
        </p:sp>
        <p:sp>
          <p:nvSpPr>
            <p:cNvPr id="38932" name="Text Box 19"/>
            <p:cNvSpPr txBox="1">
              <a:spLocks noChangeArrowheads="1"/>
            </p:cNvSpPr>
            <p:nvPr/>
          </p:nvSpPr>
          <p:spPr bwMode="auto">
            <a:xfrm>
              <a:off x="2105" y="3536"/>
              <a:ext cx="535" cy="250"/>
            </a:xfrm>
            <a:prstGeom prst="rect">
              <a:avLst/>
            </a:prstGeom>
            <a:noFill/>
            <a:ln w="9525">
              <a:noFill/>
              <a:miter lim="800000"/>
              <a:headEnd type="none" w="sm" len="sm"/>
              <a:tailEnd type="none" w="sm" len="sm"/>
            </a:ln>
          </p:spPr>
          <p:txBody>
            <a:bodyPr wrap="none">
              <a:spAutoFit/>
            </a:bodyPr>
            <a:lstStyle/>
            <a:p>
              <a:pPr eaLnBrk="0" hangingPunct="0"/>
              <a:r>
                <a:rPr lang="en-US" sz="1600" b="1" dirty="0">
                  <a:solidFill>
                    <a:srgbClr val="FF0000"/>
                  </a:solidFill>
                </a:rPr>
                <a:t>Liquids</a:t>
              </a:r>
            </a:p>
          </p:txBody>
        </p:sp>
        <p:sp>
          <p:nvSpPr>
            <p:cNvPr id="38933" name="Text Box 20"/>
            <p:cNvSpPr txBox="1">
              <a:spLocks noChangeArrowheads="1"/>
            </p:cNvSpPr>
            <p:nvPr/>
          </p:nvSpPr>
          <p:spPr bwMode="auto">
            <a:xfrm>
              <a:off x="3093" y="2812"/>
              <a:ext cx="642" cy="250"/>
            </a:xfrm>
            <a:prstGeom prst="rect">
              <a:avLst/>
            </a:prstGeom>
            <a:noFill/>
            <a:ln w="9525">
              <a:noFill/>
              <a:miter lim="800000"/>
              <a:headEnd type="none" w="sm" len="sm"/>
              <a:tailEnd type="none" w="sm" len="sm"/>
            </a:ln>
          </p:spPr>
          <p:txBody>
            <a:bodyPr wrap="none">
              <a:spAutoFit/>
            </a:bodyPr>
            <a:lstStyle/>
            <a:p>
              <a:pPr eaLnBrk="0" hangingPunct="0"/>
              <a:r>
                <a:rPr lang="en-US" sz="1600" b="1" dirty="0">
                  <a:solidFill>
                    <a:schemeClr val="hlink"/>
                  </a:solidFill>
                </a:rPr>
                <a:t>Electrical</a:t>
              </a:r>
            </a:p>
          </p:txBody>
        </p:sp>
        <p:sp>
          <p:nvSpPr>
            <p:cNvPr id="38934" name="Text Box 21"/>
            <p:cNvSpPr txBox="1">
              <a:spLocks noChangeArrowheads="1"/>
            </p:cNvSpPr>
            <p:nvPr/>
          </p:nvSpPr>
          <p:spPr bwMode="auto">
            <a:xfrm>
              <a:off x="3079" y="3532"/>
              <a:ext cx="727" cy="251"/>
            </a:xfrm>
            <a:prstGeom prst="rect">
              <a:avLst/>
            </a:prstGeom>
            <a:noFill/>
            <a:ln w="9525">
              <a:noFill/>
              <a:miter lim="800000"/>
              <a:headEnd type="none" w="sm" len="sm"/>
              <a:tailEnd type="none" w="sm" len="sm"/>
            </a:ln>
          </p:spPr>
          <p:txBody>
            <a:bodyPr wrap="none">
              <a:spAutoFit/>
            </a:bodyPr>
            <a:lstStyle/>
            <a:p>
              <a:pPr eaLnBrk="0" hangingPunct="0"/>
              <a:r>
                <a:rPr lang="en-US" sz="1600" b="1" dirty="0">
                  <a:solidFill>
                    <a:schemeClr val="hlink"/>
                  </a:solidFill>
                </a:rPr>
                <a:t>Equipment</a:t>
              </a:r>
            </a:p>
          </p:txBody>
        </p:sp>
      </p:grpSp>
      <p:sp>
        <p:nvSpPr>
          <p:cNvPr id="23"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47</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548200"/>
            <a:ext cx="8904168" cy="747200"/>
          </a:xfrm>
        </p:spPr>
        <p:txBody>
          <a:bodyPr>
            <a:noAutofit/>
          </a:bodyPr>
          <a:lstStyle/>
          <a:p>
            <a:r>
              <a:rPr lang="en-US" sz="4000" dirty="0">
                <a:solidFill>
                  <a:schemeClr val="tx1"/>
                </a:solidFill>
                <a:effectLst/>
                <a:latin typeface="+mj-lt"/>
              </a:rPr>
              <a:t>Proper Fire Extinguishing Agents to Use on Different Classes of Fires</a:t>
            </a:r>
          </a:p>
        </p:txBody>
      </p:sp>
      <p:sp>
        <p:nvSpPr>
          <p:cNvPr id="3" name="Text Placeholder 2"/>
          <p:cNvSpPr>
            <a:spLocks noGrp="1"/>
          </p:cNvSpPr>
          <p:nvPr>
            <p:ph type="body" sz="quarter" idx="10"/>
          </p:nvPr>
        </p:nvSpPr>
        <p:spPr>
          <a:xfrm>
            <a:off x="31830" y="1600200"/>
            <a:ext cx="8731169" cy="2971800"/>
          </a:xfrm>
        </p:spPr>
        <p:txBody>
          <a:bodyPr>
            <a:normAutofit/>
          </a:bodyPr>
          <a:lstStyle/>
          <a:p>
            <a:pPr lvl="1"/>
            <a:r>
              <a:rPr lang="en-US" sz="2800" dirty="0">
                <a:latin typeface="+mn-lt"/>
              </a:rPr>
              <a:t>Class A</a:t>
            </a:r>
          </a:p>
          <a:p>
            <a:pPr marL="1257300" lvl="2" indent="-342900">
              <a:buFont typeface="Arial"/>
              <a:buChar char="•"/>
            </a:pPr>
            <a:r>
              <a:rPr lang="en-US" sz="2800" dirty="0">
                <a:latin typeface="+mn-lt"/>
              </a:rPr>
              <a:t>Cool the material below its flashpoint</a:t>
            </a:r>
          </a:p>
          <a:p>
            <a:pPr marL="1257300" lvl="2" indent="-342900">
              <a:buFont typeface="Arial"/>
              <a:buChar char="•"/>
            </a:pPr>
            <a:r>
              <a:rPr lang="en-US" sz="2800" dirty="0">
                <a:latin typeface="+mn-lt"/>
              </a:rPr>
              <a:t>Use an ABC rated fire extinguisher</a:t>
            </a:r>
          </a:p>
          <a:p>
            <a:pPr marL="1257300" lvl="2" indent="-342900">
              <a:buFont typeface="Arial"/>
              <a:buChar char="•"/>
            </a:pPr>
            <a:r>
              <a:rPr lang="en-US" sz="2800" dirty="0">
                <a:latin typeface="+mn-lt"/>
              </a:rPr>
              <a:t>Possible agents include pressurized water or foam</a:t>
            </a:r>
          </a:p>
        </p:txBody>
      </p:sp>
      <p:sp>
        <p:nvSpPr>
          <p:cNvPr id="7" name="Slide Number Placeholder 4"/>
          <p:cNvSpPr txBox="1">
            <a:spLocks/>
          </p:cNvSpPr>
          <p:nvPr/>
        </p:nvSpPr>
        <p:spPr>
          <a:xfrm>
            <a:off x="7848600" y="6324600"/>
            <a:ext cx="1066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3800" kern="1200">
                <a:solidFill>
                  <a:schemeClr val="tx1"/>
                </a:solidFill>
                <a:latin typeface="Arial" charset="0"/>
                <a:ea typeface="+mn-ea"/>
                <a:cs typeface="+mn-cs"/>
              </a:defRPr>
            </a:lvl2pPr>
            <a:lvl3pPr marL="914400" algn="l" rtl="0" fontAlgn="base">
              <a:spcBef>
                <a:spcPct val="0"/>
              </a:spcBef>
              <a:spcAft>
                <a:spcPct val="0"/>
              </a:spcAft>
              <a:defRPr sz="3800" kern="1200">
                <a:solidFill>
                  <a:schemeClr val="tx1"/>
                </a:solidFill>
                <a:latin typeface="Arial" charset="0"/>
                <a:ea typeface="+mn-ea"/>
                <a:cs typeface="+mn-cs"/>
              </a:defRPr>
            </a:lvl3pPr>
            <a:lvl4pPr marL="1371600" algn="l" rtl="0" fontAlgn="base">
              <a:spcBef>
                <a:spcPct val="0"/>
              </a:spcBef>
              <a:spcAft>
                <a:spcPct val="0"/>
              </a:spcAft>
              <a:defRPr sz="3800" kern="1200">
                <a:solidFill>
                  <a:schemeClr val="tx1"/>
                </a:solidFill>
                <a:latin typeface="Arial" charset="0"/>
                <a:ea typeface="+mn-ea"/>
                <a:cs typeface="+mn-cs"/>
              </a:defRPr>
            </a:lvl4pPr>
            <a:lvl5pPr marL="1828800" algn="l" rtl="0" fontAlgn="base">
              <a:spcBef>
                <a:spcPct val="0"/>
              </a:spcBef>
              <a:spcAft>
                <a:spcPct val="0"/>
              </a:spcAft>
              <a:defRPr sz="3800" kern="1200">
                <a:solidFill>
                  <a:schemeClr val="tx1"/>
                </a:solidFill>
                <a:latin typeface="Arial" charset="0"/>
                <a:ea typeface="+mn-ea"/>
                <a:cs typeface="+mn-cs"/>
              </a:defRPr>
            </a:lvl5pPr>
            <a:lvl6pPr marL="2286000" algn="l" defTabSz="914400" rtl="0" eaLnBrk="1" latinLnBrk="0" hangingPunct="1">
              <a:defRPr sz="3800" kern="1200">
                <a:solidFill>
                  <a:schemeClr val="tx1"/>
                </a:solidFill>
                <a:latin typeface="Arial" charset="0"/>
                <a:ea typeface="+mn-ea"/>
                <a:cs typeface="+mn-cs"/>
              </a:defRPr>
            </a:lvl6pPr>
            <a:lvl7pPr marL="2743200" algn="l" defTabSz="914400" rtl="0" eaLnBrk="1" latinLnBrk="0" hangingPunct="1">
              <a:defRPr sz="3800" kern="1200">
                <a:solidFill>
                  <a:schemeClr val="tx1"/>
                </a:solidFill>
                <a:latin typeface="Arial" charset="0"/>
                <a:ea typeface="+mn-ea"/>
                <a:cs typeface="+mn-cs"/>
              </a:defRPr>
            </a:lvl7pPr>
            <a:lvl8pPr marL="3200400" algn="l" defTabSz="914400" rtl="0" eaLnBrk="1" latinLnBrk="0" hangingPunct="1">
              <a:defRPr sz="3800" kern="1200">
                <a:solidFill>
                  <a:schemeClr val="tx1"/>
                </a:solidFill>
                <a:latin typeface="Arial" charset="0"/>
                <a:ea typeface="+mn-ea"/>
                <a:cs typeface="+mn-cs"/>
              </a:defRPr>
            </a:lvl8pPr>
            <a:lvl9pPr marL="3657600" algn="l" defTabSz="914400" rtl="0" eaLnBrk="1" latinLnBrk="0" hangingPunct="1">
              <a:defRPr sz="3800" kern="1200">
                <a:solidFill>
                  <a:schemeClr val="tx1"/>
                </a:solidFill>
                <a:latin typeface="Arial" charset="0"/>
                <a:ea typeface="+mn-ea"/>
                <a:cs typeface="+mn-cs"/>
              </a:defRPr>
            </a:lvl9pPr>
          </a:lstStyle>
          <a:p>
            <a:pPr>
              <a:defRPr/>
            </a:pPr>
            <a:fld id="{1CA6BD9E-EEE2-4489-AEA4-07E8225A51F7}" type="slidenum">
              <a:rPr lang="en-US" smtClean="0">
                <a:solidFill>
                  <a:srgbClr val="000000"/>
                </a:solidFill>
              </a:rPr>
              <a:pPr>
                <a:defRPr/>
              </a:pPr>
              <a:t>48</a:t>
            </a:fld>
            <a:r>
              <a:rPr lang="en-US" smtClean="0">
                <a:solidFill>
                  <a:srgbClr val="000000"/>
                </a:solidFill>
              </a:rPr>
              <a:t>/67</a:t>
            </a:r>
            <a:endParaRPr lang="en-US" dirty="0">
              <a:solidFill>
                <a:srgbClr val="000000"/>
              </a:solidFill>
            </a:endParaRPr>
          </a:p>
        </p:txBody>
      </p:sp>
    </p:spTree>
    <p:extLst>
      <p:ext uri="{BB962C8B-B14F-4D97-AF65-F5344CB8AC3E}">
        <p14:creationId xmlns:p14="http://schemas.microsoft.com/office/powerpoint/2010/main" val="28241154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85800"/>
            <a:ext cx="8751768" cy="747200"/>
          </a:xfrm>
        </p:spPr>
        <p:txBody>
          <a:bodyPr>
            <a:noAutofit/>
          </a:bodyPr>
          <a:lstStyle/>
          <a:p>
            <a:r>
              <a:rPr lang="en-US" sz="4000" dirty="0">
                <a:solidFill>
                  <a:schemeClr val="tx1"/>
                </a:solidFill>
                <a:effectLst/>
                <a:latin typeface="+mj-lt"/>
              </a:rPr>
              <a:t>Proper Fire Extinguishing Agents to Use on Different Classes of Fires </a:t>
            </a:r>
            <a:r>
              <a:rPr lang="en-US" dirty="0" smtClean="0">
                <a:solidFill>
                  <a:schemeClr val="tx1"/>
                </a:solidFill>
                <a:effectLst/>
                <a:latin typeface="+mj-lt"/>
              </a:rPr>
              <a:t>(Cont’d.)</a:t>
            </a:r>
            <a:endParaRPr lang="en-US" dirty="0">
              <a:solidFill>
                <a:schemeClr val="tx1"/>
              </a:solidFill>
              <a:effectLst/>
              <a:latin typeface="+mj-lt"/>
            </a:endParaRPr>
          </a:p>
        </p:txBody>
      </p:sp>
      <p:sp>
        <p:nvSpPr>
          <p:cNvPr id="3" name="Text Placeholder 2"/>
          <p:cNvSpPr>
            <a:spLocks noGrp="1"/>
          </p:cNvSpPr>
          <p:nvPr>
            <p:ph type="body" sz="quarter" idx="10"/>
          </p:nvPr>
        </p:nvSpPr>
        <p:spPr>
          <a:xfrm>
            <a:off x="152401" y="1573213"/>
            <a:ext cx="8497887" cy="3151187"/>
          </a:xfrm>
        </p:spPr>
        <p:txBody>
          <a:bodyPr>
            <a:normAutofit/>
          </a:bodyPr>
          <a:lstStyle/>
          <a:p>
            <a:pPr lvl="1"/>
            <a:r>
              <a:rPr lang="en-US" sz="2800" dirty="0">
                <a:latin typeface="+mn-lt"/>
              </a:rPr>
              <a:t>Class B</a:t>
            </a:r>
          </a:p>
          <a:p>
            <a:pPr marL="1257300" lvl="2" indent="-342900">
              <a:buFont typeface="Arial"/>
              <a:buChar char="•"/>
            </a:pPr>
            <a:r>
              <a:rPr lang="en-US" sz="2800" dirty="0">
                <a:latin typeface="+mn-lt"/>
              </a:rPr>
              <a:t>Water will make the fire worse!</a:t>
            </a:r>
          </a:p>
          <a:p>
            <a:pPr marL="1257300" lvl="2" indent="-342900">
              <a:buFont typeface="Arial"/>
              <a:buChar char="•"/>
            </a:pPr>
            <a:r>
              <a:rPr lang="en-US" sz="2800" dirty="0">
                <a:latin typeface="+mn-lt"/>
              </a:rPr>
              <a:t>Eliminate the presence of oxygen</a:t>
            </a:r>
          </a:p>
          <a:p>
            <a:pPr marL="1257300" lvl="2" indent="-342900">
              <a:buFont typeface="Arial"/>
              <a:buChar char="•"/>
            </a:pPr>
            <a:r>
              <a:rPr lang="en-US" sz="2800" dirty="0">
                <a:latin typeface="+mn-lt"/>
              </a:rPr>
              <a:t>Agents include foam, carbon dioxide, BC rated extinguishers, and </a:t>
            </a:r>
            <a:r>
              <a:rPr lang="en-US" sz="2800" dirty="0" err="1" smtClean="0">
                <a:latin typeface="+mn-lt"/>
              </a:rPr>
              <a:t>halon</a:t>
            </a:r>
            <a:endParaRPr lang="en-US" sz="2800" dirty="0">
              <a:latin typeface="+mn-lt"/>
            </a:endParaRPr>
          </a:p>
        </p:txBody>
      </p:sp>
      <p:sp>
        <p:nvSpPr>
          <p:cNvPr id="7" name="Slide Number Placeholder 4"/>
          <p:cNvSpPr txBox="1">
            <a:spLocks/>
          </p:cNvSpPr>
          <p:nvPr/>
        </p:nvSpPr>
        <p:spPr>
          <a:xfrm>
            <a:off x="7848600" y="6324600"/>
            <a:ext cx="1066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3800" kern="1200">
                <a:solidFill>
                  <a:schemeClr val="tx1"/>
                </a:solidFill>
                <a:latin typeface="Arial" charset="0"/>
                <a:ea typeface="+mn-ea"/>
                <a:cs typeface="+mn-cs"/>
              </a:defRPr>
            </a:lvl2pPr>
            <a:lvl3pPr marL="914400" algn="l" rtl="0" fontAlgn="base">
              <a:spcBef>
                <a:spcPct val="0"/>
              </a:spcBef>
              <a:spcAft>
                <a:spcPct val="0"/>
              </a:spcAft>
              <a:defRPr sz="3800" kern="1200">
                <a:solidFill>
                  <a:schemeClr val="tx1"/>
                </a:solidFill>
                <a:latin typeface="Arial" charset="0"/>
                <a:ea typeface="+mn-ea"/>
                <a:cs typeface="+mn-cs"/>
              </a:defRPr>
            </a:lvl3pPr>
            <a:lvl4pPr marL="1371600" algn="l" rtl="0" fontAlgn="base">
              <a:spcBef>
                <a:spcPct val="0"/>
              </a:spcBef>
              <a:spcAft>
                <a:spcPct val="0"/>
              </a:spcAft>
              <a:defRPr sz="3800" kern="1200">
                <a:solidFill>
                  <a:schemeClr val="tx1"/>
                </a:solidFill>
                <a:latin typeface="Arial" charset="0"/>
                <a:ea typeface="+mn-ea"/>
                <a:cs typeface="+mn-cs"/>
              </a:defRPr>
            </a:lvl4pPr>
            <a:lvl5pPr marL="1828800" algn="l" rtl="0" fontAlgn="base">
              <a:spcBef>
                <a:spcPct val="0"/>
              </a:spcBef>
              <a:spcAft>
                <a:spcPct val="0"/>
              </a:spcAft>
              <a:defRPr sz="3800" kern="1200">
                <a:solidFill>
                  <a:schemeClr val="tx1"/>
                </a:solidFill>
                <a:latin typeface="Arial" charset="0"/>
                <a:ea typeface="+mn-ea"/>
                <a:cs typeface="+mn-cs"/>
              </a:defRPr>
            </a:lvl5pPr>
            <a:lvl6pPr marL="2286000" algn="l" defTabSz="914400" rtl="0" eaLnBrk="1" latinLnBrk="0" hangingPunct="1">
              <a:defRPr sz="3800" kern="1200">
                <a:solidFill>
                  <a:schemeClr val="tx1"/>
                </a:solidFill>
                <a:latin typeface="Arial" charset="0"/>
                <a:ea typeface="+mn-ea"/>
                <a:cs typeface="+mn-cs"/>
              </a:defRPr>
            </a:lvl6pPr>
            <a:lvl7pPr marL="2743200" algn="l" defTabSz="914400" rtl="0" eaLnBrk="1" latinLnBrk="0" hangingPunct="1">
              <a:defRPr sz="3800" kern="1200">
                <a:solidFill>
                  <a:schemeClr val="tx1"/>
                </a:solidFill>
                <a:latin typeface="Arial" charset="0"/>
                <a:ea typeface="+mn-ea"/>
                <a:cs typeface="+mn-cs"/>
              </a:defRPr>
            </a:lvl7pPr>
            <a:lvl8pPr marL="3200400" algn="l" defTabSz="914400" rtl="0" eaLnBrk="1" latinLnBrk="0" hangingPunct="1">
              <a:defRPr sz="3800" kern="1200">
                <a:solidFill>
                  <a:schemeClr val="tx1"/>
                </a:solidFill>
                <a:latin typeface="Arial" charset="0"/>
                <a:ea typeface="+mn-ea"/>
                <a:cs typeface="+mn-cs"/>
              </a:defRPr>
            </a:lvl8pPr>
            <a:lvl9pPr marL="3657600" algn="l" defTabSz="914400" rtl="0" eaLnBrk="1" latinLnBrk="0" hangingPunct="1">
              <a:defRPr sz="3800" kern="1200">
                <a:solidFill>
                  <a:schemeClr val="tx1"/>
                </a:solidFill>
                <a:latin typeface="Arial" charset="0"/>
                <a:ea typeface="+mn-ea"/>
                <a:cs typeface="+mn-cs"/>
              </a:defRPr>
            </a:lvl9pPr>
          </a:lstStyle>
          <a:p>
            <a:pPr>
              <a:defRPr/>
            </a:pPr>
            <a:fld id="{1CA6BD9E-EEE2-4489-AEA4-07E8225A51F7}" type="slidenum">
              <a:rPr lang="en-US" smtClean="0">
                <a:solidFill>
                  <a:srgbClr val="000000"/>
                </a:solidFill>
              </a:rPr>
              <a:pPr>
                <a:defRPr/>
              </a:pPr>
              <a:t>49</a:t>
            </a:fld>
            <a:r>
              <a:rPr lang="en-US" smtClean="0">
                <a:solidFill>
                  <a:srgbClr val="000000"/>
                </a:solidFill>
              </a:rPr>
              <a:t>/67</a:t>
            </a:r>
            <a:endParaRPr lang="en-US" dirty="0">
              <a:solidFill>
                <a:srgbClr val="000000"/>
              </a:solidFill>
            </a:endParaRPr>
          </a:p>
        </p:txBody>
      </p:sp>
    </p:spTree>
    <p:extLst>
      <p:ext uri="{BB962C8B-B14F-4D97-AF65-F5344CB8AC3E}">
        <p14:creationId xmlns:p14="http://schemas.microsoft.com/office/powerpoint/2010/main" val="42457617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548200"/>
            <a:ext cx="8904168" cy="747200"/>
          </a:xfrm>
        </p:spPr>
        <p:txBody>
          <a:bodyPr>
            <a:noAutofit/>
          </a:bodyPr>
          <a:lstStyle/>
          <a:p>
            <a:r>
              <a:rPr lang="en-US" sz="4000" dirty="0">
                <a:solidFill>
                  <a:schemeClr val="tx1"/>
                </a:solidFill>
                <a:effectLst/>
                <a:latin typeface="+mj-lt"/>
              </a:rPr>
              <a:t>Proper Fire Extinguishing Agents to Use on Different Classes of Fires </a:t>
            </a:r>
            <a:r>
              <a:rPr lang="en-US" dirty="0" smtClean="0">
                <a:solidFill>
                  <a:schemeClr val="tx1"/>
                </a:solidFill>
                <a:effectLst/>
                <a:latin typeface="+mj-lt"/>
              </a:rPr>
              <a:t>(Cont’d.)</a:t>
            </a:r>
            <a:endParaRPr lang="en-US" dirty="0">
              <a:solidFill>
                <a:schemeClr val="tx1"/>
              </a:solidFill>
              <a:effectLst/>
              <a:latin typeface="+mj-lt"/>
            </a:endParaRPr>
          </a:p>
        </p:txBody>
      </p:sp>
      <p:sp>
        <p:nvSpPr>
          <p:cNvPr id="3" name="Text Placeholder 2"/>
          <p:cNvSpPr>
            <a:spLocks noGrp="1"/>
          </p:cNvSpPr>
          <p:nvPr>
            <p:ph type="body" sz="quarter" idx="10"/>
          </p:nvPr>
        </p:nvSpPr>
        <p:spPr>
          <a:xfrm>
            <a:off x="228600" y="1573213"/>
            <a:ext cx="8421688" cy="3151187"/>
          </a:xfrm>
        </p:spPr>
        <p:txBody>
          <a:bodyPr>
            <a:normAutofit/>
          </a:bodyPr>
          <a:lstStyle/>
          <a:p>
            <a:pPr lvl="1"/>
            <a:r>
              <a:rPr lang="en-US" sz="2800" dirty="0">
                <a:latin typeface="+mn-lt"/>
              </a:rPr>
              <a:t>Class C</a:t>
            </a:r>
          </a:p>
          <a:p>
            <a:pPr marL="1257300" lvl="2" indent="-342900">
              <a:buFont typeface="Arial"/>
              <a:buChar char="•"/>
            </a:pPr>
            <a:r>
              <a:rPr lang="en-US" sz="2800" dirty="0">
                <a:latin typeface="+mn-lt"/>
              </a:rPr>
              <a:t>Water will not work!</a:t>
            </a:r>
          </a:p>
          <a:p>
            <a:pPr marL="1257300" lvl="2" indent="-342900">
              <a:buFont typeface="Arial"/>
              <a:buChar char="•"/>
            </a:pPr>
            <a:r>
              <a:rPr lang="en-US" sz="2800" dirty="0">
                <a:latin typeface="+mn-lt"/>
              </a:rPr>
              <a:t>Use non-conductive agents</a:t>
            </a:r>
          </a:p>
          <a:p>
            <a:pPr marL="1257300" lvl="2" indent="-342900">
              <a:buFont typeface="Arial"/>
              <a:buChar char="•"/>
            </a:pPr>
            <a:r>
              <a:rPr lang="en-US" sz="2800" dirty="0">
                <a:latin typeface="+mn-lt"/>
              </a:rPr>
              <a:t>Agents include carbon dioxide, BC rated extinguishers, and </a:t>
            </a:r>
            <a:r>
              <a:rPr lang="en-US" sz="2800" dirty="0" err="1" smtClean="0">
                <a:latin typeface="+mn-lt"/>
              </a:rPr>
              <a:t>halon</a:t>
            </a:r>
            <a:endParaRPr lang="en-US" sz="2800" dirty="0">
              <a:latin typeface="+mn-lt"/>
            </a:endParaRPr>
          </a:p>
        </p:txBody>
      </p:sp>
      <p:sp>
        <p:nvSpPr>
          <p:cNvPr id="7" name="Slide Number Placeholder 4"/>
          <p:cNvSpPr txBox="1">
            <a:spLocks/>
          </p:cNvSpPr>
          <p:nvPr/>
        </p:nvSpPr>
        <p:spPr>
          <a:xfrm>
            <a:off x="7848600" y="6324600"/>
            <a:ext cx="1066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3800" kern="1200">
                <a:solidFill>
                  <a:schemeClr val="tx1"/>
                </a:solidFill>
                <a:latin typeface="Arial" charset="0"/>
                <a:ea typeface="+mn-ea"/>
                <a:cs typeface="+mn-cs"/>
              </a:defRPr>
            </a:lvl2pPr>
            <a:lvl3pPr marL="914400" algn="l" rtl="0" fontAlgn="base">
              <a:spcBef>
                <a:spcPct val="0"/>
              </a:spcBef>
              <a:spcAft>
                <a:spcPct val="0"/>
              </a:spcAft>
              <a:defRPr sz="3800" kern="1200">
                <a:solidFill>
                  <a:schemeClr val="tx1"/>
                </a:solidFill>
                <a:latin typeface="Arial" charset="0"/>
                <a:ea typeface="+mn-ea"/>
                <a:cs typeface="+mn-cs"/>
              </a:defRPr>
            </a:lvl3pPr>
            <a:lvl4pPr marL="1371600" algn="l" rtl="0" fontAlgn="base">
              <a:spcBef>
                <a:spcPct val="0"/>
              </a:spcBef>
              <a:spcAft>
                <a:spcPct val="0"/>
              </a:spcAft>
              <a:defRPr sz="3800" kern="1200">
                <a:solidFill>
                  <a:schemeClr val="tx1"/>
                </a:solidFill>
                <a:latin typeface="Arial" charset="0"/>
                <a:ea typeface="+mn-ea"/>
                <a:cs typeface="+mn-cs"/>
              </a:defRPr>
            </a:lvl4pPr>
            <a:lvl5pPr marL="1828800" algn="l" rtl="0" fontAlgn="base">
              <a:spcBef>
                <a:spcPct val="0"/>
              </a:spcBef>
              <a:spcAft>
                <a:spcPct val="0"/>
              </a:spcAft>
              <a:defRPr sz="3800" kern="1200">
                <a:solidFill>
                  <a:schemeClr val="tx1"/>
                </a:solidFill>
                <a:latin typeface="Arial" charset="0"/>
                <a:ea typeface="+mn-ea"/>
                <a:cs typeface="+mn-cs"/>
              </a:defRPr>
            </a:lvl5pPr>
            <a:lvl6pPr marL="2286000" algn="l" defTabSz="914400" rtl="0" eaLnBrk="1" latinLnBrk="0" hangingPunct="1">
              <a:defRPr sz="3800" kern="1200">
                <a:solidFill>
                  <a:schemeClr val="tx1"/>
                </a:solidFill>
                <a:latin typeface="Arial" charset="0"/>
                <a:ea typeface="+mn-ea"/>
                <a:cs typeface="+mn-cs"/>
              </a:defRPr>
            </a:lvl6pPr>
            <a:lvl7pPr marL="2743200" algn="l" defTabSz="914400" rtl="0" eaLnBrk="1" latinLnBrk="0" hangingPunct="1">
              <a:defRPr sz="3800" kern="1200">
                <a:solidFill>
                  <a:schemeClr val="tx1"/>
                </a:solidFill>
                <a:latin typeface="Arial" charset="0"/>
                <a:ea typeface="+mn-ea"/>
                <a:cs typeface="+mn-cs"/>
              </a:defRPr>
            </a:lvl7pPr>
            <a:lvl8pPr marL="3200400" algn="l" defTabSz="914400" rtl="0" eaLnBrk="1" latinLnBrk="0" hangingPunct="1">
              <a:defRPr sz="3800" kern="1200">
                <a:solidFill>
                  <a:schemeClr val="tx1"/>
                </a:solidFill>
                <a:latin typeface="Arial" charset="0"/>
                <a:ea typeface="+mn-ea"/>
                <a:cs typeface="+mn-cs"/>
              </a:defRPr>
            </a:lvl8pPr>
            <a:lvl9pPr marL="3657600" algn="l" defTabSz="914400" rtl="0" eaLnBrk="1" latinLnBrk="0" hangingPunct="1">
              <a:defRPr sz="3800" kern="1200">
                <a:solidFill>
                  <a:schemeClr val="tx1"/>
                </a:solidFill>
                <a:latin typeface="Arial" charset="0"/>
                <a:ea typeface="+mn-ea"/>
                <a:cs typeface="+mn-cs"/>
              </a:defRPr>
            </a:lvl9pPr>
          </a:lstStyle>
          <a:p>
            <a:pPr>
              <a:defRPr/>
            </a:pPr>
            <a:fld id="{1CA6BD9E-EEE2-4489-AEA4-07E8225A51F7}" type="slidenum">
              <a:rPr lang="en-US" smtClean="0">
                <a:solidFill>
                  <a:srgbClr val="000000"/>
                </a:solidFill>
              </a:rPr>
              <a:pPr>
                <a:defRPr/>
              </a:pPr>
              <a:t>50</a:t>
            </a:fld>
            <a:r>
              <a:rPr lang="en-US" smtClean="0">
                <a:solidFill>
                  <a:srgbClr val="000000"/>
                </a:solidFill>
              </a:rPr>
              <a:t>/67</a:t>
            </a:r>
            <a:endParaRPr lang="en-US" dirty="0">
              <a:solidFill>
                <a:srgbClr val="000000"/>
              </a:solidFill>
            </a:endParaRPr>
          </a:p>
        </p:txBody>
      </p:sp>
    </p:spTree>
    <p:extLst>
      <p:ext uri="{BB962C8B-B14F-4D97-AF65-F5344CB8AC3E}">
        <p14:creationId xmlns:p14="http://schemas.microsoft.com/office/powerpoint/2010/main" val="13843293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1" y="624400"/>
            <a:ext cx="8751768" cy="747200"/>
          </a:xfrm>
        </p:spPr>
        <p:txBody>
          <a:bodyPr>
            <a:noAutofit/>
          </a:bodyPr>
          <a:lstStyle/>
          <a:p>
            <a:r>
              <a:rPr lang="en-US" sz="4000" dirty="0">
                <a:solidFill>
                  <a:schemeClr val="tx1"/>
                </a:solidFill>
                <a:effectLst/>
                <a:latin typeface="+mj-lt"/>
              </a:rPr>
              <a:t>Proper Fire Extinguishing Agents to Use on Different Classes of Fires </a:t>
            </a:r>
            <a:r>
              <a:rPr lang="en-US" dirty="0" smtClean="0">
                <a:solidFill>
                  <a:schemeClr val="tx1"/>
                </a:solidFill>
                <a:effectLst/>
                <a:latin typeface="+mj-lt"/>
              </a:rPr>
              <a:t>(Cont’d.)</a:t>
            </a:r>
            <a:endParaRPr lang="en-US" dirty="0">
              <a:solidFill>
                <a:schemeClr val="tx1"/>
              </a:solidFill>
              <a:effectLst/>
              <a:latin typeface="+mj-lt"/>
            </a:endParaRPr>
          </a:p>
        </p:txBody>
      </p:sp>
      <p:sp>
        <p:nvSpPr>
          <p:cNvPr id="3" name="Text Placeholder 2"/>
          <p:cNvSpPr>
            <a:spLocks noGrp="1"/>
          </p:cNvSpPr>
          <p:nvPr>
            <p:ph type="body" sz="quarter" idx="10"/>
          </p:nvPr>
        </p:nvSpPr>
        <p:spPr>
          <a:xfrm>
            <a:off x="152401" y="1573213"/>
            <a:ext cx="8497887" cy="3151187"/>
          </a:xfrm>
        </p:spPr>
        <p:txBody>
          <a:bodyPr>
            <a:normAutofit/>
          </a:bodyPr>
          <a:lstStyle/>
          <a:p>
            <a:pPr lvl="1"/>
            <a:r>
              <a:rPr lang="en-US" sz="2800" dirty="0">
                <a:latin typeface="+mn-lt"/>
              </a:rPr>
              <a:t>Class D</a:t>
            </a:r>
          </a:p>
          <a:p>
            <a:pPr marL="1257300" lvl="2" indent="-342900">
              <a:buFont typeface="Arial"/>
              <a:buChar char="•"/>
            </a:pPr>
            <a:r>
              <a:rPr lang="en-US" sz="2800" dirty="0">
                <a:latin typeface="+mn-lt"/>
              </a:rPr>
              <a:t>Spread agents over the fire in a 1” thick blanket</a:t>
            </a:r>
          </a:p>
          <a:p>
            <a:pPr marL="1257300" lvl="2" indent="-342900">
              <a:buFont typeface="Arial"/>
              <a:buChar char="•"/>
            </a:pPr>
            <a:r>
              <a:rPr lang="en-US" sz="2800" dirty="0">
                <a:latin typeface="+mn-lt"/>
              </a:rPr>
              <a:t>Agents include a sodium chloride base or special graphite base</a:t>
            </a:r>
          </a:p>
        </p:txBody>
      </p:sp>
      <p:sp>
        <p:nvSpPr>
          <p:cNvPr id="6" name="Slide Number Placeholder 4"/>
          <p:cNvSpPr txBox="1">
            <a:spLocks/>
          </p:cNvSpPr>
          <p:nvPr/>
        </p:nvSpPr>
        <p:spPr>
          <a:xfrm>
            <a:off x="7848600" y="6324600"/>
            <a:ext cx="1066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3800" kern="1200">
                <a:solidFill>
                  <a:schemeClr val="tx1"/>
                </a:solidFill>
                <a:latin typeface="Arial" charset="0"/>
                <a:ea typeface="+mn-ea"/>
                <a:cs typeface="+mn-cs"/>
              </a:defRPr>
            </a:lvl2pPr>
            <a:lvl3pPr marL="914400" algn="l" rtl="0" fontAlgn="base">
              <a:spcBef>
                <a:spcPct val="0"/>
              </a:spcBef>
              <a:spcAft>
                <a:spcPct val="0"/>
              </a:spcAft>
              <a:defRPr sz="3800" kern="1200">
                <a:solidFill>
                  <a:schemeClr val="tx1"/>
                </a:solidFill>
                <a:latin typeface="Arial" charset="0"/>
                <a:ea typeface="+mn-ea"/>
                <a:cs typeface="+mn-cs"/>
              </a:defRPr>
            </a:lvl3pPr>
            <a:lvl4pPr marL="1371600" algn="l" rtl="0" fontAlgn="base">
              <a:spcBef>
                <a:spcPct val="0"/>
              </a:spcBef>
              <a:spcAft>
                <a:spcPct val="0"/>
              </a:spcAft>
              <a:defRPr sz="3800" kern="1200">
                <a:solidFill>
                  <a:schemeClr val="tx1"/>
                </a:solidFill>
                <a:latin typeface="Arial" charset="0"/>
                <a:ea typeface="+mn-ea"/>
                <a:cs typeface="+mn-cs"/>
              </a:defRPr>
            </a:lvl4pPr>
            <a:lvl5pPr marL="1828800" algn="l" rtl="0" fontAlgn="base">
              <a:spcBef>
                <a:spcPct val="0"/>
              </a:spcBef>
              <a:spcAft>
                <a:spcPct val="0"/>
              </a:spcAft>
              <a:defRPr sz="3800" kern="1200">
                <a:solidFill>
                  <a:schemeClr val="tx1"/>
                </a:solidFill>
                <a:latin typeface="Arial" charset="0"/>
                <a:ea typeface="+mn-ea"/>
                <a:cs typeface="+mn-cs"/>
              </a:defRPr>
            </a:lvl5pPr>
            <a:lvl6pPr marL="2286000" algn="l" defTabSz="914400" rtl="0" eaLnBrk="1" latinLnBrk="0" hangingPunct="1">
              <a:defRPr sz="3800" kern="1200">
                <a:solidFill>
                  <a:schemeClr val="tx1"/>
                </a:solidFill>
                <a:latin typeface="Arial" charset="0"/>
                <a:ea typeface="+mn-ea"/>
                <a:cs typeface="+mn-cs"/>
              </a:defRPr>
            </a:lvl6pPr>
            <a:lvl7pPr marL="2743200" algn="l" defTabSz="914400" rtl="0" eaLnBrk="1" latinLnBrk="0" hangingPunct="1">
              <a:defRPr sz="3800" kern="1200">
                <a:solidFill>
                  <a:schemeClr val="tx1"/>
                </a:solidFill>
                <a:latin typeface="Arial" charset="0"/>
                <a:ea typeface="+mn-ea"/>
                <a:cs typeface="+mn-cs"/>
              </a:defRPr>
            </a:lvl7pPr>
            <a:lvl8pPr marL="3200400" algn="l" defTabSz="914400" rtl="0" eaLnBrk="1" latinLnBrk="0" hangingPunct="1">
              <a:defRPr sz="3800" kern="1200">
                <a:solidFill>
                  <a:schemeClr val="tx1"/>
                </a:solidFill>
                <a:latin typeface="Arial" charset="0"/>
                <a:ea typeface="+mn-ea"/>
                <a:cs typeface="+mn-cs"/>
              </a:defRPr>
            </a:lvl8pPr>
            <a:lvl9pPr marL="3657600" algn="l" defTabSz="914400" rtl="0" eaLnBrk="1" latinLnBrk="0" hangingPunct="1">
              <a:defRPr sz="3800" kern="1200">
                <a:solidFill>
                  <a:schemeClr val="tx1"/>
                </a:solidFill>
                <a:latin typeface="Arial" charset="0"/>
                <a:ea typeface="+mn-ea"/>
                <a:cs typeface="+mn-cs"/>
              </a:defRPr>
            </a:lvl9pPr>
          </a:lstStyle>
          <a:p>
            <a:pPr>
              <a:defRPr/>
            </a:pPr>
            <a:fld id="{1CA6BD9E-EEE2-4489-AEA4-07E8225A51F7}" type="slidenum">
              <a:rPr lang="en-US" smtClean="0">
                <a:solidFill>
                  <a:srgbClr val="000000"/>
                </a:solidFill>
              </a:rPr>
              <a:pPr>
                <a:defRPr/>
              </a:pPr>
              <a:t>51</a:t>
            </a:fld>
            <a:r>
              <a:rPr lang="en-US" smtClean="0">
                <a:solidFill>
                  <a:srgbClr val="000000"/>
                </a:solidFill>
              </a:rPr>
              <a:t>/67</a:t>
            </a:r>
            <a:endParaRPr lang="en-US" dirty="0">
              <a:solidFill>
                <a:srgbClr val="000000"/>
              </a:solidFill>
            </a:endParaRPr>
          </a:p>
        </p:txBody>
      </p:sp>
    </p:spTree>
    <p:extLst>
      <p:ext uri="{BB962C8B-B14F-4D97-AF65-F5344CB8AC3E}">
        <p14:creationId xmlns:p14="http://schemas.microsoft.com/office/powerpoint/2010/main" val="15855604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624400"/>
            <a:ext cx="8904168" cy="747200"/>
          </a:xfrm>
        </p:spPr>
        <p:txBody>
          <a:bodyPr>
            <a:noAutofit/>
          </a:bodyPr>
          <a:lstStyle/>
          <a:p>
            <a:r>
              <a:rPr lang="en-US" sz="4000" dirty="0">
                <a:solidFill>
                  <a:schemeClr val="tx1"/>
                </a:solidFill>
                <a:effectLst/>
                <a:latin typeface="+mj-lt"/>
              </a:rPr>
              <a:t>Proper Fire Extinguishing Agents to Use on Different Classes of Fires </a:t>
            </a:r>
            <a:r>
              <a:rPr lang="en-US" dirty="0" smtClean="0">
                <a:solidFill>
                  <a:schemeClr val="tx1"/>
                </a:solidFill>
                <a:effectLst/>
                <a:latin typeface="+mj-lt"/>
              </a:rPr>
              <a:t>(Cont’d.)</a:t>
            </a:r>
            <a:endParaRPr lang="en-US" dirty="0">
              <a:solidFill>
                <a:schemeClr val="tx1"/>
              </a:solidFill>
              <a:effectLst/>
              <a:latin typeface="+mj-lt"/>
            </a:endParaRPr>
          </a:p>
        </p:txBody>
      </p:sp>
      <p:sp>
        <p:nvSpPr>
          <p:cNvPr id="3" name="Text Placeholder 2"/>
          <p:cNvSpPr>
            <a:spLocks noGrp="1"/>
          </p:cNvSpPr>
          <p:nvPr>
            <p:ph type="body" sz="quarter" idx="10"/>
          </p:nvPr>
        </p:nvSpPr>
        <p:spPr>
          <a:xfrm>
            <a:off x="152400" y="1573213"/>
            <a:ext cx="8497888" cy="2693987"/>
          </a:xfrm>
        </p:spPr>
        <p:txBody>
          <a:bodyPr/>
          <a:lstStyle/>
          <a:p>
            <a:pPr lvl="1"/>
            <a:r>
              <a:rPr lang="en-US" sz="2800" dirty="0">
                <a:latin typeface="+mn-lt"/>
              </a:rPr>
              <a:t>Class K</a:t>
            </a:r>
          </a:p>
          <a:p>
            <a:pPr marL="1257300" lvl="2" indent="-342900">
              <a:buFont typeface="Arial"/>
              <a:buChar char="•"/>
            </a:pPr>
            <a:r>
              <a:rPr lang="en-US" sz="2800" dirty="0">
                <a:latin typeface="+mn-lt"/>
              </a:rPr>
              <a:t>Use dry chemicals</a:t>
            </a:r>
          </a:p>
          <a:p>
            <a:pPr marL="1257300" lvl="2" indent="-342900">
              <a:buFont typeface="Arial"/>
              <a:buChar char="•"/>
            </a:pPr>
            <a:r>
              <a:rPr lang="en-US" sz="2800" dirty="0">
                <a:latin typeface="+mn-lt"/>
              </a:rPr>
              <a:t>Agents include </a:t>
            </a:r>
            <a:r>
              <a:rPr lang="en-US" sz="2800" dirty="0" err="1">
                <a:latin typeface="+mn-lt"/>
              </a:rPr>
              <a:t>halon</a:t>
            </a:r>
            <a:r>
              <a:rPr lang="en-US" sz="2800" dirty="0">
                <a:latin typeface="+mn-lt"/>
              </a:rPr>
              <a:t>, carbon dioxide, or foam</a:t>
            </a:r>
          </a:p>
        </p:txBody>
      </p:sp>
      <p:sp>
        <p:nvSpPr>
          <p:cNvPr id="6" name="Slide Number Placeholder 4"/>
          <p:cNvSpPr txBox="1">
            <a:spLocks/>
          </p:cNvSpPr>
          <p:nvPr/>
        </p:nvSpPr>
        <p:spPr>
          <a:xfrm>
            <a:off x="7848600" y="6324600"/>
            <a:ext cx="1066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3800" kern="1200">
                <a:solidFill>
                  <a:schemeClr val="tx1"/>
                </a:solidFill>
                <a:latin typeface="Arial" charset="0"/>
                <a:ea typeface="+mn-ea"/>
                <a:cs typeface="+mn-cs"/>
              </a:defRPr>
            </a:lvl2pPr>
            <a:lvl3pPr marL="914400" algn="l" rtl="0" fontAlgn="base">
              <a:spcBef>
                <a:spcPct val="0"/>
              </a:spcBef>
              <a:spcAft>
                <a:spcPct val="0"/>
              </a:spcAft>
              <a:defRPr sz="3800" kern="1200">
                <a:solidFill>
                  <a:schemeClr val="tx1"/>
                </a:solidFill>
                <a:latin typeface="Arial" charset="0"/>
                <a:ea typeface="+mn-ea"/>
                <a:cs typeface="+mn-cs"/>
              </a:defRPr>
            </a:lvl3pPr>
            <a:lvl4pPr marL="1371600" algn="l" rtl="0" fontAlgn="base">
              <a:spcBef>
                <a:spcPct val="0"/>
              </a:spcBef>
              <a:spcAft>
                <a:spcPct val="0"/>
              </a:spcAft>
              <a:defRPr sz="3800" kern="1200">
                <a:solidFill>
                  <a:schemeClr val="tx1"/>
                </a:solidFill>
                <a:latin typeface="Arial" charset="0"/>
                <a:ea typeface="+mn-ea"/>
                <a:cs typeface="+mn-cs"/>
              </a:defRPr>
            </a:lvl4pPr>
            <a:lvl5pPr marL="1828800" algn="l" rtl="0" fontAlgn="base">
              <a:spcBef>
                <a:spcPct val="0"/>
              </a:spcBef>
              <a:spcAft>
                <a:spcPct val="0"/>
              </a:spcAft>
              <a:defRPr sz="3800" kern="1200">
                <a:solidFill>
                  <a:schemeClr val="tx1"/>
                </a:solidFill>
                <a:latin typeface="Arial" charset="0"/>
                <a:ea typeface="+mn-ea"/>
                <a:cs typeface="+mn-cs"/>
              </a:defRPr>
            </a:lvl5pPr>
            <a:lvl6pPr marL="2286000" algn="l" defTabSz="914400" rtl="0" eaLnBrk="1" latinLnBrk="0" hangingPunct="1">
              <a:defRPr sz="3800" kern="1200">
                <a:solidFill>
                  <a:schemeClr val="tx1"/>
                </a:solidFill>
                <a:latin typeface="Arial" charset="0"/>
                <a:ea typeface="+mn-ea"/>
                <a:cs typeface="+mn-cs"/>
              </a:defRPr>
            </a:lvl6pPr>
            <a:lvl7pPr marL="2743200" algn="l" defTabSz="914400" rtl="0" eaLnBrk="1" latinLnBrk="0" hangingPunct="1">
              <a:defRPr sz="3800" kern="1200">
                <a:solidFill>
                  <a:schemeClr val="tx1"/>
                </a:solidFill>
                <a:latin typeface="Arial" charset="0"/>
                <a:ea typeface="+mn-ea"/>
                <a:cs typeface="+mn-cs"/>
              </a:defRPr>
            </a:lvl7pPr>
            <a:lvl8pPr marL="3200400" algn="l" defTabSz="914400" rtl="0" eaLnBrk="1" latinLnBrk="0" hangingPunct="1">
              <a:defRPr sz="3800" kern="1200">
                <a:solidFill>
                  <a:schemeClr val="tx1"/>
                </a:solidFill>
                <a:latin typeface="Arial" charset="0"/>
                <a:ea typeface="+mn-ea"/>
                <a:cs typeface="+mn-cs"/>
              </a:defRPr>
            </a:lvl8pPr>
            <a:lvl9pPr marL="3657600" algn="l" defTabSz="914400" rtl="0" eaLnBrk="1" latinLnBrk="0" hangingPunct="1">
              <a:defRPr sz="3800" kern="1200">
                <a:solidFill>
                  <a:schemeClr val="tx1"/>
                </a:solidFill>
                <a:latin typeface="Arial" charset="0"/>
                <a:ea typeface="+mn-ea"/>
                <a:cs typeface="+mn-cs"/>
              </a:defRPr>
            </a:lvl9pPr>
          </a:lstStyle>
          <a:p>
            <a:pPr>
              <a:defRPr/>
            </a:pPr>
            <a:fld id="{1CA6BD9E-EEE2-4489-AEA4-07E8225A51F7}" type="slidenum">
              <a:rPr lang="en-US" smtClean="0">
                <a:solidFill>
                  <a:srgbClr val="000000"/>
                </a:solidFill>
              </a:rPr>
              <a:pPr>
                <a:defRPr/>
              </a:pPr>
              <a:t>52</a:t>
            </a:fld>
            <a:r>
              <a:rPr lang="en-US" smtClean="0">
                <a:solidFill>
                  <a:srgbClr val="000000"/>
                </a:solidFill>
              </a:rPr>
              <a:t>/67</a:t>
            </a:r>
            <a:endParaRPr lang="en-US" dirty="0">
              <a:solidFill>
                <a:srgbClr val="000000"/>
              </a:solidFill>
            </a:endParaRPr>
          </a:p>
        </p:txBody>
      </p:sp>
    </p:spTree>
    <p:extLst>
      <p:ext uri="{BB962C8B-B14F-4D97-AF65-F5344CB8AC3E}">
        <p14:creationId xmlns:p14="http://schemas.microsoft.com/office/powerpoint/2010/main" val="41845669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909577" y="-53975"/>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Fire Suppression Equipment</a:t>
            </a:r>
          </a:p>
        </p:txBody>
      </p:sp>
      <p:sp>
        <p:nvSpPr>
          <p:cNvPr id="39939" name="Rectangle 3"/>
          <p:cNvSpPr>
            <a:spLocks noGrp="1" noChangeArrowheads="1"/>
          </p:cNvSpPr>
          <p:nvPr>
            <p:ph idx="1"/>
          </p:nvPr>
        </p:nvSpPr>
        <p:spPr>
          <a:xfrm>
            <a:off x="381000" y="1066800"/>
            <a:ext cx="8229600" cy="2057400"/>
          </a:xfrm>
        </p:spPr>
        <p:txBody>
          <a:bodyPr/>
          <a:lstStyle/>
          <a:p>
            <a:pPr marL="609600" indent="-609600" eaLnBrk="1" hangingPunct="1">
              <a:spcBef>
                <a:spcPts val="1800"/>
              </a:spcBef>
            </a:pPr>
            <a:r>
              <a:rPr lang="en-US" dirty="0" smtClean="0"/>
              <a:t>Fixed fire extinguishing systems </a:t>
            </a:r>
          </a:p>
          <a:p>
            <a:pPr marL="609600" indent="-609600" eaLnBrk="1" hangingPunct="1">
              <a:spcBef>
                <a:spcPts val="1800"/>
              </a:spcBef>
            </a:pPr>
            <a:r>
              <a:rPr lang="en-US" dirty="0" smtClean="0"/>
              <a:t>Portable fire extinguishers </a:t>
            </a:r>
          </a:p>
        </p:txBody>
      </p:sp>
      <p:pic>
        <p:nvPicPr>
          <p:cNvPr id="72706" name="Picture 2" descr="C:\Users\Gary\AppData\Local\Microsoft\Windows\Temporary Internet Files\Content.IE5\3LGTRYXF\MCj02873330000[1].wmf"/>
          <p:cNvPicPr>
            <a:picLocks noChangeAspect="1" noChangeArrowheads="1"/>
          </p:cNvPicPr>
          <p:nvPr/>
        </p:nvPicPr>
        <p:blipFill>
          <a:blip r:embed="rId4" cstate="print"/>
          <a:srcRect l="30902"/>
          <a:stretch>
            <a:fillRect/>
          </a:stretch>
        </p:blipFill>
        <p:spPr bwMode="auto">
          <a:xfrm>
            <a:off x="6982917" y="1447800"/>
            <a:ext cx="1703883" cy="39454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2" descr="C:\Users\Gary\Pictures\MSSC pics\fire sign.jpg"/>
          <p:cNvPicPr>
            <a:picLocks noChangeAspect="1" noChangeArrowheads="1"/>
          </p:cNvPicPr>
          <p:nvPr/>
        </p:nvPicPr>
        <p:blipFill>
          <a:blip r:embed="rId5" cstate="print"/>
          <a:srcRect/>
          <a:stretch>
            <a:fillRect/>
          </a:stretch>
        </p:blipFill>
        <p:spPr bwMode="auto">
          <a:xfrm>
            <a:off x="1676400" y="2563686"/>
            <a:ext cx="1666875" cy="2857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53</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Maintaining Portable Fire Extinguishers</a:t>
            </a:r>
          </a:p>
        </p:txBody>
      </p:sp>
      <p:sp>
        <p:nvSpPr>
          <p:cNvPr id="40963" name="Rectangle 3"/>
          <p:cNvSpPr>
            <a:spLocks noGrp="1" noChangeArrowheads="1"/>
          </p:cNvSpPr>
          <p:nvPr>
            <p:ph idx="1"/>
          </p:nvPr>
        </p:nvSpPr>
        <p:spPr/>
        <p:txBody>
          <a:bodyPr/>
          <a:lstStyle/>
          <a:p>
            <a:pPr eaLnBrk="1" hangingPunct="1">
              <a:spcBef>
                <a:spcPts val="1800"/>
              </a:spcBef>
            </a:pPr>
            <a:r>
              <a:rPr lang="en-US" dirty="0" smtClean="0">
                <a:solidFill>
                  <a:srgbClr val="008000"/>
                </a:solidFill>
              </a:rPr>
              <a:t>Keep fully charged and in operable condition.</a:t>
            </a:r>
          </a:p>
          <a:p>
            <a:pPr eaLnBrk="1" hangingPunct="1">
              <a:spcBef>
                <a:spcPts val="1800"/>
              </a:spcBef>
            </a:pPr>
            <a:r>
              <a:rPr lang="en-US" dirty="0" smtClean="0">
                <a:solidFill>
                  <a:srgbClr val="660033"/>
                </a:solidFill>
              </a:rPr>
              <a:t>Keep in designated places at all times except during use.</a:t>
            </a:r>
          </a:p>
          <a:p>
            <a:pPr eaLnBrk="1" hangingPunct="1">
              <a:spcBef>
                <a:spcPts val="1800"/>
              </a:spcBef>
            </a:pPr>
            <a:r>
              <a:rPr lang="en-US" dirty="0" smtClean="0">
                <a:solidFill>
                  <a:srgbClr val="9933FF"/>
                </a:solidFill>
              </a:rPr>
              <a:t>Conduct annual maintenance checks.</a:t>
            </a:r>
          </a:p>
          <a:p>
            <a:pPr eaLnBrk="1" hangingPunct="1">
              <a:spcBef>
                <a:spcPts val="1800"/>
              </a:spcBef>
            </a:pPr>
            <a:r>
              <a:rPr lang="en-US" dirty="0" smtClean="0">
                <a:solidFill>
                  <a:srgbClr val="FF0000"/>
                </a:solidFill>
              </a:rPr>
              <a:t>Record the annual maintenance date and retain this record for one year.</a:t>
            </a:r>
            <a:endParaRPr lang="en-US" dirty="0" smtClean="0"/>
          </a:p>
        </p:txBody>
      </p:sp>
      <p:sp>
        <p:nvSpPr>
          <p:cNvPr id="5"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54</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fade">
                                      <p:cBhvr>
                                        <p:cTn id="7" dur="500"/>
                                        <p:tgtEl>
                                          <p:spTgt spid="40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fade">
                                      <p:cBhvr>
                                        <p:cTn id="12" dur="500"/>
                                        <p:tgtEl>
                                          <p:spTgt spid="409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63">
                                            <p:txEl>
                                              <p:pRg st="2" end="2"/>
                                            </p:txEl>
                                          </p:spTgt>
                                        </p:tgtEl>
                                        <p:attrNameLst>
                                          <p:attrName>style.visibility</p:attrName>
                                        </p:attrNameLst>
                                      </p:cBhvr>
                                      <p:to>
                                        <p:strVal val="visible"/>
                                      </p:to>
                                    </p:set>
                                    <p:animEffect transition="in" filter="fade">
                                      <p:cBhvr>
                                        <p:cTn id="17" dur="500"/>
                                        <p:tgtEl>
                                          <p:spTgt spid="409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963">
                                            <p:txEl>
                                              <p:pRg st="3" end="3"/>
                                            </p:txEl>
                                          </p:spTgt>
                                        </p:tgtEl>
                                        <p:attrNameLst>
                                          <p:attrName>style.visibility</p:attrName>
                                        </p:attrNameLst>
                                      </p:cBhvr>
                                      <p:to>
                                        <p:strVal val="visible"/>
                                      </p:to>
                                    </p:set>
                                    <p:animEffect transition="in" filter="fade">
                                      <p:cBhvr>
                                        <p:cTn id="22" dur="500"/>
                                        <p:tgtEl>
                                          <p:spTgt spid="409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25078" y="0"/>
            <a:ext cx="9118922"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Portable Fire Extinguisher</a:t>
            </a:r>
            <a:br>
              <a:rPr lang="en-US" sz="4000" dirty="0" smtClean="0"/>
            </a:br>
            <a:r>
              <a:rPr lang="en-US" sz="4000" dirty="0" smtClean="0"/>
              <a:t>Training and Education</a:t>
            </a:r>
          </a:p>
        </p:txBody>
      </p:sp>
      <p:sp>
        <p:nvSpPr>
          <p:cNvPr id="41987" name="Rectangle 3"/>
          <p:cNvSpPr>
            <a:spLocks noGrp="1" noChangeArrowheads="1"/>
          </p:cNvSpPr>
          <p:nvPr>
            <p:ph idx="1"/>
          </p:nvPr>
        </p:nvSpPr>
        <p:spPr>
          <a:xfrm>
            <a:off x="304800" y="1237611"/>
            <a:ext cx="5257800" cy="4525963"/>
          </a:xfrm>
        </p:spPr>
        <p:txBody>
          <a:bodyPr>
            <a:noAutofit/>
          </a:bodyPr>
          <a:lstStyle/>
          <a:p>
            <a:pPr eaLnBrk="1" hangingPunct="1">
              <a:lnSpc>
                <a:spcPct val="80000"/>
              </a:lnSpc>
            </a:pPr>
            <a:r>
              <a:rPr lang="en-US" sz="2800" dirty="0" smtClean="0">
                <a:solidFill>
                  <a:srgbClr val="008000"/>
                </a:solidFill>
              </a:rPr>
              <a:t>Employees must be provided with an educational program on:</a:t>
            </a:r>
          </a:p>
          <a:p>
            <a:pPr lvl="1" eaLnBrk="1" hangingPunct="1">
              <a:lnSpc>
                <a:spcPct val="80000"/>
              </a:lnSpc>
            </a:pPr>
            <a:r>
              <a:rPr lang="en-US" dirty="0" smtClean="0">
                <a:solidFill>
                  <a:srgbClr val="663300"/>
                </a:solidFill>
              </a:rPr>
              <a:t>General principles of fire extinguisher use</a:t>
            </a:r>
          </a:p>
          <a:p>
            <a:pPr lvl="1" eaLnBrk="1" hangingPunct="1">
              <a:lnSpc>
                <a:spcPct val="80000"/>
              </a:lnSpc>
            </a:pPr>
            <a:r>
              <a:rPr lang="en-US" dirty="0" smtClean="0">
                <a:solidFill>
                  <a:srgbClr val="C00000"/>
                </a:solidFill>
              </a:rPr>
              <a:t>Hazards of incipient (beginning) stage fire- fighting</a:t>
            </a:r>
          </a:p>
          <a:p>
            <a:pPr eaLnBrk="1" hangingPunct="1">
              <a:lnSpc>
                <a:spcPct val="80000"/>
              </a:lnSpc>
            </a:pPr>
            <a:r>
              <a:rPr lang="en-US" sz="2800" dirty="0" smtClean="0">
                <a:solidFill>
                  <a:srgbClr val="0070C0"/>
                </a:solidFill>
              </a:rPr>
              <a:t>Employees designated to use extinguishers must receive instruction and hands-on practice in the operation of equipment</a:t>
            </a:r>
          </a:p>
        </p:txBody>
      </p:sp>
      <p:pic>
        <p:nvPicPr>
          <p:cNvPr id="41988" name="Picture 4" descr="Fire extinguisher training"/>
          <p:cNvPicPr>
            <a:picLocks noChangeAspect="1" noChangeArrowheads="1"/>
          </p:cNvPicPr>
          <p:nvPr/>
        </p:nvPicPr>
        <p:blipFill>
          <a:blip r:embed="rId4" cstate="print"/>
          <a:stretch>
            <a:fillRect/>
          </a:stretch>
        </p:blipFill>
        <p:spPr bwMode="auto">
          <a:xfrm>
            <a:off x="6135582" y="1981200"/>
            <a:ext cx="1941618" cy="37823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55</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xfrm>
            <a:off x="38582" y="152400"/>
            <a:ext cx="9105418"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Operating an Extinguisher</a:t>
            </a:r>
          </a:p>
        </p:txBody>
      </p:sp>
      <p:sp>
        <p:nvSpPr>
          <p:cNvPr id="43011" name="Rectangle 3"/>
          <p:cNvSpPr>
            <a:spLocks noGrp="1" noChangeArrowheads="1"/>
          </p:cNvSpPr>
          <p:nvPr>
            <p:ph idx="1"/>
          </p:nvPr>
        </p:nvSpPr>
        <p:spPr>
          <a:xfrm>
            <a:off x="533400" y="980907"/>
            <a:ext cx="7315200" cy="3581400"/>
          </a:xfrm>
        </p:spPr>
        <p:txBody>
          <a:bodyPr/>
          <a:lstStyle/>
          <a:p>
            <a:pPr eaLnBrk="1" hangingPunct="1">
              <a:spcBef>
                <a:spcPts val="2400"/>
              </a:spcBef>
            </a:pPr>
            <a:r>
              <a:rPr lang="en-US" sz="4000" b="1" u="sng" dirty="0" smtClean="0"/>
              <a:t>P</a:t>
            </a:r>
            <a:r>
              <a:rPr lang="en-US" sz="4000" dirty="0" smtClean="0">
                <a:solidFill>
                  <a:srgbClr val="008000"/>
                </a:solidFill>
              </a:rPr>
              <a:t>ull the pin.</a:t>
            </a:r>
          </a:p>
          <a:p>
            <a:pPr eaLnBrk="1" hangingPunct="1">
              <a:spcBef>
                <a:spcPts val="2400"/>
              </a:spcBef>
            </a:pPr>
            <a:r>
              <a:rPr lang="en-US" sz="4000" b="1" u="sng" dirty="0" smtClean="0"/>
              <a:t>A</a:t>
            </a:r>
            <a:r>
              <a:rPr lang="en-US" sz="4000" dirty="0" smtClean="0">
                <a:solidFill>
                  <a:srgbClr val="660033"/>
                </a:solidFill>
              </a:rPr>
              <a:t>im at the base of the fire.</a:t>
            </a:r>
          </a:p>
          <a:p>
            <a:pPr eaLnBrk="1" hangingPunct="1">
              <a:spcBef>
                <a:spcPts val="2400"/>
              </a:spcBef>
            </a:pPr>
            <a:r>
              <a:rPr lang="en-US" sz="4000" b="1" u="sng" dirty="0" smtClean="0"/>
              <a:t>S</a:t>
            </a:r>
            <a:r>
              <a:rPr lang="en-US" sz="4000" dirty="0" smtClean="0">
                <a:solidFill>
                  <a:srgbClr val="9933FF"/>
                </a:solidFill>
              </a:rPr>
              <a:t>queeze the trigger.</a:t>
            </a:r>
          </a:p>
          <a:p>
            <a:pPr eaLnBrk="1" hangingPunct="1">
              <a:spcBef>
                <a:spcPts val="2400"/>
              </a:spcBef>
            </a:pPr>
            <a:r>
              <a:rPr lang="en-US" sz="4000" b="1" u="sng" dirty="0" smtClean="0"/>
              <a:t>S</a:t>
            </a:r>
            <a:r>
              <a:rPr lang="en-US" sz="4000" dirty="0" smtClean="0">
                <a:solidFill>
                  <a:srgbClr val="FF0000"/>
                </a:solidFill>
              </a:rPr>
              <a:t>weep side to side.</a:t>
            </a:r>
            <a:endParaRPr lang="en-US" dirty="0" smtClean="0"/>
          </a:p>
        </p:txBody>
      </p:sp>
      <p:sp>
        <p:nvSpPr>
          <p:cNvPr id="2" name="Rectangle 1"/>
          <p:cNvSpPr/>
          <p:nvPr/>
        </p:nvSpPr>
        <p:spPr>
          <a:xfrm>
            <a:off x="286473" y="4648200"/>
            <a:ext cx="8839200" cy="1015663"/>
          </a:xfrm>
          <a:prstGeom prst="rect">
            <a:avLst/>
          </a:prstGeom>
        </p:spPr>
        <p:txBody>
          <a:bodyPr wrap="square">
            <a:spAutoFit/>
          </a:bodyPr>
          <a:lstStyle/>
          <a:p>
            <a:pPr marL="0" indent="0" algn="ctr" eaLnBrk="1" hangingPunct="1">
              <a:spcBef>
                <a:spcPts val="3600"/>
              </a:spcBef>
              <a:buNone/>
            </a:pPr>
            <a:r>
              <a:rPr lang="en-US" sz="3200" b="1" dirty="0"/>
              <a:t>NOTE: </a:t>
            </a:r>
            <a:r>
              <a:rPr lang="en-US" sz="2800" dirty="0">
                <a:solidFill>
                  <a:srgbClr val="005596"/>
                </a:solidFill>
              </a:rPr>
              <a:t>Keep your back to an </a:t>
            </a:r>
            <a:r>
              <a:rPr lang="en-US" sz="2800" dirty="0" smtClean="0">
                <a:solidFill>
                  <a:srgbClr val="005596"/>
                </a:solidFill>
              </a:rPr>
              <a:t>exit so </a:t>
            </a:r>
            <a:r>
              <a:rPr lang="en-US" sz="2800" dirty="0">
                <a:solidFill>
                  <a:srgbClr val="005596"/>
                </a:solidFill>
              </a:rPr>
              <a:t>you can escape if necessary</a:t>
            </a:r>
          </a:p>
        </p:txBody>
      </p:sp>
      <p:sp>
        <p:nvSpPr>
          <p:cNvPr id="7"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56</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fade">
                                      <p:cBhvr>
                                        <p:cTn id="7" dur="500"/>
                                        <p:tgtEl>
                                          <p:spTgt spid="43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011">
                                            <p:txEl>
                                              <p:pRg st="1" end="1"/>
                                            </p:txEl>
                                          </p:spTgt>
                                        </p:tgtEl>
                                        <p:attrNameLst>
                                          <p:attrName>style.visibility</p:attrName>
                                        </p:attrNameLst>
                                      </p:cBhvr>
                                      <p:to>
                                        <p:strVal val="visible"/>
                                      </p:to>
                                    </p:set>
                                    <p:animEffect transition="in" filter="fade">
                                      <p:cBhvr>
                                        <p:cTn id="12" dur="500"/>
                                        <p:tgtEl>
                                          <p:spTgt spid="430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3011">
                                            <p:txEl>
                                              <p:pRg st="2" end="2"/>
                                            </p:txEl>
                                          </p:spTgt>
                                        </p:tgtEl>
                                        <p:attrNameLst>
                                          <p:attrName>style.visibility</p:attrName>
                                        </p:attrNameLst>
                                      </p:cBhvr>
                                      <p:to>
                                        <p:strVal val="visible"/>
                                      </p:to>
                                    </p:set>
                                    <p:animEffect transition="in" filter="fade">
                                      <p:cBhvr>
                                        <p:cTn id="17" dur="500"/>
                                        <p:tgtEl>
                                          <p:spTgt spid="430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3011">
                                            <p:txEl>
                                              <p:pRg st="3" end="3"/>
                                            </p:txEl>
                                          </p:spTgt>
                                        </p:tgtEl>
                                        <p:attrNameLst>
                                          <p:attrName>style.visibility</p:attrName>
                                        </p:attrNameLst>
                                      </p:cBhvr>
                                      <p:to>
                                        <p:strVal val="visible"/>
                                      </p:to>
                                    </p:set>
                                    <p:animEffect transition="in" filter="fade">
                                      <p:cBhvr>
                                        <p:cTn id="22" dur="500"/>
                                        <p:tgtEl>
                                          <p:spTgt spid="430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0" y="4445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Firefighting Hazards</a:t>
            </a:r>
          </a:p>
        </p:txBody>
      </p:sp>
      <p:sp>
        <p:nvSpPr>
          <p:cNvPr id="44035" name="Rectangle 3"/>
          <p:cNvSpPr>
            <a:spLocks noGrp="1" noChangeArrowheads="1"/>
          </p:cNvSpPr>
          <p:nvPr>
            <p:ph idx="1"/>
          </p:nvPr>
        </p:nvSpPr>
        <p:spPr>
          <a:xfrm>
            <a:off x="304800" y="1187450"/>
            <a:ext cx="3581400" cy="4525963"/>
          </a:xfrm>
        </p:spPr>
        <p:txBody>
          <a:bodyPr/>
          <a:lstStyle/>
          <a:p>
            <a:pPr eaLnBrk="1" hangingPunct="1"/>
            <a:r>
              <a:rPr lang="en-US" sz="4000" dirty="0" smtClean="0">
                <a:solidFill>
                  <a:srgbClr val="008000"/>
                </a:solidFill>
              </a:rPr>
              <a:t>Flame</a:t>
            </a:r>
          </a:p>
          <a:p>
            <a:pPr eaLnBrk="1" hangingPunct="1"/>
            <a:r>
              <a:rPr lang="en-US" sz="4000" dirty="0" smtClean="0">
                <a:solidFill>
                  <a:srgbClr val="660033"/>
                </a:solidFill>
              </a:rPr>
              <a:t>Heat</a:t>
            </a:r>
          </a:p>
          <a:p>
            <a:pPr eaLnBrk="1" hangingPunct="1"/>
            <a:r>
              <a:rPr lang="en-US" sz="4000" dirty="0" smtClean="0">
                <a:solidFill>
                  <a:srgbClr val="9933FF"/>
                </a:solidFill>
              </a:rPr>
              <a:t>Smoke</a:t>
            </a:r>
          </a:p>
          <a:p>
            <a:pPr eaLnBrk="1" hangingPunct="1"/>
            <a:r>
              <a:rPr lang="en-US" sz="4000" dirty="0" smtClean="0">
                <a:solidFill>
                  <a:srgbClr val="FF0000"/>
                </a:solidFill>
              </a:rPr>
              <a:t>Toxic vapors</a:t>
            </a:r>
          </a:p>
          <a:p>
            <a:pPr eaLnBrk="1" hangingPunct="1"/>
            <a:r>
              <a:rPr lang="en-US" sz="4000" dirty="0" smtClean="0">
                <a:solidFill>
                  <a:srgbClr val="008000"/>
                </a:solidFill>
              </a:rPr>
              <a:t>Suffocation</a:t>
            </a:r>
          </a:p>
          <a:p>
            <a:pPr eaLnBrk="1" hangingPunct="1"/>
            <a:r>
              <a:rPr lang="en-US" sz="4000" dirty="0" smtClean="0">
                <a:solidFill>
                  <a:srgbClr val="660033"/>
                </a:solidFill>
              </a:rPr>
              <a:t>Explosions</a:t>
            </a:r>
          </a:p>
        </p:txBody>
      </p:sp>
      <p:pic>
        <p:nvPicPr>
          <p:cNvPr id="44036" name="Picture 4" descr="fire17"/>
          <p:cNvPicPr>
            <a:picLocks noChangeAspect="1" noChangeArrowheads="1"/>
          </p:cNvPicPr>
          <p:nvPr/>
        </p:nvPicPr>
        <p:blipFill>
          <a:blip r:embed="rId4" cstate="print"/>
          <a:srcRect/>
          <a:stretch>
            <a:fillRect/>
          </a:stretch>
        </p:blipFill>
        <p:spPr bwMode="auto">
          <a:xfrm>
            <a:off x="4114800" y="1236642"/>
            <a:ext cx="4572000" cy="434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57</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bwMode="auto">
          <a:xfrm>
            <a:off x="26042" y="304800"/>
            <a:ext cx="9117957"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First Aid Procedures</a:t>
            </a:r>
            <a:endParaRPr lang="en-US" sz="4000" dirty="0" smtClean="0"/>
          </a:p>
        </p:txBody>
      </p:sp>
      <p:sp>
        <p:nvSpPr>
          <p:cNvPr id="45059" name="Rectangle 3"/>
          <p:cNvSpPr>
            <a:spLocks noGrp="1" noChangeArrowheads="1"/>
          </p:cNvSpPr>
          <p:nvPr>
            <p:ph type="body" sz="half" idx="1"/>
          </p:nvPr>
        </p:nvSpPr>
        <p:spPr>
          <a:xfrm>
            <a:off x="228600" y="1152135"/>
            <a:ext cx="4267200" cy="4525963"/>
          </a:xfrm>
        </p:spPr>
        <p:txBody>
          <a:bodyPr/>
          <a:lstStyle/>
          <a:p>
            <a:pPr eaLnBrk="1" hangingPunct="1">
              <a:spcBef>
                <a:spcPts val="1800"/>
              </a:spcBef>
            </a:pPr>
            <a:r>
              <a:rPr lang="en-US" altLang="en-US" dirty="0" smtClean="0">
                <a:solidFill>
                  <a:srgbClr val="008000"/>
                </a:solidFill>
              </a:rPr>
              <a:t>Get fresh air.</a:t>
            </a:r>
          </a:p>
          <a:p>
            <a:pPr eaLnBrk="1" hangingPunct="1">
              <a:spcBef>
                <a:spcPts val="1800"/>
              </a:spcBef>
            </a:pPr>
            <a:r>
              <a:rPr lang="en-US" altLang="en-US" dirty="0" smtClean="0">
                <a:solidFill>
                  <a:srgbClr val="660033"/>
                </a:solidFill>
              </a:rPr>
              <a:t>Flush the eyes.</a:t>
            </a:r>
          </a:p>
          <a:p>
            <a:pPr eaLnBrk="1" hangingPunct="1">
              <a:spcBef>
                <a:spcPts val="1800"/>
              </a:spcBef>
            </a:pPr>
            <a:r>
              <a:rPr lang="en-US" altLang="en-US" dirty="0" smtClean="0">
                <a:solidFill>
                  <a:srgbClr val="0070C0"/>
                </a:solidFill>
              </a:rPr>
              <a:t>Wash skin with soap and water.</a:t>
            </a:r>
          </a:p>
          <a:p>
            <a:pPr eaLnBrk="1" hangingPunct="1">
              <a:spcBef>
                <a:spcPts val="1800"/>
              </a:spcBef>
            </a:pPr>
            <a:r>
              <a:rPr lang="en-US" altLang="en-US" dirty="0" smtClean="0">
                <a:solidFill>
                  <a:srgbClr val="008000"/>
                </a:solidFill>
              </a:rPr>
              <a:t>If ingested, consult a doctor, and or activate EMS.</a:t>
            </a:r>
          </a:p>
          <a:p>
            <a:pPr eaLnBrk="1" hangingPunct="1">
              <a:spcBef>
                <a:spcPts val="1800"/>
              </a:spcBef>
            </a:pPr>
            <a:endParaRPr lang="en-US" altLang="en-US" sz="2800" dirty="0" smtClean="0">
              <a:solidFill>
                <a:srgbClr val="FF0000"/>
              </a:solidFill>
            </a:endParaRPr>
          </a:p>
          <a:p>
            <a:pPr eaLnBrk="1" hangingPunct="1"/>
            <a:endParaRPr lang="en-US" sz="2800" b="1" dirty="0" smtClean="0">
              <a:solidFill>
                <a:srgbClr val="008000"/>
              </a:solidFill>
            </a:endParaRPr>
          </a:p>
        </p:txBody>
      </p:sp>
      <p:pic>
        <p:nvPicPr>
          <p:cNvPr id="345093" name="Picture 5">
            <a:hlinkClick r:id="" action="ppaction://media"/>
          </p:cNvPr>
          <p:cNvPicPr>
            <a:picLocks noGrp="1" noChangeAspect="1" noChangeArrowheads="1"/>
          </p:cNvPicPr>
          <p:nvPr>
            <p:ph type="media" sz="half" idx="2"/>
            <a:audioFile r:link="rId3"/>
            <p:extLst>
              <p:ext uri="{DAA4B4D4-6D71-4841-9C94-3DE7FCFB9230}">
                <p14:media xmlns:p14="http://schemas.microsoft.com/office/powerpoint/2010/main" r:embed="rId2"/>
              </p:ext>
            </p:extLst>
          </p:nvPr>
        </p:nvPicPr>
        <p:blipFill>
          <a:blip r:embed="rId6" cstate="print"/>
          <a:stretch>
            <a:fillRect/>
          </a:stretch>
        </p:blipFill>
        <p:spPr>
          <a:xfrm>
            <a:off x="6464300" y="3659188"/>
            <a:ext cx="406400" cy="406400"/>
          </a:xfrm>
        </p:spPr>
      </p:pic>
      <p:pic>
        <p:nvPicPr>
          <p:cNvPr id="45060" name="Picture 4" descr="MCHM00024_0000[1]"/>
          <p:cNvPicPr>
            <a:picLocks noChangeAspect="1" noChangeArrowheads="1"/>
          </p:cNvPicPr>
          <p:nvPr/>
        </p:nvPicPr>
        <p:blipFill>
          <a:blip r:embed="rId7" cstate="print"/>
          <a:stretch>
            <a:fillRect/>
          </a:stretch>
        </p:blipFill>
        <p:spPr bwMode="auto">
          <a:xfrm>
            <a:off x="4695825" y="1524000"/>
            <a:ext cx="4349750" cy="2898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58</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14" fill="hold"/>
                                        <p:tgtEl>
                                          <p:spTgt spid="34509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5059">
                                            <p:txEl>
                                              <p:pRg st="0" end="0"/>
                                            </p:txEl>
                                          </p:spTgt>
                                        </p:tgtEl>
                                        <p:attrNameLst>
                                          <p:attrName>style.visibility</p:attrName>
                                        </p:attrNameLst>
                                      </p:cBhvr>
                                      <p:to>
                                        <p:strVal val="visible"/>
                                      </p:to>
                                    </p:set>
                                    <p:animEffect transition="in" filter="fade">
                                      <p:cBhvr>
                                        <p:cTn id="11" dur="500"/>
                                        <p:tgtEl>
                                          <p:spTgt spid="4505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5059">
                                            <p:txEl>
                                              <p:pRg st="1" end="1"/>
                                            </p:txEl>
                                          </p:spTgt>
                                        </p:tgtEl>
                                        <p:attrNameLst>
                                          <p:attrName>style.visibility</p:attrName>
                                        </p:attrNameLst>
                                      </p:cBhvr>
                                      <p:to>
                                        <p:strVal val="visible"/>
                                      </p:to>
                                    </p:set>
                                    <p:animEffect transition="in" filter="fade">
                                      <p:cBhvr>
                                        <p:cTn id="16" dur="500"/>
                                        <p:tgtEl>
                                          <p:spTgt spid="4505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5059">
                                            <p:txEl>
                                              <p:pRg st="2" end="2"/>
                                            </p:txEl>
                                          </p:spTgt>
                                        </p:tgtEl>
                                        <p:attrNameLst>
                                          <p:attrName>style.visibility</p:attrName>
                                        </p:attrNameLst>
                                      </p:cBhvr>
                                      <p:to>
                                        <p:strVal val="visible"/>
                                      </p:to>
                                    </p:set>
                                    <p:animEffect transition="in" filter="fade">
                                      <p:cBhvr>
                                        <p:cTn id="21" dur="500"/>
                                        <p:tgtEl>
                                          <p:spTgt spid="45059">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5059">
                                            <p:txEl>
                                              <p:pRg st="3" end="3"/>
                                            </p:txEl>
                                          </p:spTgt>
                                        </p:tgtEl>
                                        <p:attrNameLst>
                                          <p:attrName>style.visibility</p:attrName>
                                        </p:attrNameLst>
                                      </p:cBhvr>
                                      <p:to>
                                        <p:strVal val="visible"/>
                                      </p:to>
                                    </p:set>
                                    <p:animEffect transition="in" filter="fade">
                                      <p:cBhvr>
                                        <p:cTn id="26" dur="500"/>
                                        <p:tgtEl>
                                          <p:spTgt spid="450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7" fill="hold" display="0">
                  <p:stCondLst>
                    <p:cond delay="indefinite"/>
                  </p:stCondLst>
                  <p:endCondLst>
                    <p:cond evt="onNext" delay="0">
                      <p:tgtEl>
                        <p:sldTgt/>
                      </p:tgtEl>
                    </p:cond>
                    <p:cond evt="onPrev" delay="0">
                      <p:tgtEl>
                        <p:sldTgt/>
                      </p:tgtEl>
                    </p:cond>
                    <p:cond evt="onStopAudio" delay="0">
                      <p:tgtEl>
                        <p:sldTgt/>
                      </p:tgtEl>
                    </p:cond>
                  </p:endCondLst>
                </p:cTn>
                <p:tgtEl>
                  <p:spTgt spid="345093"/>
                </p:tgtEl>
              </p:cMediaNode>
            </p:audio>
          </p:childTnLst>
        </p:cTn>
      </p:par>
    </p:tnLst>
    <p:bldLst>
      <p:bldP spid="45059"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88" y="0"/>
            <a:ext cx="9114312" cy="1143000"/>
          </a:xfrm>
        </p:spPr>
        <p:txBody>
          <a:bodyPr>
            <a:normAutofit/>
          </a:bodyPr>
          <a:lstStyle/>
          <a:p>
            <a:r>
              <a:rPr lang="en-US" sz="4000" dirty="0" smtClean="0"/>
              <a:t>Burn First Aid</a:t>
            </a:r>
            <a:endParaRPr lang="en-US" sz="4000" dirty="0"/>
          </a:p>
        </p:txBody>
      </p:sp>
      <p:sp>
        <p:nvSpPr>
          <p:cNvPr id="3" name="Content Placeholder 2"/>
          <p:cNvSpPr>
            <a:spLocks noGrp="1"/>
          </p:cNvSpPr>
          <p:nvPr>
            <p:ph idx="1"/>
          </p:nvPr>
        </p:nvSpPr>
        <p:spPr>
          <a:xfrm>
            <a:off x="29688" y="1371600"/>
            <a:ext cx="8229600" cy="4525963"/>
          </a:xfrm>
        </p:spPr>
        <p:txBody>
          <a:bodyPr/>
          <a:lstStyle/>
          <a:p>
            <a:r>
              <a:rPr lang="en-US" dirty="0" smtClean="0"/>
              <a:t>Minor (first degree) skin burns are best treated with cool water</a:t>
            </a:r>
          </a:p>
          <a:p>
            <a:r>
              <a:rPr lang="en-US" dirty="0" smtClean="0"/>
              <a:t>Second degree includes</a:t>
            </a:r>
            <a:br>
              <a:rPr lang="en-US" dirty="0" smtClean="0"/>
            </a:br>
            <a:r>
              <a:rPr lang="en-US" dirty="0" smtClean="0"/>
              <a:t> blistering</a:t>
            </a:r>
            <a:endParaRPr lang="en-US" dirty="0"/>
          </a:p>
          <a:p>
            <a:r>
              <a:rPr lang="en-US" dirty="0" smtClean="0"/>
              <a:t>Third degree very deep </a:t>
            </a:r>
            <a:br>
              <a:rPr lang="en-US" dirty="0" smtClean="0"/>
            </a:br>
            <a:r>
              <a:rPr lang="en-US" dirty="0" smtClean="0"/>
              <a:t>and involve all layers of </a:t>
            </a:r>
            <a:br>
              <a:rPr lang="en-US" dirty="0" smtClean="0"/>
            </a:br>
            <a:r>
              <a:rPr lang="en-US" dirty="0" smtClean="0"/>
              <a:t>the skin</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1177" y="1981200"/>
            <a:ext cx="3762375" cy="3762375"/>
          </a:xfrm>
          <a:prstGeom prst="rect">
            <a:avLst/>
          </a:prstGeom>
        </p:spPr>
      </p:pic>
      <p:sp>
        <p:nvSpPr>
          <p:cNvPr id="7"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59</a:t>
            </a:fld>
            <a:r>
              <a:rPr lang="en-US" sz="1200" dirty="0" smtClean="0">
                <a:solidFill>
                  <a:srgbClr val="000000"/>
                </a:solidFill>
              </a:rPr>
              <a:t>/67</a:t>
            </a:r>
            <a:endParaRPr lang="en-US" sz="1200" dirty="0">
              <a:solidFill>
                <a:srgbClr val="000000"/>
              </a:solidFill>
            </a:endParaRPr>
          </a:p>
        </p:txBody>
      </p:sp>
    </p:spTree>
    <p:extLst>
      <p:ext uri="{BB962C8B-B14F-4D97-AF65-F5344CB8AC3E}">
        <p14:creationId xmlns:p14="http://schemas.microsoft.com/office/powerpoint/2010/main" val="2410226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0" y="25849"/>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Welding and Fire Safety</a:t>
            </a:r>
          </a:p>
        </p:txBody>
      </p:sp>
      <p:sp>
        <p:nvSpPr>
          <p:cNvPr id="46083" name="Rectangle 5"/>
          <p:cNvSpPr>
            <a:spLocks noGrp="1" noChangeArrowheads="1"/>
          </p:cNvSpPr>
          <p:nvPr>
            <p:ph idx="1"/>
          </p:nvPr>
        </p:nvSpPr>
        <p:spPr>
          <a:xfrm>
            <a:off x="228600" y="838200"/>
            <a:ext cx="8229600" cy="4525963"/>
          </a:xfrm>
        </p:spPr>
        <p:txBody>
          <a:bodyPr/>
          <a:lstStyle/>
          <a:p>
            <a:pPr eaLnBrk="1" hangingPunct="1">
              <a:spcBef>
                <a:spcPts val="1800"/>
              </a:spcBef>
            </a:pPr>
            <a:r>
              <a:rPr lang="en-US" dirty="0" smtClean="0">
                <a:solidFill>
                  <a:srgbClr val="006666"/>
                </a:solidFill>
              </a:rPr>
              <a:t>Obtain hot work permit.</a:t>
            </a:r>
          </a:p>
          <a:p>
            <a:pPr eaLnBrk="1" hangingPunct="1">
              <a:spcBef>
                <a:spcPts val="1800"/>
              </a:spcBef>
            </a:pPr>
            <a:r>
              <a:rPr lang="en-US" dirty="0" smtClean="0">
                <a:solidFill>
                  <a:srgbClr val="800000"/>
                </a:solidFill>
              </a:rPr>
              <a:t>Weld in designated area.</a:t>
            </a:r>
          </a:p>
          <a:p>
            <a:pPr eaLnBrk="1" hangingPunct="1">
              <a:spcBef>
                <a:spcPts val="1800"/>
              </a:spcBef>
            </a:pPr>
            <a:r>
              <a:rPr lang="en-US" dirty="0" smtClean="0">
                <a:solidFill>
                  <a:srgbClr val="660066"/>
                </a:solidFill>
              </a:rPr>
              <a:t>Inspect surrounding area for hazards </a:t>
            </a:r>
            <a:r>
              <a:rPr lang="en-US" altLang="en-US" dirty="0" smtClean="0">
                <a:solidFill>
                  <a:srgbClr val="7030A0"/>
                </a:solidFill>
              </a:rPr>
              <a:t>(keep a 30 feet clear area around a cutting operation).</a:t>
            </a:r>
            <a:endParaRPr lang="en-US" dirty="0" smtClean="0">
              <a:solidFill>
                <a:srgbClr val="7030A0"/>
              </a:solidFill>
            </a:endParaRPr>
          </a:p>
          <a:p>
            <a:pPr eaLnBrk="1" hangingPunct="1">
              <a:spcBef>
                <a:spcPts val="1800"/>
              </a:spcBef>
            </a:pPr>
            <a:r>
              <a:rPr lang="en-US" dirty="0" smtClean="0">
                <a:solidFill>
                  <a:srgbClr val="006600"/>
                </a:solidFill>
              </a:rPr>
              <a:t>Post fire watch when needed and for the time required.</a:t>
            </a:r>
          </a:p>
        </p:txBody>
      </p:sp>
      <p:pic>
        <p:nvPicPr>
          <p:cNvPr id="46084" name="Picture 6" descr="MCj01500030000[1]"/>
          <p:cNvPicPr>
            <a:picLocks noChangeAspect="1" noChangeArrowheads="1"/>
          </p:cNvPicPr>
          <p:nvPr/>
        </p:nvPicPr>
        <p:blipFill>
          <a:blip r:embed="rId4" cstate="print"/>
          <a:stretch>
            <a:fillRect/>
          </a:stretch>
        </p:blipFill>
        <p:spPr bwMode="auto">
          <a:xfrm>
            <a:off x="5638800" y="4114800"/>
            <a:ext cx="2465388" cy="18716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60</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fade">
                                      <p:cBhvr>
                                        <p:cTn id="7" dur="500"/>
                                        <p:tgtEl>
                                          <p:spTgt spid="46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fade">
                                      <p:cBhvr>
                                        <p:cTn id="12" dur="500"/>
                                        <p:tgtEl>
                                          <p:spTgt spid="460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fade">
                                      <p:cBhvr>
                                        <p:cTn id="17" dur="500"/>
                                        <p:tgtEl>
                                          <p:spTgt spid="460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6083">
                                            <p:txEl>
                                              <p:pRg st="3" end="3"/>
                                            </p:txEl>
                                          </p:spTgt>
                                        </p:tgtEl>
                                        <p:attrNameLst>
                                          <p:attrName>style.visibility</p:attrName>
                                        </p:attrNameLst>
                                      </p:cBhvr>
                                      <p:to>
                                        <p:strVal val="visible"/>
                                      </p:to>
                                    </p:set>
                                    <p:animEffect transition="in" filter="fade">
                                      <p:cBhvr>
                                        <p:cTn id="22" dur="500"/>
                                        <p:tgtEl>
                                          <p:spTgt spid="460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Fire Safety Regulations/Codes</a:t>
            </a:r>
          </a:p>
        </p:txBody>
      </p:sp>
      <p:sp>
        <p:nvSpPr>
          <p:cNvPr id="47107" name="Rectangle 3"/>
          <p:cNvSpPr>
            <a:spLocks noGrp="1" noChangeArrowheads="1"/>
          </p:cNvSpPr>
          <p:nvPr>
            <p:ph idx="1"/>
          </p:nvPr>
        </p:nvSpPr>
        <p:spPr>
          <a:xfrm>
            <a:off x="609600" y="838200"/>
            <a:ext cx="8229600" cy="5105400"/>
          </a:xfrm>
        </p:spPr>
        <p:txBody>
          <a:bodyPr/>
          <a:lstStyle/>
          <a:p>
            <a:pPr eaLnBrk="1" hangingPunct="1">
              <a:lnSpc>
                <a:spcPct val="80000"/>
              </a:lnSpc>
            </a:pPr>
            <a:r>
              <a:rPr lang="en-US" dirty="0" smtClean="0">
                <a:solidFill>
                  <a:srgbClr val="008000"/>
                </a:solidFill>
              </a:rPr>
              <a:t>OSHA </a:t>
            </a:r>
          </a:p>
          <a:p>
            <a:pPr lvl="1" eaLnBrk="1" hangingPunct="1">
              <a:lnSpc>
                <a:spcPct val="80000"/>
              </a:lnSpc>
              <a:spcBef>
                <a:spcPts val="1200"/>
              </a:spcBef>
            </a:pPr>
            <a:r>
              <a:rPr lang="en-US" sz="2400" i="1" dirty="0" smtClean="0">
                <a:solidFill>
                  <a:srgbClr val="660033"/>
                </a:solidFill>
              </a:rPr>
              <a:t>1910 Subpart E: Exit routes, emergency action/fire   prevention plans</a:t>
            </a:r>
          </a:p>
          <a:p>
            <a:pPr lvl="1" eaLnBrk="1" hangingPunct="1">
              <a:lnSpc>
                <a:spcPct val="80000"/>
              </a:lnSpc>
              <a:spcBef>
                <a:spcPts val="1200"/>
              </a:spcBef>
            </a:pPr>
            <a:r>
              <a:rPr lang="en-US" sz="2400" i="1" dirty="0" smtClean="0">
                <a:solidFill>
                  <a:srgbClr val="006600"/>
                </a:solidFill>
              </a:rPr>
              <a:t>1926.152: Flammable and combustible liquids</a:t>
            </a:r>
          </a:p>
          <a:p>
            <a:pPr lvl="1" eaLnBrk="1" hangingPunct="1">
              <a:lnSpc>
                <a:spcPct val="80000"/>
              </a:lnSpc>
              <a:spcBef>
                <a:spcPts val="1200"/>
              </a:spcBef>
            </a:pPr>
            <a:r>
              <a:rPr lang="en-US" sz="2400" i="1" dirty="0" smtClean="0">
                <a:solidFill>
                  <a:srgbClr val="0070C0"/>
                </a:solidFill>
              </a:rPr>
              <a:t>1926.153: Liquefied petroleum gas</a:t>
            </a:r>
          </a:p>
          <a:p>
            <a:pPr eaLnBrk="1" hangingPunct="1">
              <a:lnSpc>
                <a:spcPct val="80000"/>
              </a:lnSpc>
              <a:spcBef>
                <a:spcPts val="1800"/>
              </a:spcBef>
            </a:pPr>
            <a:r>
              <a:rPr lang="en-US" dirty="0" smtClean="0">
                <a:solidFill>
                  <a:srgbClr val="FF0000"/>
                </a:solidFill>
              </a:rPr>
              <a:t>NFPA </a:t>
            </a:r>
          </a:p>
          <a:p>
            <a:pPr lvl="1" eaLnBrk="1" hangingPunct="1">
              <a:lnSpc>
                <a:spcPct val="80000"/>
              </a:lnSpc>
              <a:spcBef>
                <a:spcPts val="1200"/>
              </a:spcBef>
            </a:pPr>
            <a:r>
              <a:rPr lang="en-US" sz="2400" i="1" dirty="0" smtClean="0">
                <a:solidFill>
                  <a:srgbClr val="008000"/>
                </a:solidFill>
              </a:rPr>
              <a:t>NFPA 30: Flammable and combustible liquids</a:t>
            </a:r>
          </a:p>
          <a:p>
            <a:pPr lvl="1" eaLnBrk="1" hangingPunct="1">
              <a:lnSpc>
                <a:spcPct val="80000"/>
              </a:lnSpc>
              <a:spcBef>
                <a:spcPts val="1200"/>
              </a:spcBef>
            </a:pPr>
            <a:r>
              <a:rPr lang="en-US" sz="2400" i="1" dirty="0" smtClean="0">
                <a:solidFill>
                  <a:srgbClr val="660033"/>
                </a:solidFill>
              </a:rPr>
              <a:t>NFPA 51B: Fire prevention during welding, cutting and other hot work </a:t>
            </a:r>
          </a:p>
          <a:p>
            <a:pPr lvl="1" eaLnBrk="1" hangingPunct="1">
              <a:lnSpc>
                <a:spcPct val="80000"/>
              </a:lnSpc>
              <a:spcBef>
                <a:spcPts val="1200"/>
              </a:spcBef>
            </a:pPr>
            <a:r>
              <a:rPr lang="en-US" sz="2400" i="1" dirty="0" smtClean="0">
                <a:solidFill>
                  <a:srgbClr val="0070C0"/>
                </a:solidFill>
              </a:rPr>
              <a:t>NFPA 55: Storage, use, and handling of compressed gases and cryogenic fluids in portable and stationary containers, cylinders, and tanks</a:t>
            </a:r>
          </a:p>
        </p:txBody>
      </p:sp>
      <p:sp>
        <p:nvSpPr>
          <p:cNvPr id="5"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61</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fade">
                                      <p:cBhvr>
                                        <p:cTn id="7" dur="500"/>
                                        <p:tgtEl>
                                          <p:spTgt spid="4710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107">
                                            <p:txEl>
                                              <p:pRg st="1" end="1"/>
                                            </p:txEl>
                                          </p:spTgt>
                                        </p:tgtEl>
                                        <p:attrNameLst>
                                          <p:attrName>style.visibility</p:attrName>
                                        </p:attrNameLst>
                                      </p:cBhvr>
                                      <p:to>
                                        <p:strVal val="visible"/>
                                      </p:to>
                                    </p:set>
                                    <p:animEffect transition="in" filter="fade">
                                      <p:cBhvr>
                                        <p:cTn id="10" dur="500"/>
                                        <p:tgtEl>
                                          <p:spTgt spid="4710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107">
                                            <p:txEl>
                                              <p:pRg st="2" end="2"/>
                                            </p:txEl>
                                          </p:spTgt>
                                        </p:tgtEl>
                                        <p:attrNameLst>
                                          <p:attrName>style.visibility</p:attrName>
                                        </p:attrNameLst>
                                      </p:cBhvr>
                                      <p:to>
                                        <p:strVal val="visible"/>
                                      </p:to>
                                    </p:set>
                                    <p:animEffect transition="in" filter="fade">
                                      <p:cBhvr>
                                        <p:cTn id="13" dur="500"/>
                                        <p:tgtEl>
                                          <p:spTgt spid="4710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7107">
                                            <p:txEl>
                                              <p:pRg st="3" end="3"/>
                                            </p:txEl>
                                          </p:spTgt>
                                        </p:tgtEl>
                                        <p:attrNameLst>
                                          <p:attrName>style.visibility</p:attrName>
                                        </p:attrNameLst>
                                      </p:cBhvr>
                                      <p:to>
                                        <p:strVal val="visible"/>
                                      </p:to>
                                    </p:set>
                                    <p:animEffect transition="in" filter="fade">
                                      <p:cBhvr>
                                        <p:cTn id="16" dur="500"/>
                                        <p:tgtEl>
                                          <p:spTgt spid="4710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7107">
                                            <p:txEl>
                                              <p:pRg st="4" end="4"/>
                                            </p:txEl>
                                          </p:spTgt>
                                        </p:tgtEl>
                                        <p:attrNameLst>
                                          <p:attrName>style.visibility</p:attrName>
                                        </p:attrNameLst>
                                      </p:cBhvr>
                                      <p:to>
                                        <p:strVal val="visible"/>
                                      </p:to>
                                    </p:set>
                                    <p:animEffect transition="in" filter="fade">
                                      <p:cBhvr>
                                        <p:cTn id="21" dur="500"/>
                                        <p:tgtEl>
                                          <p:spTgt spid="47107">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7107">
                                            <p:txEl>
                                              <p:pRg st="5" end="5"/>
                                            </p:txEl>
                                          </p:spTgt>
                                        </p:tgtEl>
                                        <p:attrNameLst>
                                          <p:attrName>style.visibility</p:attrName>
                                        </p:attrNameLst>
                                      </p:cBhvr>
                                      <p:to>
                                        <p:strVal val="visible"/>
                                      </p:to>
                                    </p:set>
                                    <p:animEffect transition="in" filter="fade">
                                      <p:cBhvr>
                                        <p:cTn id="24" dur="500"/>
                                        <p:tgtEl>
                                          <p:spTgt spid="47107">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107">
                                            <p:txEl>
                                              <p:pRg st="6" end="6"/>
                                            </p:txEl>
                                          </p:spTgt>
                                        </p:tgtEl>
                                        <p:attrNameLst>
                                          <p:attrName>style.visibility</p:attrName>
                                        </p:attrNameLst>
                                      </p:cBhvr>
                                      <p:to>
                                        <p:strVal val="visible"/>
                                      </p:to>
                                    </p:set>
                                    <p:animEffect transition="in" filter="fade">
                                      <p:cBhvr>
                                        <p:cTn id="27" dur="500"/>
                                        <p:tgtEl>
                                          <p:spTgt spid="47107">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7107">
                                            <p:txEl>
                                              <p:pRg st="7" end="7"/>
                                            </p:txEl>
                                          </p:spTgt>
                                        </p:tgtEl>
                                        <p:attrNameLst>
                                          <p:attrName>style.visibility</p:attrName>
                                        </p:attrNameLst>
                                      </p:cBhvr>
                                      <p:to>
                                        <p:strVal val="visible"/>
                                      </p:to>
                                    </p:set>
                                    <p:animEffect transition="in" filter="fade">
                                      <p:cBhvr>
                                        <p:cTn id="30" dur="500"/>
                                        <p:tgtEl>
                                          <p:spTgt spid="471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tx1"/>
                </a:solidFill>
                <a:effectLst/>
                <a:latin typeface="+mj-lt"/>
              </a:rPr>
              <a:t>Chemical Hazards</a:t>
            </a:r>
          </a:p>
        </p:txBody>
      </p:sp>
      <p:sp>
        <p:nvSpPr>
          <p:cNvPr id="3" name="Text Placeholder 2"/>
          <p:cNvSpPr>
            <a:spLocks noGrp="1"/>
          </p:cNvSpPr>
          <p:nvPr>
            <p:ph idx="1"/>
          </p:nvPr>
        </p:nvSpPr>
        <p:spPr>
          <a:xfrm>
            <a:off x="685800" y="1295400"/>
            <a:ext cx="8229600" cy="4525963"/>
          </a:xfrm>
        </p:spPr>
        <p:txBody>
          <a:bodyPr>
            <a:normAutofit fontScale="85000" lnSpcReduction="20000"/>
          </a:bodyPr>
          <a:lstStyle/>
          <a:p>
            <a:pPr marL="342900" lvl="0" indent="-342900">
              <a:buFont typeface="Arial"/>
              <a:buChar char="•"/>
            </a:pPr>
            <a:r>
              <a:rPr lang="en-US" dirty="0">
                <a:latin typeface="+mn-lt"/>
              </a:rPr>
              <a:t>May cause harm through inhalation or contact with the skin</a:t>
            </a:r>
          </a:p>
          <a:p>
            <a:pPr marL="342900" lvl="0" indent="-342900">
              <a:buFont typeface="Arial"/>
              <a:buChar char="•"/>
            </a:pPr>
            <a:r>
              <a:rPr lang="en-US" dirty="0">
                <a:latin typeface="+mn-lt"/>
              </a:rPr>
              <a:t>Keep in a well-ventilated area</a:t>
            </a:r>
          </a:p>
          <a:p>
            <a:pPr marL="342900" lvl="0" indent="-342900">
              <a:buFont typeface="Arial"/>
              <a:buChar char="•"/>
            </a:pPr>
            <a:r>
              <a:rPr lang="en-US" dirty="0">
                <a:latin typeface="+mn-lt"/>
              </a:rPr>
              <a:t>Can occur without heat</a:t>
            </a:r>
          </a:p>
          <a:p>
            <a:pPr marL="342900" lvl="0" indent="-342900">
              <a:buFont typeface="Arial"/>
              <a:buChar char="•"/>
            </a:pPr>
            <a:r>
              <a:rPr lang="en-US" dirty="0" smtClean="0">
                <a:latin typeface="+mn-lt"/>
              </a:rPr>
              <a:t>Symptoms</a:t>
            </a:r>
          </a:p>
          <a:p>
            <a:pPr lvl="1"/>
            <a:r>
              <a:rPr lang="en-US" i="1" dirty="0" smtClean="0"/>
              <a:t>Redness</a:t>
            </a:r>
            <a:endParaRPr lang="en-US" i="1" dirty="0"/>
          </a:p>
          <a:p>
            <a:pPr lvl="1"/>
            <a:r>
              <a:rPr lang="en-US" i="1" dirty="0" smtClean="0"/>
              <a:t>Irritation</a:t>
            </a:r>
            <a:endParaRPr lang="en-US" i="1" dirty="0"/>
          </a:p>
          <a:p>
            <a:pPr lvl="1"/>
            <a:r>
              <a:rPr lang="en-US" i="1" dirty="0" smtClean="0"/>
              <a:t>Burning</a:t>
            </a:r>
            <a:endParaRPr lang="en-US" i="1" dirty="0"/>
          </a:p>
          <a:p>
            <a:pPr lvl="1"/>
            <a:r>
              <a:rPr lang="en-US" i="1" dirty="0" smtClean="0"/>
              <a:t>Pain </a:t>
            </a:r>
            <a:r>
              <a:rPr lang="en-US" i="1" dirty="0"/>
              <a:t>or </a:t>
            </a:r>
            <a:r>
              <a:rPr lang="en-US" i="1" dirty="0" smtClean="0"/>
              <a:t>numbness</a:t>
            </a:r>
          </a:p>
          <a:p>
            <a:pPr lvl="1"/>
            <a:r>
              <a:rPr lang="en-US" i="1" dirty="0" smtClean="0"/>
              <a:t>Blisters </a:t>
            </a:r>
            <a:r>
              <a:rPr lang="en-US" i="1" dirty="0"/>
              <a:t>or dead </a:t>
            </a:r>
            <a:r>
              <a:rPr lang="en-US" i="1" dirty="0" smtClean="0"/>
              <a:t>skin</a:t>
            </a:r>
          </a:p>
          <a:p>
            <a:pPr lvl="1"/>
            <a:r>
              <a:rPr lang="en-US" i="1" dirty="0" smtClean="0"/>
              <a:t>Coughing </a:t>
            </a:r>
            <a:r>
              <a:rPr lang="en-US" i="1" dirty="0"/>
              <a:t>or </a:t>
            </a:r>
            <a:r>
              <a:rPr lang="en-US" i="1" dirty="0" smtClean="0"/>
              <a:t>vomiting</a:t>
            </a:r>
            <a:endParaRPr lang="en-US" i="1" dirty="0"/>
          </a:p>
        </p:txBody>
      </p:sp>
      <p:pic>
        <p:nvPicPr>
          <p:cNvPr id="6" name="Picture 5" descr="chemhaz.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2819400"/>
            <a:ext cx="2794000" cy="2260600"/>
          </a:xfrm>
          <a:prstGeom prst="rect">
            <a:avLst/>
          </a:prstGeom>
        </p:spPr>
      </p:pic>
      <p:sp>
        <p:nvSpPr>
          <p:cNvPr id="7"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62</a:t>
            </a:fld>
            <a:r>
              <a:rPr lang="en-US" sz="1200" dirty="0" smtClean="0">
                <a:solidFill>
                  <a:srgbClr val="000000"/>
                </a:solidFill>
              </a:rPr>
              <a:t>/67</a:t>
            </a:r>
            <a:endParaRPr lang="en-US" sz="1200" dirty="0">
              <a:solidFill>
                <a:srgbClr val="000000"/>
              </a:solidFill>
            </a:endParaRPr>
          </a:p>
        </p:txBody>
      </p:sp>
    </p:spTree>
    <p:extLst>
      <p:ext uri="{BB962C8B-B14F-4D97-AF65-F5344CB8AC3E}">
        <p14:creationId xmlns:p14="http://schemas.microsoft.com/office/powerpoint/2010/main" val="5533210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0" y="27008"/>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Chemical Spills</a:t>
            </a:r>
          </a:p>
        </p:txBody>
      </p:sp>
      <p:sp>
        <p:nvSpPr>
          <p:cNvPr id="21507" name="Rectangle 3"/>
          <p:cNvSpPr>
            <a:spLocks noGrp="1" noChangeArrowheads="1"/>
          </p:cNvSpPr>
          <p:nvPr>
            <p:ph idx="1"/>
          </p:nvPr>
        </p:nvSpPr>
        <p:spPr>
          <a:xfrm>
            <a:off x="381000" y="1828800"/>
            <a:ext cx="5029200" cy="4525963"/>
          </a:xfrm>
        </p:spPr>
        <p:txBody>
          <a:bodyPr/>
          <a:lstStyle/>
          <a:p>
            <a:pPr eaLnBrk="1" hangingPunct="1">
              <a:spcBef>
                <a:spcPts val="1800"/>
              </a:spcBef>
            </a:pPr>
            <a:r>
              <a:rPr lang="en-US" dirty="0" smtClean="0">
                <a:solidFill>
                  <a:srgbClr val="006666"/>
                </a:solidFill>
              </a:rPr>
              <a:t>Evacuate the area.</a:t>
            </a:r>
          </a:p>
          <a:p>
            <a:pPr eaLnBrk="1" hangingPunct="1">
              <a:spcBef>
                <a:spcPts val="1800"/>
              </a:spcBef>
            </a:pPr>
            <a:r>
              <a:rPr lang="en-US" dirty="0" smtClean="0">
                <a:solidFill>
                  <a:srgbClr val="990000"/>
                </a:solidFill>
              </a:rPr>
              <a:t>Notify a supervisor or the emergency response team.</a:t>
            </a:r>
          </a:p>
          <a:p>
            <a:pPr eaLnBrk="1" hangingPunct="1">
              <a:spcBef>
                <a:spcPts val="1800"/>
              </a:spcBef>
            </a:pPr>
            <a:r>
              <a:rPr lang="en-US" dirty="0" smtClean="0">
                <a:solidFill>
                  <a:srgbClr val="660066"/>
                </a:solidFill>
              </a:rPr>
              <a:t>Remove ignition sources</a:t>
            </a:r>
            <a:br>
              <a:rPr lang="en-US" dirty="0" smtClean="0">
                <a:solidFill>
                  <a:srgbClr val="660066"/>
                </a:solidFill>
              </a:rPr>
            </a:br>
            <a:r>
              <a:rPr lang="en-US" dirty="0" smtClean="0">
                <a:solidFill>
                  <a:srgbClr val="660066"/>
                </a:solidFill>
              </a:rPr>
              <a:t>(if safe to do so).</a:t>
            </a:r>
          </a:p>
          <a:p>
            <a:pPr eaLnBrk="1" hangingPunct="1"/>
            <a:endParaRPr lang="en-US" dirty="0" smtClean="0"/>
          </a:p>
        </p:txBody>
      </p:sp>
      <p:pic>
        <p:nvPicPr>
          <p:cNvPr id="21508" name="Picture 4" descr="MCFD00722_0000[1]"/>
          <p:cNvPicPr>
            <a:picLocks noChangeAspect="1" noChangeArrowheads="1"/>
          </p:cNvPicPr>
          <p:nvPr/>
        </p:nvPicPr>
        <p:blipFill>
          <a:blip r:embed="rId4" cstate="print"/>
          <a:stretch>
            <a:fillRect/>
          </a:stretch>
        </p:blipFill>
        <p:spPr bwMode="auto">
          <a:xfrm>
            <a:off x="5715000" y="1219200"/>
            <a:ext cx="3178175" cy="23836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509" name="Picture 5" descr="MPj04018760000[1]"/>
          <p:cNvPicPr>
            <a:picLocks noChangeAspect="1" noChangeArrowheads="1"/>
          </p:cNvPicPr>
          <p:nvPr/>
        </p:nvPicPr>
        <p:blipFill>
          <a:blip r:embed="rId5" cstate="print"/>
          <a:stretch>
            <a:fillRect/>
          </a:stretch>
        </p:blipFill>
        <p:spPr bwMode="auto">
          <a:xfrm>
            <a:off x="6629400" y="3962400"/>
            <a:ext cx="1600200" cy="2133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63</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bwMode="auto">
          <a:xfrm>
            <a:off x="0" y="2286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Diked Spills</a:t>
            </a:r>
          </a:p>
        </p:txBody>
      </p:sp>
      <p:sp>
        <p:nvSpPr>
          <p:cNvPr id="22532" name="Rectangle 3"/>
          <p:cNvSpPr>
            <a:spLocks noGrp="1" noChangeArrowheads="1"/>
          </p:cNvSpPr>
          <p:nvPr>
            <p:ph idx="1"/>
          </p:nvPr>
        </p:nvSpPr>
        <p:spPr>
          <a:xfrm>
            <a:off x="304800" y="1180618"/>
            <a:ext cx="8229600" cy="4525963"/>
          </a:xfrm>
        </p:spPr>
        <p:txBody>
          <a:bodyPr/>
          <a:lstStyle/>
          <a:p>
            <a:pPr marL="0" indent="0">
              <a:buNone/>
            </a:pPr>
            <a:r>
              <a:rPr lang="en-US" u="sng" dirty="0" smtClean="0"/>
              <a:t>Before draining a diked area of rainwater. Check to make sure there is not a visible sheen of oil on the surface.</a:t>
            </a:r>
          </a:p>
        </p:txBody>
      </p:sp>
      <p:pic>
        <p:nvPicPr>
          <p:cNvPr id="19458" name="Picture 2" descr="C:\Documents and Settings\edickinson\Local Settings\Temporary Internet Files\Content.IE5\UFUSW69Q\MCj01978370000[1].wmf"/>
          <p:cNvPicPr>
            <a:picLocks noChangeAspect="1" noChangeArrowheads="1"/>
          </p:cNvPicPr>
          <p:nvPr/>
        </p:nvPicPr>
        <p:blipFill>
          <a:blip r:embed="rId4" cstate="print"/>
          <a:srcRect/>
          <a:stretch>
            <a:fillRect/>
          </a:stretch>
        </p:blipFill>
        <p:spPr bwMode="auto">
          <a:xfrm>
            <a:off x="4756883" y="2819400"/>
            <a:ext cx="3592634" cy="2639085"/>
          </a:xfrm>
          <a:prstGeom prst="rect">
            <a:avLst/>
          </a:prstGeom>
          <a:noFill/>
        </p:spPr>
      </p:pic>
      <p:sp>
        <p:nvSpPr>
          <p:cNvPr id="7"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64</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bwMode="auto">
          <a:xfrm>
            <a:off x="11575" y="59394"/>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Natural Gas</a:t>
            </a:r>
          </a:p>
        </p:txBody>
      </p:sp>
      <p:sp>
        <p:nvSpPr>
          <p:cNvPr id="3" name="Content Placeholder 2"/>
          <p:cNvSpPr>
            <a:spLocks noGrp="1"/>
          </p:cNvSpPr>
          <p:nvPr>
            <p:ph idx="1"/>
          </p:nvPr>
        </p:nvSpPr>
        <p:spPr>
          <a:xfrm>
            <a:off x="228600" y="1202394"/>
            <a:ext cx="8229600" cy="4525963"/>
          </a:xfrm>
        </p:spPr>
        <p:txBody>
          <a:bodyPr>
            <a:normAutofit/>
          </a:bodyPr>
          <a:lstStyle/>
          <a:p>
            <a:pPr>
              <a:defRPr/>
            </a:pPr>
            <a:r>
              <a:rPr lang="en-US" sz="2400" dirty="0" smtClean="0"/>
              <a:t>In any form, a minute amount of odorant such as t-butyl mercaptan, with a rotting-cabbage-like smell, is added to the otherwise colorless and almost odorless gas, so that leaks can be detected before a fire or explosion occurs. Sometimes a related compound, thiophane is used, with a rotten-egg smell. </a:t>
            </a:r>
          </a:p>
          <a:p>
            <a:pPr>
              <a:spcBef>
                <a:spcPts val="1800"/>
              </a:spcBef>
              <a:defRPr/>
            </a:pPr>
            <a:r>
              <a:rPr lang="en-US" sz="2400" dirty="0" smtClean="0"/>
              <a:t>Adding odorant to natural gas began in the United States after the 1937 New London School explosion. The buildup of gas in the school went unnoticed, killing three hundred students and faculty when it ignited. Odorants are considered non-toxic in the extremely low concentrations occurring in natural gas delivered to the end user.</a:t>
            </a:r>
          </a:p>
          <a:p>
            <a:pPr>
              <a:defRPr/>
            </a:pPr>
            <a:endParaRPr lang="en-US" dirty="0"/>
          </a:p>
        </p:txBody>
      </p:sp>
      <p:pic>
        <p:nvPicPr>
          <p:cNvPr id="3073" name="Picture 1" descr="C:\Users\Gary\AppData\Local\Microsoft\Windows\Temporary Internet Files\Content.IE5\KEV222W2\MCSY00607_0000[1].wmf"/>
          <p:cNvPicPr>
            <a:picLocks noChangeAspect="1" noChangeArrowheads="1"/>
          </p:cNvPicPr>
          <p:nvPr/>
        </p:nvPicPr>
        <p:blipFill>
          <a:blip r:embed="rId4" cstate="print"/>
          <a:srcRect/>
          <a:stretch>
            <a:fillRect/>
          </a:stretch>
        </p:blipFill>
        <p:spPr bwMode="auto">
          <a:xfrm>
            <a:off x="7666842" y="147364"/>
            <a:ext cx="576262" cy="1251586"/>
          </a:xfrm>
          <a:prstGeom prst="rect">
            <a:avLst/>
          </a:prstGeom>
          <a:noFill/>
        </p:spPr>
      </p:pic>
      <p:sp>
        <p:nvSpPr>
          <p:cNvPr id="7"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65</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Training Reminder</a:t>
            </a:r>
            <a:endParaRPr lang="en-US" sz="4000" dirty="0"/>
          </a:p>
        </p:txBody>
      </p:sp>
      <p:sp>
        <p:nvSpPr>
          <p:cNvPr id="3" name="Content Placeholder 2"/>
          <p:cNvSpPr>
            <a:spLocks noGrp="1"/>
          </p:cNvSpPr>
          <p:nvPr>
            <p:ph idx="1"/>
          </p:nvPr>
        </p:nvSpPr>
        <p:spPr/>
        <p:txBody>
          <a:bodyPr/>
          <a:lstStyle/>
          <a:p>
            <a:r>
              <a:rPr lang="en-US" dirty="0" smtClean="0"/>
              <a:t>Training on relevant emergency procedures and first aid</a:t>
            </a:r>
          </a:p>
          <a:p>
            <a:endParaRPr lang="en-US" dirty="0"/>
          </a:p>
          <a:p>
            <a:r>
              <a:rPr lang="en-US" dirty="0" smtClean="0"/>
              <a:t>For new hires – within 30 days</a:t>
            </a:r>
          </a:p>
          <a:p>
            <a:endParaRPr lang="en-US" dirty="0"/>
          </a:p>
          <a:p>
            <a:r>
              <a:rPr lang="en-US" dirty="0" smtClean="0"/>
              <a:t>Refresher Training – once per year</a:t>
            </a:r>
            <a:endParaRPr lang="en-US" dirty="0"/>
          </a:p>
        </p:txBody>
      </p:sp>
      <p:sp>
        <p:nvSpPr>
          <p:cNvPr id="6"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66</a:t>
            </a:fld>
            <a:r>
              <a:rPr lang="en-US" sz="1200" dirty="0" smtClean="0">
                <a:solidFill>
                  <a:srgbClr val="000000"/>
                </a:solidFill>
              </a:rPr>
              <a:t>/67</a:t>
            </a:r>
            <a:endParaRPr lang="en-US" sz="1200" dirty="0">
              <a:solidFill>
                <a:srgbClr val="000000"/>
              </a:solidFill>
            </a:endParaRPr>
          </a:p>
        </p:txBody>
      </p:sp>
    </p:spTree>
    <p:extLst>
      <p:ext uri="{BB962C8B-B14F-4D97-AF65-F5344CB8AC3E}">
        <p14:creationId xmlns:p14="http://schemas.microsoft.com/office/powerpoint/2010/main" val="13425707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bwMode="auto">
          <a:xfrm>
            <a:off x="36652" y="0"/>
            <a:ext cx="9107347"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Summary</a:t>
            </a:r>
          </a:p>
        </p:txBody>
      </p:sp>
      <p:sp>
        <p:nvSpPr>
          <p:cNvPr id="48131" name="Rectangle 3"/>
          <p:cNvSpPr>
            <a:spLocks noGrp="1" noChangeArrowheads="1"/>
          </p:cNvSpPr>
          <p:nvPr>
            <p:ph idx="1"/>
          </p:nvPr>
        </p:nvSpPr>
        <p:spPr>
          <a:xfrm>
            <a:off x="475525" y="1143000"/>
            <a:ext cx="8229600" cy="4525963"/>
          </a:xfrm>
        </p:spPr>
        <p:txBody>
          <a:bodyPr/>
          <a:lstStyle/>
          <a:p>
            <a:pPr eaLnBrk="1" hangingPunct="1">
              <a:spcBef>
                <a:spcPts val="1800"/>
              </a:spcBef>
            </a:pPr>
            <a:r>
              <a:rPr lang="en-US" dirty="0" smtClean="0">
                <a:solidFill>
                  <a:srgbClr val="008000"/>
                </a:solidFill>
              </a:rPr>
              <a:t>Understand how to prevent emergencies.</a:t>
            </a:r>
          </a:p>
          <a:p>
            <a:pPr eaLnBrk="1" hangingPunct="1">
              <a:spcBef>
                <a:spcPts val="1800"/>
              </a:spcBef>
            </a:pPr>
            <a:r>
              <a:rPr lang="en-US" dirty="0" smtClean="0">
                <a:solidFill>
                  <a:srgbClr val="660033"/>
                </a:solidFill>
              </a:rPr>
              <a:t>Understand emergency response.</a:t>
            </a:r>
          </a:p>
          <a:p>
            <a:pPr eaLnBrk="1" hangingPunct="1">
              <a:spcBef>
                <a:spcPts val="1800"/>
              </a:spcBef>
            </a:pPr>
            <a:r>
              <a:rPr lang="en-US" dirty="0" smtClean="0">
                <a:solidFill>
                  <a:srgbClr val="9933FF"/>
                </a:solidFill>
              </a:rPr>
              <a:t>Only use fire-fighting equipment if trained.</a:t>
            </a:r>
          </a:p>
          <a:p>
            <a:pPr eaLnBrk="1" hangingPunct="1">
              <a:spcBef>
                <a:spcPts val="1800"/>
              </a:spcBef>
            </a:pPr>
            <a:r>
              <a:rPr lang="en-US" dirty="0" smtClean="0">
                <a:solidFill>
                  <a:srgbClr val="FF0000"/>
                </a:solidFill>
              </a:rPr>
              <a:t>Know your role in an evacuation.</a:t>
            </a:r>
          </a:p>
          <a:p>
            <a:pPr eaLnBrk="1" hangingPunct="1">
              <a:spcBef>
                <a:spcPts val="1800"/>
              </a:spcBef>
            </a:pPr>
            <a:r>
              <a:rPr lang="en-US" dirty="0" smtClean="0">
                <a:solidFill>
                  <a:srgbClr val="008000"/>
                </a:solidFill>
              </a:rPr>
              <a:t>Apply this information at work and at home.</a:t>
            </a:r>
          </a:p>
          <a:p>
            <a:pPr eaLnBrk="1" hangingPunct="1">
              <a:spcBef>
                <a:spcPts val="1800"/>
              </a:spcBef>
            </a:pPr>
            <a:r>
              <a:rPr lang="en-US" dirty="0" smtClean="0">
                <a:solidFill>
                  <a:srgbClr val="660033"/>
                </a:solidFill>
              </a:rPr>
              <a:t>Ask your supervisor.</a:t>
            </a:r>
            <a:endParaRPr lang="en-US" dirty="0" smtClean="0"/>
          </a:p>
        </p:txBody>
      </p:sp>
      <p:sp>
        <p:nvSpPr>
          <p:cNvPr id="5" name="Slide Number Placeholder 4"/>
          <p:cNvSpPr>
            <a:spLocks noGrp="1"/>
          </p:cNvSpPr>
          <p:nvPr>
            <p:ph type="sldNum" sz="quarter" idx="4294967295"/>
          </p:nvPr>
        </p:nvSpPr>
        <p:spPr>
          <a:xfrm>
            <a:off x="7848600" y="6324600"/>
            <a:ext cx="1066800" cy="365125"/>
          </a:xfrm>
          <a:prstGeom prst="rect">
            <a:avLst/>
          </a:prstGeom>
        </p:spPr>
        <p:txBody>
          <a:bodyPr/>
          <a:lstStyle/>
          <a:p>
            <a:pPr algn="r">
              <a:defRPr/>
            </a:pPr>
            <a:fld id="{1CA6BD9E-EEE2-4489-AEA4-07E8225A51F7}" type="slidenum">
              <a:rPr lang="en-US" sz="1200" smtClean="0">
                <a:solidFill>
                  <a:srgbClr val="000000"/>
                </a:solidFill>
              </a:rPr>
              <a:pPr algn="r">
                <a:defRPr/>
              </a:pPr>
              <a:t>67</a:t>
            </a:fld>
            <a:r>
              <a:rPr lang="en-US" sz="1200" dirty="0" smtClean="0">
                <a:solidFill>
                  <a:srgbClr val="000000"/>
                </a:solidFill>
              </a:rPr>
              <a:t>/67</a:t>
            </a:r>
            <a:endParaRPr lang="en-US" sz="120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fade">
                                      <p:cBhvr>
                                        <p:cTn id="7" dur="500"/>
                                        <p:tgtEl>
                                          <p:spTgt spid="48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fade">
                                      <p:cBhvr>
                                        <p:cTn id="12" dur="500"/>
                                        <p:tgtEl>
                                          <p:spTgt spid="481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8131">
                                            <p:txEl>
                                              <p:pRg st="2" end="2"/>
                                            </p:txEl>
                                          </p:spTgt>
                                        </p:tgtEl>
                                        <p:attrNameLst>
                                          <p:attrName>style.visibility</p:attrName>
                                        </p:attrNameLst>
                                      </p:cBhvr>
                                      <p:to>
                                        <p:strVal val="visible"/>
                                      </p:to>
                                    </p:set>
                                    <p:animEffect transition="in" filter="fade">
                                      <p:cBhvr>
                                        <p:cTn id="17" dur="500"/>
                                        <p:tgtEl>
                                          <p:spTgt spid="481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8131">
                                            <p:txEl>
                                              <p:pRg st="3" end="3"/>
                                            </p:txEl>
                                          </p:spTgt>
                                        </p:tgtEl>
                                        <p:attrNameLst>
                                          <p:attrName>style.visibility</p:attrName>
                                        </p:attrNameLst>
                                      </p:cBhvr>
                                      <p:to>
                                        <p:strVal val="visible"/>
                                      </p:to>
                                    </p:set>
                                    <p:animEffect transition="in" filter="fade">
                                      <p:cBhvr>
                                        <p:cTn id="22" dur="500"/>
                                        <p:tgtEl>
                                          <p:spTgt spid="481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131">
                                            <p:txEl>
                                              <p:pRg st="4" end="4"/>
                                            </p:txEl>
                                          </p:spTgt>
                                        </p:tgtEl>
                                        <p:attrNameLst>
                                          <p:attrName>style.visibility</p:attrName>
                                        </p:attrNameLst>
                                      </p:cBhvr>
                                      <p:to>
                                        <p:strVal val="visible"/>
                                      </p:to>
                                    </p:set>
                                    <p:animEffect transition="in" filter="fade">
                                      <p:cBhvr>
                                        <p:cTn id="27" dur="500"/>
                                        <p:tgtEl>
                                          <p:spTgt spid="481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8131">
                                            <p:txEl>
                                              <p:pRg st="5" end="5"/>
                                            </p:txEl>
                                          </p:spTgt>
                                        </p:tgtEl>
                                        <p:attrNameLst>
                                          <p:attrName>style.visibility</p:attrName>
                                        </p:attrNameLst>
                                      </p:cBhvr>
                                      <p:to>
                                        <p:strVal val="visible"/>
                                      </p:to>
                                    </p:set>
                                    <p:animEffect transition="in" filter="fade">
                                      <p:cBhvr>
                                        <p:cTn id="32" dur="500"/>
                                        <p:tgtEl>
                                          <p:spTgt spid="481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SKIPREMAININGRACESLIDES" val="True"/>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False"/>
  <p:tag name="FIBDISPLAYKEYWORDS" val="True"/>
  <p:tag name="PRRESPONSE4" val="7"/>
  <p:tag name="PRRESPONSE8" val="3"/>
  <p:tag name="TPVERSION" val="2008"/>
  <p:tag name="BULLETTYPE" val="3"/>
  <p:tag name="RESPCOUNTERFORMAT" val="0"/>
  <p:tag name="BACKUPSESSIONS" val="True"/>
  <p:tag name="ROTATIONINTERVAL" val="2"/>
  <p:tag name="RACEANIMATIONSPEED" val="3"/>
  <p:tag name="BUBBLESIZEVISIBLE" val="True"/>
  <p:tag name="CUSTOMCELLFORECOLOR" val="-16777216"/>
  <p:tag name="USESCHEMECOLORS" val="True"/>
  <p:tag name="AUTOSIZEGRID" val="True"/>
  <p:tag name="CHARTLABELS" val="1"/>
  <p:tag name="INCLUDEPPT" val="True"/>
  <p:tag name="ZEROBASED" val="False"/>
  <p:tag name="FIBNUMRESULTS" val="5"/>
  <p:tag name="PRRESPONSE3" val="8"/>
  <p:tag name="PRRESPONSE9" val="2"/>
  <p:tag name="SHOWBARVISIBLE" val="True"/>
  <p:tag name="RESPCOUNTERSTYLE" val="-1"/>
  <p:tag name="BACKUPMAINTENANCE" val="7"/>
  <p:tag name="RACEENDPOINTS" val="0"/>
  <p:tag name="MAXRESPONDERS" val="5"/>
  <p:tag name="CUSTOMCELLBACKCOLOR1" val="-657956"/>
  <p:tag name="DISPLAYDEVICEID" val="True"/>
  <p:tag name="CHARTCOLORS" val="0"/>
  <p:tag name="CORRECTPOINTVALUE" val="100"/>
  <p:tag name="CHARTSCALE" val="True"/>
  <p:tag name="PRRESPONSE2" val="9"/>
  <p:tag name="PRRESPONSE10" val="1"/>
  <p:tag name="ANSWERNOWSTYLE" val="-1"/>
  <p:tag name="NUMRESPONSES" val="1"/>
  <p:tag name="RACERSMAXDISPLAYED" val="0"/>
  <p:tag name="BUBBLEGROUPING" val="3"/>
  <p:tag name="DISPLAYDEVICENUMBER" val="True"/>
  <p:tag name="RESETCHARTS" val="True"/>
  <p:tag name="REALTIMEBACKUP" val="False"/>
  <p:tag name="PRRESPONSE1" val="10"/>
  <p:tag name="SHOWFLASHWARNING" val="True"/>
  <p:tag name="COUNTDOWNSECONDS" val="10"/>
  <p:tag name="AUTOUPDATEALIASES" val="True"/>
  <p:tag name="CUSTOMGRIDBACKCOLOR" val="-2830136"/>
  <p:tag name="GRIDSIZE" val="{Width=800, Height=600}"/>
  <p:tag name="INCORRECTPOINTVALUE" val="0"/>
  <p:tag name="PRRESPONSE5" val="6"/>
  <p:tag name="USESECONDARYMONITOR" val="True"/>
  <p:tag name="REVIEWONLY" val="False"/>
  <p:tag name="CUSTOMCELLBACKCOLOR3" val="-268652"/>
  <p:tag name="MULTIRESPDIVISOR" val="1"/>
  <p:tag name="FIBINCLUDEOTHER" val="True"/>
  <p:tag name="COUNTDOWNSTYLE" val="-1"/>
  <p:tag name="TEAMSINLEADERBOARD" val="5"/>
  <p:tag name="GRIDPOSITION" val="1"/>
  <p:tag name="PRRESPONSE6" val="5"/>
  <p:tag name="CHARTVALUEFORMAT" val="0"/>
  <p:tag name="GRIDOPACITY" val="90"/>
  <p:tag name="PRRESPONSE7" val="4"/>
  <p:tag name="BUBBLEVALUEFORMAT" val="0.0"/>
  <p:tag name="FIBDISPLAYRESULTS" val="True"/>
  <p:tag name="CUSTOMCELLBACKCOLOR4" val="-8355712"/>
  <p:tag name="INPUTSOURCE" val="1"/>
  <p:tag name="POWERPOINTVERSION" val="12.0"/>
  <p:tag name="PARTICIPANTSINLEADERBOARD" val="5"/>
  <p:tag name="AUTOADJUSTPARTRANGE" val="True"/>
  <p:tag name="PARTLISTDEFAULT" val="0"/>
  <p:tag name="DELIMITERS"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4.xml><?xml version="1.0" encoding="utf-8"?>
<p:tagLst xmlns:a="http://schemas.openxmlformats.org/drawingml/2006/main" xmlns:r="http://schemas.openxmlformats.org/officeDocument/2006/relationships" xmlns:p="http://schemas.openxmlformats.org/presentationml/2006/main">
  <p:tag name="DELIMITERS" val="3.1"/>
</p:tagLst>
</file>

<file path=ppt/tags/tag4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1_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2056</TotalTime>
  <Words>2472</Words>
  <Application>Microsoft Office PowerPoint</Application>
  <PresentationFormat>On-screen Show (4:3)</PresentationFormat>
  <Paragraphs>555</Paragraphs>
  <Slides>67</Slides>
  <Notes>47</Notes>
  <HiddenSlides>0</HiddenSlides>
  <MMClips>1</MMClips>
  <ScaleCrop>false</ScaleCrop>
  <HeadingPairs>
    <vt:vector size="4" baseType="variant">
      <vt:variant>
        <vt:lpstr>Theme</vt:lpstr>
      </vt:variant>
      <vt:variant>
        <vt:i4>2</vt:i4>
      </vt:variant>
      <vt:variant>
        <vt:lpstr>Slide Titles</vt:lpstr>
      </vt:variant>
      <vt:variant>
        <vt:i4>67</vt:i4>
      </vt:variant>
    </vt:vector>
  </HeadingPairs>
  <TitlesOfParts>
    <vt:vector size="69" baseType="lpstr">
      <vt:lpstr>1_safetyslides</vt:lpstr>
      <vt:lpstr>safetyslides</vt:lpstr>
      <vt:lpstr>Domain 1: Safety Awareness</vt:lpstr>
      <vt:lpstr>Learning Objectives</vt:lpstr>
      <vt:lpstr>Learning Objectives (Cont’d.)</vt:lpstr>
      <vt:lpstr>Introduction</vt:lpstr>
      <vt:lpstr>Locations of Fires</vt:lpstr>
      <vt:lpstr>General Duty Clause</vt:lpstr>
      <vt:lpstr>Evacuation Plans and Exit Routes</vt:lpstr>
      <vt:lpstr>Evacuation</vt:lpstr>
      <vt:lpstr>Evacuation Preparedness</vt:lpstr>
      <vt:lpstr>Mock Tabletop Evacuation Drill</vt:lpstr>
      <vt:lpstr>QUESTION </vt:lpstr>
      <vt:lpstr>Emergency Drills and Incidents</vt:lpstr>
      <vt:lpstr>Exit Route (Egress)</vt:lpstr>
      <vt:lpstr>Exit Discharge</vt:lpstr>
      <vt:lpstr>QUESTION</vt:lpstr>
      <vt:lpstr>Exit Door and Route Requirements</vt:lpstr>
      <vt:lpstr>Exit Route Requirements</vt:lpstr>
      <vt:lpstr>Exit Marking Requirements</vt:lpstr>
      <vt:lpstr>Exit Markings Requirements (Cont’d.)</vt:lpstr>
      <vt:lpstr>Exit Markings Requirements (Cont’d.)</vt:lpstr>
      <vt:lpstr>Refuge Area</vt:lpstr>
      <vt:lpstr>Safe Escape Factors</vt:lpstr>
      <vt:lpstr>Emergency Action Plan</vt:lpstr>
      <vt:lpstr>Medical and Rescue Duties </vt:lpstr>
      <vt:lpstr>Fire Prevention Plan</vt:lpstr>
      <vt:lpstr>Fire Prevention Plan (Cont’d.)</vt:lpstr>
      <vt:lpstr>Alarms</vt:lpstr>
      <vt:lpstr>General Plan Requirements</vt:lpstr>
      <vt:lpstr>Flammable and Combustible Liquids</vt:lpstr>
      <vt:lpstr>Common Flammable and Combustible Liquids</vt:lpstr>
      <vt:lpstr>Flashpoint</vt:lpstr>
      <vt:lpstr>Sources of Ignition</vt:lpstr>
      <vt:lpstr>Sparks and Heat Sources</vt:lpstr>
      <vt:lpstr>Risk Assessment/ SDS</vt:lpstr>
      <vt:lpstr>NFPA Label</vt:lpstr>
      <vt:lpstr>NFPA Labeling</vt:lpstr>
      <vt:lpstr>Storage Room Requirements</vt:lpstr>
      <vt:lpstr>Chemical Storage</vt:lpstr>
      <vt:lpstr>Indoor/Outdoor Storage Tips</vt:lpstr>
      <vt:lpstr>NFPA Labeling</vt:lpstr>
      <vt:lpstr>Safe Handling of Flammable Liquids</vt:lpstr>
      <vt:lpstr>Housekeeping Practices</vt:lpstr>
      <vt:lpstr>Fire Hazards and Prevention</vt:lpstr>
      <vt:lpstr>Fire Response</vt:lpstr>
      <vt:lpstr>Fire Response</vt:lpstr>
      <vt:lpstr>Extinguishing Agents</vt:lpstr>
      <vt:lpstr>Fire Basics</vt:lpstr>
      <vt:lpstr>Proper Fire Extinguishing Agents to Use on Different Classes of Fires</vt:lpstr>
      <vt:lpstr>Proper Fire Extinguishing Agents to Use on Different Classes of Fires (Cont’d.)</vt:lpstr>
      <vt:lpstr>Proper Fire Extinguishing Agents to Use on Different Classes of Fires (Cont’d.)</vt:lpstr>
      <vt:lpstr>Proper Fire Extinguishing Agents to Use on Different Classes of Fires (Cont’d.)</vt:lpstr>
      <vt:lpstr>Proper Fire Extinguishing Agents to Use on Different Classes of Fires (Cont’d.)</vt:lpstr>
      <vt:lpstr>Fire Suppression Equipment</vt:lpstr>
      <vt:lpstr>Maintaining Portable Fire Extinguishers</vt:lpstr>
      <vt:lpstr>Portable Fire Extinguisher Training and Education</vt:lpstr>
      <vt:lpstr>Operating an Extinguisher</vt:lpstr>
      <vt:lpstr>Firefighting Hazards</vt:lpstr>
      <vt:lpstr>First Aid Procedures</vt:lpstr>
      <vt:lpstr>Burn First Aid</vt:lpstr>
      <vt:lpstr>Welding and Fire Safety</vt:lpstr>
      <vt:lpstr>Fire Safety Regulations/Codes</vt:lpstr>
      <vt:lpstr>Chemical Hazards</vt:lpstr>
      <vt:lpstr>Chemical Spills</vt:lpstr>
      <vt:lpstr>Diked Spills</vt:lpstr>
      <vt:lpstr>Natural Gas</vt:lpstr>
      <vt:lpstr>Training Reminder</vt:lpstr>
      <vt:lpstr>Summary</vt:lpstr>
    </vt:vector>
  </TitlesOfParts>
  <Company>STC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Fire Prevention</dc:title>
  <dc:creator>R. Butler</dc:creator>
  <cp:lastModifiedBy>Jason Selfridge</cp:lastModifiedBy>
  <cp:revision>174</cp:revision>
  <dcterms:created xsi:type="dcterms:W3CDTF">2006-11-06T17:53:47Z</dcterms:created>
  <dcterms:modified xsi:type="dcterms:W3CDTF">2016-01-19T12:54:45Z</dcterms:modified>
</cp:coreProperties>
</file>